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85" r:id="rId5"/>
    <p:sldId id="31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288" r:id="rId14"/>
    <p:sldId id="278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2061" autoAdjust="0"/>
  </p:normalViewPr>
  <p:slideViewPr>
    <p:cSldViewPr snapToGrid="0">
      <p:cViewPr varScale="1">
        <p:scale>
          <a:sx n="93" d="100"/>
          <a:sy n="93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Spawning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Spawning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Once the female reaches a homing patch and meets all physiological conditions, she becomes spawning-ready and waits for a male.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Female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7300002" y="3186108"/>
            <a:ext cx="208670" cy="10058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C721F-80D1-4795-AABE-C0D5969AD3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3020" y="2387282"/>
            <a:ext cx="1542422" cy="19935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131029-E3D8-424A-935F-FFB8BE6A8E24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97222D-0854-437C-859A-9B631CBB1287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FF87C4-1E7E-409F-898B-676E59D5CD95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ECA7165-34F0-481F-9BDB-E66DBEE3159C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53015EC-0AEC-4DA2-B752-5B6FF25D8299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053868C4-81CE-4D99-A459-4E447915B2A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4C5553D3-8C0C-4F21-A276-A0EAD41D5C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E83EE58-4FA2-4E33-BB30-BECF255512EE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800E20B-F878-407C-A3FA-D61204CB1176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F106EB9-995E-444F-8758-35FB8254606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36FF00A7-CE4A-4E7B-82FC-B8ECA90D97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626FF-802D-4A4D-BAAC-29105DB36F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F56F5C0-3BF3-4FE6-BC48-6FA84FB9D329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8E6D0C2-D3B0-4CE6-9842-1EF112B91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78AEADC-0BA3-4ED8-B1BD-30AA67755C0C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E6D4201-D422-461C-A6D1-EF9434811B49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7DDF1A7-7642-4938-B9E4-B01613C6D0A2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19365EA-EE90-47B2-9690-7B6C59757656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86D8740-B64F-4024-93D5-B58168CAC201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FFFC086-0ADC-4323-9C14-A37938500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229823-C4AD-414F-8BB4-82429673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C67624-322D-40D9-9A5E-0660F12A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34652-3474-4CAD-8EA6-0CEC33CC4B09}"/>
              </a:ext>
            </a:extLst>
          </p:cNvPr>
          <p:cNvCxnSpPr>
            <a:cxnSpLocks/>
          </p:cNvCxnSpPr>
          <p:nvPr/>
        </p:nvCxnSpPr>
        <p:spPr>
          <a:xfrm>
            <a:off x="5813222" y="2934482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0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has good energy and low stress, but he cannot spawn unless he is in a homing patch with a ready female.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2080293" y="2971660"/>
            <a:ext cx="1438648" cy="1012945"/>
            <a:chOff x="1880406" y="1397676"/>
            <a:chExt cx="1438648" cy="101294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294147" y="139767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2695282" y="3740767"/>
            <a:ext cx="208670" cy="6400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24" y="3541738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4C1BE6-8536-4136-9B34-D14AD41605D4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FD7A696-58BD-46CD-8CD7-090C83C5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E40870-B852-4A45-BA4E-CA313998A527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7100C46D-FE41-4E37-81D4-CC71407E1DAF}"/>
              </a:ext>
            </a:extLst>
          </p:cNvPr>
          <p:cNvSpPr/>
          <p:nvPr/>
        </p:nvSpPr>
        <p:spPr>
          <a:xfrm>
            <a:off x="7300002" y="3186108"/>
            <a:ext cx="208670" cy="10058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43A2BB-C358-486D-8EEA-18C3CA71D311}"/>
              </a:ext>
            </a:extLst>
          </p:cNvPr>
          <p:cNvGrpSpPr/>
          <p:nvPr/>
        </p:nvGrpSpPr>
        <p:grpSpPr>
          <a:xfrm>
            <a:off x="6703055" y="1023853"/>
            <a:ext cx="1400830" cy="1369160"/>
            <a:chOff x="6983750" y="861363"/>
            <a:chExt cx="1400830" cy="13691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BCAE67-99D2-45CD-A17B-30CBFB4F0DE3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CFF066-59C5-49D0-9FE5-3D80D1089521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01BE2A-0281-49F0-9387-A4AB2316D8E1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67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both a male and female meet spawning conditions and are in the same homing patch, spawning occurs successfully.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D2C97C1-CD80-4A8D-BB60-38F023CB2A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6831" y="2929584"/>
            <a:ext cx="1542422" cy="153632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C2B37B-251C-4371-8EF0-9EF79CCD0A4C}"/>
              </a:ext>
            </a:extLst>
          </p:cNvPr>
          <p:cNvCxnSpPr>
            <a:cxnSpLocks/>
          </p:cNvCxnSpPr>
          <p:nvPr/>
        </p:nvCxnSpPr>
        <p:spPr>
          <a:xfrm>
            <a:off x="3667781" y="3462453"/>
            <a:ext cx="29260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EB11D4-B1B5-4B46-8D07-CCB9725D73D6}"/>
              </a:ext>
            </a:extLst>
          </p:cNvPr>
          <p:cNvGrpSpPr/>
          <p:nvPr/>
        </p:nvGrpSpPr>
        <p:grpSpPr>
          <a:xfrm>
            <a:off x="6675689" y="2469597"/>
            <a:ext cx="1438648" cy="1013479"/>
            <a:chOff x="1880406" y="1397142"/>
            <a:chExt cx="1438648" cy="101347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E067D2-E893-4ACB-9509-331CB826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655AAC-EC4C-4885-B346-8C905A39156A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11F4C7-053E-4105-AE60-02E0478E7E92}"/>
              </a:ext>
            </a:extLst>
          </p:cNvPr>
          <p:cNvGrpSpPr/>
          <p:nvPr/>
        </p:nvGrpSpPr>
        <p:grpSpPr>
          <a:xfrm>
            <a:off x="8663123" y="925894"/>
            <a:ext cx="1400830" cy="1369160"/>
            <a:chOff x="6983750" y="861363"/>
            <a:chExt cx="1400830" cy="13691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312673-3C77-40A7-9314-D6987FB5944C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3EC47D-1A1C-4BCF-86CD-DB423B0B3FBD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9E79B1-0962-4F69-8963-E3EC848ED916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  <p:sp>
        <p:nvSpPr>
          <p:cNvPr id="61" name="Arrow: Up-Down 60">
            <a:extLst>
              <a:ext uri="{FF2B5EF4-FFF2-40B4-BE49-F238E27FC236}">
                <a16:creationId xmlns:a16="http://schemas.microsoft.com/office/drawing/2014/main" id="{63549A67-7E29-494B-B0E6-16AC38246357}"/>
              </a:ext>
            </a:extLst>
          </p:cNvPr>
          <p:cNvSpPr/>
          <p:nvPr/>
        </p:nvSpPr>
        <p:spPr>
          <a:xfrm>
            <a:off x="7300002" y="3826828"/>
            <a:ext cx="208670" cy="5486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94130BE-9D4C-4CB8-B28F-6E954F760B79}"/>
              </a:ext>
            </a:extLst>
          </p:cNvPr>
          <p:cNvGrpSpPr/>
          <p:nvPr/>
        </p:nvGrpSpPr>
        <p:grpSpPr>
          <a:xfrm>
            <a:off x="2648862" y="837273"/>
            <a:ext cx="5465475" cy="1456874"/>
            <a:chOff x="5045085" y="782620"/>
            <a:chExt cx="5465475" cy="14568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205E1E9-2D99-4072-8ADD-926B178235BA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6A23972-2CC5-44E7-8A93-2CA23A56D840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6294E40-1980-4B64-9582-2D6407976776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5947B80-BBE7-4466-B965-537CEE6F2EA2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4223053-9355-401F-9D43-3AF04BE05F83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11465F6B-614A-4C15-A6DE-6B243AFBE9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9512452-B8BB-4476-BCEE-0829A8632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0162233-7FED-4A26-91D3-8181FDAB9A98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B1F925F-D061-45C1-BFF7-3B887A5CB795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A0533856-D61D-4DE3-840E-17F430B2B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2E8493-D6EA-429C-8EF7-DBBBDD20D5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96EFE92-8C49-4A0E-8716-E64B61170E07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6DB60F2B-23DB-4E07-8430-3A62FB8A2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1306AD9-AC04-40B3-973B-A1047D2FE5F6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9195753-F511-42B6-97A5-7BC537F1E5A9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98B837-9248-4A9A-83FF-6445F530FE9F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C1A139D-51AF-45F0-96E4-46FAC6E56503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2FE784B-D463-49AC-B950-C277F806DEB8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ECFF514-A0F3-4105-8658-4840B1F10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203C8F6-8987-4C69-A747-29FCB36FC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ADA3C8E-68BE-40EA-A264-377813EB3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2CA586F-4392-4614-95E6-0F387A3E0E11}"/>
              </a:ext>
            </a:extLst>
          </p:cNvPr>
          <p:cNvSpPr txBox="1"/>
          <p:nvPr/>
        </p:nvSpPr>
        <p:spPr>
          <a:xfrm>
            <a:off x="8920858" y="603838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Female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C63CED-D61F-45F2-BC9E-F5DD261B6F01}"/>
              </a:ext>
            </a:extLst>
          </p:cNvPr>
          <p:cNvSpPr txBox="1"/>
          <p:nvPr/>
        </p:nvSpPr>
        <p:spPr>
          <a:xfrm>
            <a:off x="5077457" y="6038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BFD7C46-7EA6-493B-819E-51578C243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116" y="1334863"/>
            <a:ext cx="316497" cy="31649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DE31986-2702-4C71-96E0-0519DE5B7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2124" y="3541738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FAEC259-DD2D-4120-BC02-DEAAFF5B0496}"/>
              </a:ext>
            </a:extLst>
          </p:cNvPr>
          <p:cNvGrpSpPr/>
          <p:nvPr/>
        </p:nvGrpSpPr>
        <p:grpSpPr>
          <a:xfrm>
            <a:off x="6668566" y="3123353"/>
            <a:ext cx="1438648" cy="974880"/>
            <a:chOff x="1880406" y="1435741"/>
            <a:chExt cx="1438648" cy="97488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2F387D1-8542-4091-82DA-820E7DB05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330543-199F-4ABA-9FEF-FD4EA2AFBDC3}"/>
                </a:ext>
              </a:extLst>
            </p:cNvPr>
            <p:cNvSpPr txBox="1"/>
            <p:nvPr/>
          </p:nvSpPr>
          <p:spPr>
            <a:xfrm>
              <a:off x="2307911" y="143574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54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Spawning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spawning.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27596"/>
              </p:ext>
            </p:extLst>
          </p:nvPr>
        </p:nvGraphicFramePr>
        <p:xfrm>
          <a:off x="1519192" y="1658712"/>
          <a:ext cx="9153612" cy="3011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to salinity and temperature changes that may delay or prevent spawning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Internal reserves required for gamete production and post-spawning recovery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Spawning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Depends on preferences of fish (broadcast vs pairwise)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0" y="5026110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fish’s size, age, energy, stress, and reproductive strategy shape its ability and readiness to spawn.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2" y="2528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46193"/>
              </p:ext>
            </p:extLst>
          </p:nvPr>
        </p:nvGraphicFramePr>
        <p:xfrm>
          <a:off x="316165" y="1536014"/>
          <a:ext cx="11559653" cy="37859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46530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02503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and how many times a fish has spawned.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Time-Since-Spawning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recovery and overwintering likelihood after each spawn.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Estimates likelihood that a fish will overwinter based on energy, age, and spawn timing.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52529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Spawning-Species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Location of patches repeatedly used for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Spawning-Encounters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species have used a patch for reproduction.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the spawning areas with highest overwintering likelihood across agents.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3" y="5651004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 model tracks where, when, and how fish spawn to identify reproductive hotspots, timing bottlenecks, and recovery or overwintering risks.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species-specific spawning triggers (like homing and energy thresholds) reflect what you’ve observed in wild populations or your personal knowledge?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the model allow for fallback spawning if fish fail to reach their natal site, and how might this influence reproductive success under fragmented or altered flow regimes?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traits like age at maturity, prior spawning experience, or sex ratio dynamics be included to better reflect reproductive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flow velocity, temperature, or salinity gradients physically limit access to spawning sites even when fish are ready to spawn?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(e.g., spawning frequency, location, post-spawn mortality, or overwintering probability) would best support conservation or management needs?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outputs like spatial clustering of spawning events inform infrastructure planning to reduce disruption of reproductive corridors?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76765"/>
              </p:ext>
            </p:extLst>
          </p:nvPr>
        </p:nvGraphicFramePr>
        <p:xfrm>
          <a:off x="628253" y="1185858"/>
          <a:ext cx="10935494" cy="53600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Pairwise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one male and one female must be in the same place to release and fertilize eggs through direct interaction.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Broadcast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females release eggs into the water column and males fertilize them externally, often without direct contact.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physiological response to suboptimal environmental conditions like high salinity or temperature, which can delay or prevent spawning.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Iteroparous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can spawn multiple times in their lifetime across different seasons or years.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55365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Semelparous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spawn only once in their lifetime and die shortly afterward.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88127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Homing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ability of fish to navigate back to their natal or preferred spawning areas, often using environmental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48818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spawning based on individual fish condition and reproductive strategy once they reach homing habitat.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spawning behavior</a:t>
            </a:r>
            <a:br>
              <a:rPr lang="en-US" sz="2000" dirty="0"/>
            </a:br>
            <a:r>
              <a:rPr lang="en-US" sz="2000" dirty="0"/>
              <a:t>Trigger spawning when fish meet thresholds for energy, low stress, and reproductive capacity.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species-specific spawning strategies </a:t>
            </a:r>
            <a:br>
              <a:rPr lang="en-US" sz="2000" dirty="0"/>
            </a:br>
            <a:r>
              <a:rPr lang="en-US" sz="2000" dirty="0"/>
              <a:t>Distinguish between broadcast spawners (e.g., alewife) and pairwise spawners (e.g., sturgeon) based on their reproductive mode and spawning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reproductive outcomes</a:t>
            </a:r>
            <a:br>
              <a:rPr lang="en-US" sz="2000" dirty="0"/>
            </a:br>
            <a:r>
              <a:rPr lang="en-US" sz="2000" dirty="0"/>
              <a:t>After spawning, fish either continue migration or enter a recovery phase depending on their energy, age, and mortality risk. This helps reflect realistic patterns like migration success or overwintering.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847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Spawning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46114"/>
              </p:ext>
            </p:extLst>
          </p:nvPr>
        </p:nvGraphicFramePr>
        <p:xfrm>
          <a:off x="490655" y="1823637"/>
          <a:ext cx="10981934" cy="36404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6584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4108357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80699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 it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Why it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Homing? =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reached its known spawning area.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 should only happen in familiar reproductive zones.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 &gt; Spawning Energy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enough energy to spawn.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energy can prevent successful reproduction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6480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Stress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low stress levels.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stress reduces reproductive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73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Spawns &lt;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not reached its maximum number of spawns for the migration.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Prevents unrealistic spawning frequency and accounts for fish that spawn several times in one 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78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847331" y="5772303"/>
            <a:ext cx="1079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of these conditions must be true for a fish to spawn.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60201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has enough energy and low stress but cannot spawn until she reaches her known spawning area.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4443949" y="2417355"/>
            <a:ext cx="1438648" cy="1013479"/>
            <a:chOff x="1880406" y="1397142"/>
            <a:chExt cx="1438648" cy="10134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5058938" y="3186996"/>
            <a:ext cx="208670" cy="10972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Once the female reaches a homing patch and conditions are right, she releases her eggs and spawning starts.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Female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7300002" y="3186108"/>
            <a:ext cx="208670" cy="6400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C721F-80D1-4795-AABE-C0D5969AD3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3020" y="2387282"/>
            <a:ext cx="1542422" cy="19935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131029-E3D8-424A-935F-FFB8BE6A8E24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97222D-0854-437C-859A-9B631CBB1287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FF87C4-1E7E-409F-898B-676E59D5CD95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ECA7165-34F0-481F-9BDB-E66DBEE3159C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53015EC-0AEC-4DA2-B752-5B6FF25D8299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053868C4-81CE-4D99-A459-4E447915B2A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4C5553D3-8C0C-4F21-A276-A0EAD41D5C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E83EE58-4FA2-4E33-BB30-BECF255512EE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800E20B-F878-407C-A3FA-D61204CB1176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F106EB9-995E-444F-8758-35FB8254606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36FF00A7-CE4A-4E7B-82FC-B8ECA90D97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626FF-802D-4A4D-BAAC-29105DB36F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F56F5C0-3BF3-4FE6-BC48-6FA84FB9D329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8E6D0C2-D3B0-4CE6-9842-1EF112B91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78AEADC-0BA3-4ED8-B1BD-30AA67755C0C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E6D4201-D422-461C-A6D1-EF9434811B49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7DDF1A7-7642-4938-B9E4-B01613C6D0A2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19365EA-EE90-47B2-9690-7B6C59757656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86D8740-B64F-4024-93D5-B58168CAC201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FFFC086-0ADC-4323-9C14-A37938500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229823-C4AD-414F-8BB4-82429673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C67624-322D-40D9-9A5E-0660F12A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34652-3474-4CAD-8EA6-0CEC33CC4B09}"/>
              </a:ext>
            </a:extLst>
          </p:cNvPr>
          <p:cNvCxnSpPr>
            <a:cxnSpLocks/>
          </p:cNvCxnSpPr>
          <p:nvPr/>
        </p:nvCxnSpPr>
        <p:spPr>
          <a:xfrm>
            <a:off x="5813222" y="2934482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8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is in good condition but must locate a spawning patch with eggs before he can fertilize them.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2080293" y="2971660"/>
            <a:ext cx="1438648" cy="1012945"/>
            <a:chOff x="1880406" y="1397676"/>
            <a:chExt cx="1438648" cy="101294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294147" y="139767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2695282" y="3740767"/>
            <a:ext cx="208670" cy="6400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84" y="3556027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71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reaches a patch with eggs and fertilizes them, completing his role in the spawning process.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526AE28-7DA5-492E-9ACD-A280E838B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584" y="3556027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2C97C1-CD80-4A8D-BB60-38F023CB2AB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6831" y="2929584"/>
            <a:ext cx="1542422" cy="153632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6666379" y="2947824"/>
            <a:ext cx="1438648" cy="1012945"/>
            <a:chOff x="1880406" y="1397676"/>
            <a:chExt cx="1438648" cy="101294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294147" y="139767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7281368" y="3716931"/>
            <a:ext cx="208670" cy="6400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C2B37B-251C-4371-8EF0-9EF79CCD0A4C}"/>
              </a:ext>
            </a:extLst>
          </p:cNvPr>
          <p:cNvCxnSpPr>
            <a:cxnSpLocks/>
          </p:cNvCxnSpPr>
          <p:nvPr/>
        </p:nvCxnSpPr>
        <p:spPr>
          <a:xfrm>
            <a:off x="3667781" y="3462453"/>
            <a:ext cx="29260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BFA907-83EF-4115-BF5F-3407D9955166}"/>
              </a:ext>
            </a:extLst>
          </p:cNvPr>
          <p:cNvGrpSpPr/>
          <p:nvPr/>
        </p:nvGrpSpPr>
        <p:grpSpPr>
          <a:xfrm>
            <a:off x="4501188" y="1463079"/>
            <a:ext cx="5465475" cy="1456874"/>
            <a:chOff x="5045085" y="782620"/>
            <a:chExt cx="5465475" cy="145687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D656BA8-5657-4B69-A255-3E10F4ED3285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4FBB26B-F091-489F-8195-CFFE928ABFFD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C20832EE-74FE-48D3-88E8-61E16DC85276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2A72A6B8-FABA-4FDA-B9C4-622A3126C26C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DC352CF-48F4-495C-A256-00E95A28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D925AC2C-6EB9-4EE5-9EBE-E8889DDABA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67F7DBE5-489D-4FF3-B52B-BD2D307E79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69F091B8-23F5-4DDA-9D9D-38F4E6F3ADCF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E9F29728-0E85-433F-82C4-FCB358AF00EB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481B1E23-CB3F-4828-94C3-1D108295A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E03FEBA-1DE9-4E7E-BA41-EA43118FFA84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081F133-50F6-4910-A480-6BC6012A2473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1C966F19-5618-4EB7-A7EA-5BDAA85F0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6DB9BCF-151D-4199-BDED-2E8D08A74458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D2F3EE-0A68-439A-837C-CF0D1053557C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D58CF2-BB44-4C26-8CE3-B43A30E346B7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F67060D-CD18-4237-B17D-1E985E7CE55D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638F2EC-9195-4861-9276-684C0DF08AFE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8B183E2-6D40-4413-A93D-9D6363A2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3AFEE78-7901-4CA9-8F1C-8346E672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B4557B19-6F05-4BAD-B373-8F95A144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71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4979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is not spawning-ready because she has not reached a known homing patch, even though her energy and stress levels are acceptable.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4443949" y="2417355"/>
            <a:ext cx="1438648" cy="1013479"/>
            <a:chOff x="1880406" y="1397142"/>
            <a:chExt cx="1438648" cy="10134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5058938" y="3186996"/>
            <a:ext cx="208670" cy="10972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39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1358</Words>
  <Application>Microsoft Office PowerPoint</Application>
  <PresentationFormat>Widescreen</PresentationFormat>
  <Paragraphs>247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Spawning Behavior</vt:lpstr>
      <vt:lpstr>Relevant Background Information</vt:lpstr>
      <vt:lpstr>Model Objectives</vt:lpstr>
      <vt:lpstr>Conditions that Trigger Spawning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Energy Balance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222</cp:revision>
  <dcterms:created xsi:type="dcterms:W3CDTF">2025-06-04T12:52:07Z</dcterms:created>
  <dcterms:modified xsi:type="dcterms:W3CDTF">2025-07-07T14:20:56Z</dcterms:modified>
</cp:coreProperties>
</file>