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72" r:id="rId3"/>
    <p:sldId id="259" r:id="rId4"/>
    <p:sldId id="291" r:id="rId5"/>
    <p:sldId id="266" r:id="rId6"/>
    <p:sldId id="267" r:id="rId7"/>
    <p:sldId id="285" r:id="rId8"/>
    <p:sldId id="268" r:id="rId9"/>
    <p:sldId id="273" r:id="rId10"/>
    <p:sldId id="275" r:id="rId11"/>
    <p:sldId id="288" r:id="rId12"/>
    <p:sldId id="317" r:id="rId13"/>
    <p:sldId id="292" r:id="rId14"/>
    <p:sldId id="319" r:id="rId15"/>
    <p:sldId id="320" r:id="rId16"/>
    <p:sldId id="277" r:id="rId17"/>
    <p:sldId id="279" r:id="rId18"/>
    <p:sldId id="28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41B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165" autoAdjust="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77B549-B6AA-44EF-AD93-AD5A8BF91B0C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C27129-F16C-4F56-8EA8-83C40C95EB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077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If 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Vpatch</a:t>
            </a:r>
            <a:r>
              <a:rPr lang="en-US" b="0" i="0" dirty="0">
                <a:solidFill>
                  <a:srgbClr val="333333"/>
                </a:solidFill>
                <a:effectLst/>
                <a:latin typeface="MJXc-TeX-main-R"/>
              </a:rPr>
              <a:t>|&gt;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>
                <a:solidFill>
                  <a:srgbClr val="333333"/>
                </a:solidFill>
                <a:effectLst/>
                <a:latin typeface="Helvetica Neue"/>
              </a:rPr>
              <a:t>|𝑉𝑝𝑎𝑡𝑐ℎ|&gt;𝑉𝑎𝑔𝑒𝑛𝑡 and 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Vagent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in-R"/>
              </a:rPr>
              <a:t>≤</a:t>
            </a:r>
            <a:r>
              <a:rPr lang="en-US" b="0" i="0" dirty="0" err="1">
                <a:solidFill>
                  <a:srgbClr val="333333"/>
                </a:solidFill>
                <a:effectLst/>
                <a:latin typeface="MJXc-TeX-math-I"/>
              </a:rPr>
              <a:t>Speedmin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A477F5A-AE78-413A-BB36-995AB637DF1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3220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Trait Type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FFFFFF"/>
                </a:solidFill>
                <a:effectLst/>
                <a:latin typeface="Calibri" panose="020F0502020204030204" pitchFamily="34" charset="0"/>
              </a:rPr>
              <a:t>Generalization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Salinity Acclimation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larger, older fish; species-dependent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Cell Growth/Decay Rate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Slower in larger, older fish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Creation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Higher for large/old fish or energetically expensive species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ctr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1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Decay Energy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pPr marL="0" algn="l" rtl="0" eaLnBrk="1" fontAlgn="ctr" latinLnBrk="0" hangingPunct="1">
              <a:spcBef>
                <a:spcPts val="0"/>
              </a:spcBef>
              <a:spcAft>
                <a:spcPts val="0"/>
              </a:spcAft>
            </a:pPr>
            <a:r>
              <a:rPr lang="en-US" sz="1800" b="0" i="0" u="none" strike="noStrike" kern="120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Lower than creation but still influenced by size and age.</a:t>
            </a:r>
            <a:endParaRPr lang="en-US" sz="1800" b="0" i="0" u="none" strike="noStrike">
              <a:effectLst/>
              <a:latin typeface="Arial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C27129-F16C-4F56-8EA8-83C40C95EBA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893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BC76-2F6C-46F9-9261-043820BA6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598526-C96C-4996-9482-202CE7A4B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62722A-93B3-4CB9-82EB-2834F8D51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E19E3A-9C98-4213-A183-4F729F91FD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2D41E-1A10-4671-9AA3-BD7EE04D7C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13059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AE10F1-EBAF-473C-AB82-9B58FEF6C0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7010E7-8734-4DBA-8967-4D16F63F3C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F14B2-C75B-44A0-A6AC-374D891A2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9542A-75B1-45C1-B38F-8DB97DD20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F2665A-A977-46F8-8F57-684F21699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862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A21C50-0ACD-4C61-B077-95AFBBFCEB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2A83B7-D655-4C47-A587-81D5523960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ABB0D0-6FF7-40CE-BC33-04611A0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968EB-AFDB-4FC7-B662-1595B68BB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955098-0F2C-4D5F-BFE0-2DF78B19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7534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B65179-FE2A-4C96-A64D-D8582A4DA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AE2-B495-49F6-958E-1516F9320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127F5E-1AFE-4EAB-9C73-BFF5238CBF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04A05-8870-41C4-85D7-ED06DE33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68A0D-9A54-4B52-B238-50C3586F8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7879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17AA6-FCB8-437C-B1B4-56475F413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AF3D79-1045-49CA-8BA8-CAED6B572B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F8F99-96A6-4711-8468-5C442659A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88E8A-65B0-49E0-8FDF-D5BF72EE77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49BADA-1214-4F9A-A6A6-F30FE452C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055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64E55-1BF4-4D5D-BDE2-A6D23778AC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2A14A-38D6-478E-8A22-26233D0C84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F143-4BEA-432A-82D9-BDE29C791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CC5B7-C246-4F27-ACCF-9AAE57A925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F57BC1-AA5A-4583-A0DB-135501D72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E3415-A874-4DF7-A072-DAF5E39C2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535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C290A9-1976-4E5D-B395-C465B009F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98AC2-21CC-48D8-8EBB-B51192DC09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1F517D-E56B-4A8E-813F-8010FD1F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73BAC2-DE1D-4C03-A991-AA7560C91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12057C-4E9E-4999-8377-8A7BF0137C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BF522-AD06-4FC3-BA71-B03C011201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B97B0-8211-4DA2-830B-FE2E516B2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2B2EED1-504E-4E54-BE6E-301B4AA7D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62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82EF3-9A0D-4727-82E6-96E9A4869F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C5A1F5-9A10-46B9-89FB-6127CE038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B5EBD1-7720-4FCC-8232-C19485BA5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999E50-636F-4DF4-B0C3-F60082A6B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775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1E88D6-5103-4488-A2E5-0B7392F1D3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2B8FAC6-1EB2-49CD-986F-57EE48DA4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494728-BB70-4DD3-8544-B6DF2837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51459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88E98-6E5F-43BA-8C83-70751CA49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85D455-0976-4CB2-8BB9-6754231D20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1C4036-13AC-47FE-8B6A-6515BF4E06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D94CDC-2373-4286-A589-4547B6361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5DAFBD-596D-4E76-A8BA-218281E80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9F37A4-C356-4095-BB1D-5BC5BD681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157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1B830-6476-4E26-B4DA-4E5D6DA8E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08069E-9E4E-4464-B129-5D40AC4118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835B8D-3B19-40C4-9097-C6CED15837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6FC0AD-7062-44AA-99DF-37CDB4C32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B120E-5F9E-49A7-BEDA-38CCACB68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30844C-144D-4CC7-8A3B-94E204AC2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285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729676-D91C-4648-B0D6-420947B50F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63E9A8-1A2C-49B0-AFBA-94356E553D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9DED03-403A-4962-8DCB-146DACA4D4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7AB58A-3F32-434F-856E-DD0BF0CB98E8}" type="datetimeFigureOut">
              <a:rPr lang="en-US" smtClean="0"/>
              <a:t>7/7/2025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6FF19E-0511-4299-8711-D752E88ED8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C8F5F-3509-424D-B9CC-3F5E8CB94F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2619D6-CF5C-4D43-8E66-E8CF84983C1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43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727583-FA58-443E-95F9-6BF0088A2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Thermoregulation Function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9B7E120-65D1-46DC-BC03-B147B423935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Drafted By: Vanessa Quintana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659756A-31F1-4264-917B-C3321E2EBE6E}"/>
              </a:ext>
            </a:extLst>
          </p:cNvPr>
          <p:cNvSpPr txBox="1"/>
          <p:nvPr/>
        </p:nvSpPr>
        <p:spPr>
          <a:xfrm>
            <a:off x="6905625" y="106829"/>
            <a:ext cx="5257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/>
              <a:t>Penobscot Estuary Community Modeling Workshop</a:t>
            </a:r>
          </a:p>
          <a:p>
            <a:pPr algn="r"/>
            <a:r>
              <a:rPr lang="en-US" dirty="0"/>
              <a:t>ABM Draft Thermoregulation Function</a:t>
            </a:r>
          </a:p>
          <a:p>
            <a:pPr algn="r"/>
            <a:r>
              <a:rPr lang="en-US" dirty="0"/>
              <a:t>August 6</a:t>
            </a:r>
            <a:r>
              <a:rPr lang="en-US" baseline="30000" dirty="0"/>
              <a:t>th</a:t>
            </a:r>
            <a:r>
              <a:rPr lang="en-US" dirty="0"/>
              <a:t>, 2025</a:t>
            </a:r>
          </a:p>
        </p:txBody>
      </p:sp>
    </p:spTree>
    <p:extLst>
      <p:ext uri="{BB962C8B-B14F-4D97-AF65-F5344CB8AC3E}">
        <p14:creationId xmlns:p14="http://schemas.microsoft.com/office/powerpoint/2010/main" val="18342545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0" y="525406"/>
            <a:ext cx="7570792" cy="4859617"/>
            <a:chOff x="2057531" y="1544190"/>
            <a:chExt cx="7570792" cy="4859617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057531" y="3314621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Creation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A779920-CF11-4D59-B80A-B03713837036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8D18AF52-BFAF-48B5-B2B1-0B187484509B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" name="Straight Arrow Connector 3">
                  <a:extLst>
                    <a:ext uri="{FF2B5EF4-FFF2-40B4-BE49-F238E27FC236}">
                      <a16:creationId xmlns:a16="http://schemas.microsoft.com/office/drawing/2014/main" id="{B22E02D0-5ED2-4C5C-88B0-AB1271CC053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>
                  <a:extLst>
                    <a:ext uri="{FF2B5EF4-FFF2-40B4-BE49-F238E27FC236}">
                      <a16:creationId xmlns:a16="http://schemas.microsoft.com/office/drawing/2014/main" id="{363175B3-F9FC-4613-8420-FC6E53E2BA3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846EC70-472A-4BAA-B0DF-DF746FA5BEEE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6A21425E-BE7C-4775-9678-FA1870CFE432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6C006937-B937-4B81-A299-5CC7CAF49C2B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44" name="Group 43">
                <a:extLst>
                  <a:ext uri="{FF2B5EF4-FFF2-40B4-BE49-F238E27FC236}">
                    <a16:creationId xmlns:a16="http://schemas.microsoft.com/office/drawing/2014/main" id="{5D0D43CB-7093-4DB1-BAEB-9862421454A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47" name="Straight Arrow Connector 46">
                  <a:extLst>
                    <a:ext uri="{FF2B5EF4-FFF2-40B4-BE49-F238E27FC236}">
                      <a16:creationId xmlns:a16="http://schemas.microsoft.com/office/drawing/2014/main" id="{270BD38B-0785-406A-8340-5C547905923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3ED6467A-F770-4483-BD64-9B51558D0B87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E6E9088-3FEC-4BF4-8540-4D0E59AD546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CD10605-A783-498F-A638-AA71D816BB7C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Decay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960890" y="3325782"/>
              <a:ext cx="336682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666054" y="6034475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Cost of Maintenance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1BF340A-7F09-4EC3-8CE2-148AEFAF8E26}"/>
              </a:ext>
            </a:extLst>
          </p:cNvPr>
          <p:cNvGrpSpPr/>
          <p:nvPr/>
        </p:nvGrpSpPr>
        <p:grpSpPr>
          <a:xfrm>
            <a:off x="3664681" y="939879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B189957-F955-4DCB-BFBF-78EDAA95D592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9B4B31C-0C47-4159-AA98-5432E973C2B5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66FE003-EA60-486C-9F8B-8185663E8E66}"/>
              </a:ext>
            </a:extLst>
          </p:cNvPr>
          <p:cNvGrpSpPr/>
          <p:nvPr/>
        </p:nvGrpSpPr>
        <p:grpSpPr>
          <a:xfrm>
            <a:off x="3664681" y="3792396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DEA4938C-9319-49B0-93D8-5A3513551CD6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F33B9B-75DE-4CAE-86A9-387714AC7F31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B5A6D4-7E7D-44E9-93BE-8F5C8BBCE76F}"/>
              </a:ext>
            </a:extLst>
          </p:cNvPr>
          <p:cNvGrpSpPr/>
          <p:nvPr/>
        </p:nvGrpSpPr>
        <p:grpSpPr>
          <a:xfrm>
            <a:off x="7571868" y="3834342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34948E59-00C9-49AE-AB5E-F451095E27A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FCAC360-471E-45C8-BD39-B22ED0E1D075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FA79F56-68DE-4A0D-A28C-85CC5228A3C8}"/>
              </a:ext>
            </a:extLst>
          </p:cNvPr>
          <p:cNvGrpSpPr/>
          <p:nvPr/>
        </p:nvGrpSpPr>
        <p:grpSpPr>
          <a:xfrm>
            <a:off x="7571868" y="985309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5E031B15-60DA-4929-B868-CEC68504F948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382184F-6024-4583-B6A5-E15F85D6E129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6A297F1C-A9B5-45A1-9089-E4CC086A00B5}"/>
              </a:ext>
            </a:extLst>
          </p:cNvPr>
          <p:cNvCxnSpPr>
            <a:cxnSpLocks/>
          </p:cNvCxnSpPr>
          <p:nvPr/>
        </p:nvCxnSpPr>
        <p:spPr>
          <a:xfrm flipV="1">
            <a:off x="8959367" y="580161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CD1A59D7-A133-4917-A59C-3D10DF805109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37244" y="955441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36CE201A-34BD-4CCC-B9C1-14C9294FD9B4}"/>
              </a:ext>
            </a:extLst>
          </p:cNvPr>
          <p:cNvSpPr txBox="1"/>
          <p:nvPr/>
        </p:nvSpPr>
        <p:spPr>
          <a:xfrm>
            <a:off x="11217397" y="2233315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47CF665B-A851-438A-B071-C7FB5F8143E5}"/>
              </a:ext>
            </a:extLst>
          </p:cNvPr>
          <p:cNvSpPr txBox="1"/>
          <p:nvPr/>
        </p:nvSpPr>
        <p:spPr>
          <a:xfrm>
            <a:off x="8605964" y="525404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26E3743F-E03C-4AA4-B7B8-8E35832F5E0C}"/>
              </a:ext>
            </a:extLst>
          </p:cNvPr>
          <p:cNvCxnSpPr>
            <a:cxnSpLocks/>
          </p:cNvCxnSpPr>
          <p:nvPr/>
        </p:nvCxnSpPr>
        <p:spPr>
          <a:xfrm flipV="1">
            <a:off x="8932070" y="3300867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DF7BD4B-DA44-4A59-96CB-2406CC56E1F6}"/>
              </a:ext>
            </a:extLst>
          </p:cNvPr>
          <p:cNvCxnSpPr>
            <a:cxnSpLocks/>
          </p:cNvCxnSpPr>
          <p:nvPr/>
        </p:nvCxnSpPr>
        <p:spPr>
          <a:xfrm rot="5400000" flipV="1">
            <a:off x="10209947" y="3676147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TextBox 98">
            <a:extLst>
              <a:ext uri="{FF2B5EF4-FFF2-40B4-BE49-F238E27FC236}">
                <a16:creationId xmlns:a16="http://schemas.microsoft.com/office/drawing/2014/main" id="{3F1FE693-61D7-481C-9585-B3D63741B6FB}"/>
              </a:ext>
            </a:extLst>
          </p:cNvPr>
          <p:cNvSpPr txBox="1"/>
          <p:nvPr/>
        </p:nvSpPr>
        <p:spPr>
          <a:xfrm>
            <a:off x="11190100" y="4954021"/>
            <a:ext cx="595445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8D86A49-A2D4-477D-85C4-CF3FFDE2FEC2}"/>
              </a:ext>
            </a:extLst>
          </p:cNvPr>
          <p:cNvSpPr txBox="1"/>
          <p:nvPr/>
        </p:nvSpPr>
        <p:spPr>
          <a:xfrm>
            <a:off x="8578667" y="3246110"/>
            <a:ext cx="582004" cy="41447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A14CE0-1841-439C-8214-0ED36E01D2AB}"/>
              </a:ext>
            </a:extLst>
          </p:cNvPr>
          <p:cNvSpPr txBox="1"/>
          <p:nvPr/>
        </p:nvSpPr>
        <p:spPr>
          <a:xfrm>
            <a:off x="8853826" y="2213989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Thermoregulation Energy Cost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958987B-4EC1-41FD-B06F-434C0D581ADF}"/>
              </a:ext>
            </a:extLst>
          </p:cNvPr>
          <p:cNvSpPr/>
          <p:nvPr/>
        </p:nvSpPr>
        <p:spPr>
          <a:xfrm>
            <a:off x="1218451" y="1295857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EFF5A69F-B355-4F15-AAC7-0A8B2899ED4B}"/>
              </a:ext>
            </a:extLst>
          </p:cNvPr>
          <p:cNvSpPr/>
          <p:nvPr/>
        </p:nvSpPr>
        <p:spPr>
          <a:xfrm>
            <a:off x="1218451" y="4579180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BF5818E-D131-4B12-B04B-AD76276A168A}"/>
              </a:ext>
            </a:extLst>
          </p:cNvPr>
          <p:cNvSpPr/>
          <p:nvPr/>
        </p:nvSpPr>
        <p:spPr>
          <a:xfrm>
            <a:off x="5070721" y="1568516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BABFA95-9358-452D-99B5-180EE019A575}"/>
              </a:ext>
            </a:extLst>
          </p:cNvPr>
          <p:cNvSpPr/>
          <p:nvPr/>
        </p:nvSpPr>
        <p:spPr>
          <a:xfrm>
            <a:off x="5070602" y="431995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" name="Rectangle 104">
            <a:extLst>
              <a:ext uri="{FF2B5EF4-FFF2-40B4-BE49-F238E27FC236}">
                <a16:creationId xmlns:a16="http://schemas.microsoft.com/office/drawing/2014/main" id="{45A96D7F-28D7-4AA4-92B0-F2E2D80BAA98}"/>
              </a:ext>
            </a:extLst>
          </p:cNvPr>
          <p:cNvSpPr/>
          <p:nvPr/>
        </p:nvSpPr>
        <p:spPr>
          <a:xfrm>
            <a:off x="9353731" y="1294065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D566A609-7F53-429F-985C-E3D7C37A28C6}"/>
              </a:ext>
            </a:extLst>
          </p:cNvPr>
          <p:cNvSpPr/>
          <p:nvPr/>
        </p:nvSpPr>
        <p:spPr>
          <a:xfrm>
            <a:off x="9353731" y="4558602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8097DBB2-AC0E-4FA1-A224-728FABECBEC2}"/>
              </a:ext>
            </a:extLst>
          </p:cNvPr>
          <p:cNvSpPr/>
          <p:nvPr/>
        </p:nvSpPr>
        <p:spPr>
          <a:xfrm>
            <a:off x="9346668" y="66284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6B92AA93-7BE7-4415-B601-3059E8DF6B92}"/>
              </a:ext>
            </a:extLst>
          </p:cNvPr>
          <p:cNvSpPr/>
          <p:nvPr/>
        </p:nvSpPr>
        <p:spPr>
          <a:xfrm>
            <a:off x="9353731" y="3918495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3AB7B3-76F0-4E74-828B-F48D5E68402D}"/>
              </a:ext>
            </a:extLst>
          </p:cNvPr>
          <p:cNvSpPr txBox="1"/>
          <p:nvPr/>
        </p:nvSpPr>
        <p:spPr>
          <a:xfrm>
            <a:off x="8853826" y="4947596"/>
            <a:ext cx="2469114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Thermoregulation Energy Cost</a:t>
            </a:r>
          </a:p>
        </p:txBody>
      </p:sp>
      <p:sp>
        <p:nvSpPr>
          <p:cNvPr id="66" name="Title 1">
            <a:extLst>
              <a:ext uri="{FF2B5EF4-FFF2-40B4-BE49-F238E27FC236}">
                <a16:creationId xmlns:a16="http://schemas.microsoft.com/office/drawing/2014/main" id="{8BB07BAC-C795-4525-87B8-C66284D4C27D}"/>
              </a:ext>
            </a:extLst>
          </p:cNvPr>
          <p:cNvSpPr txBox="1">
            <a:spLocks/>
          </p:cNvSpPr>
          <p:nvPr/>
        </p:nvSpPr>
        <p:spPr>
          <a:xfrm>
            <a:off x="916235" y="5492913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The total energy cost includes adjusting to temperature, staying balanced, and swimming less efficiently when conditions are poor.</a:t>
            </a:r>
          </a:p>
        </p:txBody>
      </p:sp>
    </p:spTree>
    <p:extLst>
      <p:ext uri="{BB962C8B-B14F-4D97-AF65-F5344CB8AC3E}">
        <p14:creationId xmlns:p14="http://schemas.microsoft.com/office/powerpoint/2010/main" val="35075980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0294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Total Energy Balance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1871079" y="3361953"/>
            <a:ext cx="193707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Energy Levels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7531655" y="1777237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4337178" y="3363556"/>
            <a:ext cx="28658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Thermoregulation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238462" y="2829740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7552131" y="3529160"/>
            <a:ext cx="2923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</a:t>
            </a:r>
          </a:p>
        </p:txBody>
      </p: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6659849" y="2497389"/>
            <a:ext cx="548640" cy="462365"/>
            <a:chOff x="7887685" y="2054990"/>
            <a:chExt cx="548640" cy="462365"/>
          </a:xfrm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1011401" y="4435545"/>
            <a:ext cx="96170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Total Energy: </a:t>
            </a:r>
            <a:r>
              <a:rPr lang="en-US" dirty="0"/>
              <a:t>amount of energy a fish has left to complete migration.</a:t>
            </a:r>
            <a:endParaRPr lang="en-US" b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39A7BF-8251-4239-BA30-018832C15BDA}"/>
              </a:ext>
            </a:extLst>
          </p:cNvPr>
          <p:cNvSpPr/>
          <p:nvPr/>
        </p:nvSpPr>
        <p:spPr>
          <a:xfrm rot="16200000">
            <a:off x="4177333" y="2367362"/>
            <a:ext cx="182880" cy="54864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F8C9434-EAAF-437E-9630-D2B26DDC24E7}"/>
              </a:ext>
            </a:extLst>
          </p:cNvPr>
          <p:cNvSpPr txBox="1"/>
          <p:nvPr/>
        </p:nvSpPr>
        <p:spPr>
          <a:xfrm>
            <a:off x="1877697" y="1705857"/>
            <a:ext cx="1763353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🔋</a:t>
            </a:r>
            <a:r>
              <a:rPr lang="en-US" dirty="0"/>
              <a:t> 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FD17A9-E339-4413-903D-68C6B0C514D5}"/>
              </a:ext>
            </a:extLst>
          </p:cNvPr>
          <p:cNvSpPr txBox="1"/>
          <p:nvPr/>
        </p:nvSpPr>
        <p:spPr>
          <a:xfrm>
            <a:off x="4808182" y="1843431"/>
            <a:ext cx="1792274" cy="156966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r>
              <a:rPr lang="en-US" sz="9600" dirty="0"/>
              <a:t>🔥</a:t>
            </a:r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8D7D689B-BE9B-4787-B327-0D5B980494FE}"/>
              </a:ext>
            </a:extLst>
          </p:cNvPr>
          <p:cNvSpPr txBox="1">
            <a:spLocks/>
          </p:cNvSpPr>
          <p:nvPr/>
        </p:nvSpPr>
        <p:spPr>
          <a:xfrm>
            <a:off x="916235" y="5058564"/>
            <a:ext cx="103595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A fish’s total energy budget depends on how much it starts with minus what’s spent on thermoregulation</a:t>
            </a:r>
          </a:p>
        </p:txBody>
      </p:sp>
    </p:spTree>
    <p:extLst>
      <p:ext uri="{BB962C8B-B14F-4D97-AF65-F5344CB8AC3E}">
        <p14:creationId xmlns:p14="http://schemas.microsoft.com/office/powerpoint/2010/main" val="4484399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0FE308D9-7157-4799-8DB5-05C7B55677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1885" y="1386884"/>
            <a:ext cx="8091767" cy="3711979"/>
          </a:xfrm>
          <a:prstGeom prst="rect">
            <a:avLst/>
          </a:prstGeom>
        </p:spPr>
      </p:pic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97D4F51E-0539-435F-A08C-3D004263A878}"/>
              </a:ext>
            </a:extLst>
          </p:cNvPr>
          <p:cNvCxnSpPr>
            <a:cxnSpLocks/>
          </p:cNvCxnSpPr>
          <p:nvPr/>
        </p:nvCxnSpPr>
        <p:spPr>
          <a:xfrm flipV="1">
            <a:off x="14397063" y="369911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DE46CE45-5832-4E08-8E23-C96C658459E5}"/>
              </a:ext>
            </a:extLst>
          </p:cNvPr>
          <p:cNvCxnSpPr>
            <a:cxnSpLocks/>
          </p:cNvCxnSpPr>
          <p:nvPr/>
        </p:nvCxnSpPr>
        <p:spPr>
          <a:xfrm rot="5400000" flipV="1">
            <a:off x="15697241" y="322690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66E31921-A974-43B1-9CA4-6F1DDD2120A5}"/>
              </a:ext>
            </a:extLst>
          </p:cNvPr>
          <p:cNvSpPr txBox="1"/>
          <p:nvPr/>
        </p:nvSpPr>
        <p:spPr>
          <a:xfrm>
            <a:off x="16677394" y="4504774"/>
            <a:ext cx="595445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X</a:t>
            </a:r>
            <a:endParaRPr lang="en-US" sz="1200" b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9AC4592-B851-4D1C-B3C5-3DDD85D179A7}"/>
              </a:ext>
            </a:extLst>
          </p:cNvPr>
          <p:cNvSpPr txBox="1"/>
          <p:nvPr/>
        </p:nvSpPr>
        <p:spPr>
          <a:xfrm>
            <a:off x="14043660" y="3644356"/>
            <a:ext cx="582004" cy="4144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b="1" dirty="0"/>
              <a:t>Y</a:t>
            </a:r>
            <a:endParaRPr lang="en-US" sz="12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138FE2B-A337-4C68-A5BC-94B3FEE82D86}"/>
              </a:ext>
            </a:extLst>
          </p:cNvPr>
          <p:cNvSpPr txBox="1"/>
          <p:nvPr/>
        </p:nvSpPr>
        <p:spPr>
          <a:xfrm>
            <a:off x="9039110" y="4511824"/>
            <a:ext cx="19581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Temperature (</a:t>
            </a:r>
            <a:r>
              <a:rPr lang="en-US" sz="2000" b="1" i="1" dirty="0"/>
              <a:t>C</a:t>
            </a:r>
            <a:r>
              <a:rPr lang="en-US" sz="2000" b="1" dirty="0"/>
              <a:t>)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AAA8B3C-FEF4-4C6E-9BF0-6DF0E82DE304}"/>
              </a:ext>
            </a:extLst>
          </p:cNvPr>
          <p:cNvSpPr txBox="1"/>
          <p:nvPr/>
        </p:nvSpPr>
        <p:spPr>
          <a:xfrm>
            <a:off x="9039110" y="4144861"/>
            <a:ext cx="23358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C00000"/>
                </a:solidFill>
              </a:rPr>
              <a:t>Difficulty</a:t>
            </a:r>
            <a:r>
              <a:rPr lang="en-US" sz="2000" b="1" i="1" dirty="0">
                <a:solidFill>
                  <a:srgbClr val="C00000"/>
                </a:solidFill>
              </a:rPr>
              <a:t> </a:t>
            </a:r>
            <a:r>
              <a:rPr lang="en-US" sz="2000" b="1" dirty="0">
                <a:solidFill>
                  <a:srgbClr val="C00000"/>
                </a:solidFill>
              </a:rPr>
              <a:t>Factor</a:t>
            </a:r>
            <a:r>
              <a:rPr lang="en-US" sz="2000" b="1" i="1" dirty="0">
                <a:solidFill>
                  <a:srgbClr val="C00000"/>
                </a:solidFill>
              </a:rPr>
              <a:t> (Df)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645C7AD5-BB3D-479E-A97F-B8B384C30F6E}"/>
              </a:ext>
            </a:extLst>
          </p:cNvPr>
          <p:cNvCxnSpPr>
            <a:cxnSpLocks/>
          </p:cNvCxnSpPr>
          <p:nvPr/>
        </p:nvCxnSpPr>
        <p:spPr>
          <a:xfrm flipV="1">
            <a:off x="13486473" y="799703"/>
            <a:ext cx="0" cy="165315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CF4B673B-6262-437B-85D1-02EAAA17844A}"/>
              </a:ext>
            </a:extLst>
          </p:cNvPr>
          <p:cNvCxnSpPr>
            <a:cxnSpLocks/>
          </p:cNvCxnSpPr>
          <p:nvPr/>
        </p:nvCxnSpPr>
        <p:spPr>
          <a:xfrm rot="5400000" flipV="1">
            <a:off x="14786651" y="327490"/>
            <a:ext cx="0" cy="255575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9092347-327C-4032-A73D-98CE36DF7034}"/>
              </a:ext>
            </a:extLst>
          </p:cNvPr>
          <p:cNvGrpSpPr/>
          <p:nvPr/>
        </p:nvGrpSpPr>
        <p:grpSpPr>
          <a:xfrm>
            <a:off x="12836112" y="4818096"/>
            <a:ext cx="5121715" cy="849047"/>
            <a:chOff x="477394" y="2541891"/>
            <a:chExt cx="5121715" cy="849047"/>
          </a:xfrm>
        </p:grpSpPr>
        <p:grpSp>
          <p:nvGrpSpPr>
            <p:cNvPr id="23" name="Group 22">
              <a:extLst>
                <a:ext uri="{FF2B5EF4-FFF2-40B4-BE49-F238E27FC236}">
                  <a16:creationId xmlns:a16="http://schemas.microsoft.com/office/drawing/2014/main" id="{3694671E-D4EC-4F29-B7CF-1726B1D97A69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B533B6BF-849F-4AC3-BFB7-1C89B177F6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Connector 81">
                <a:extLst>
                  <a:ext uri="{FF2B5EF4-FFF2-40B4-BE49-F238E27FC236}">
                    <a16:creationId xmlns:a16="http://schemas.microsoft.com/office/drawing/2014/main" id="{F954502D-D018-4E99-988B-399C7AA4A7F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7" name="Group 116">
              <a:extLst>
                <a:ext uri="{FF2B5EF4-FFF2-40B4-BE49-F238E27FC236}">
                  <a16:creationId xmlns:a16="http://schemas.microsoft.com/office/drawing/2014/main" id="{D4405CCC-F989-4042-A8A7-B2D9CF177F43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18" name="Straight Connector 117">
                <a:extLst>
                  <a:ext uri="{FF2B5EF4-FFF2-40B4-BE49-F238E27FC236}">
                    <a16:creationId xmlns:a16="http://schemas.microsoft.com/office/drawing/2014/main" id="{6E9D8146-E0F7-4890-B305-7B6A35BA488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>
                <a:extLst>
                  <a:ext uri="{FF2B5EF4-FFF2-40B4-BE49-F238E27FC236}">
                    <a16:creationId xmlns:a16="http://schemas.microsoft.com/office/drawing/2014/main" id="{E659E37C-813C-4EFF-887F-0CA2AF3C7BB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0" name="Group 119">
              <a:extLst>
                <a:ext uri="{FF2B5EF4-FFF2-40B4-BE49-F238E27FC236}">
                  <a16:creationId xmlns:a16="http://schemas.microsoft.com/office/drawing/2014/main" id="{A080FB36-1CC6-447F-A070-47342A779B5E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1" name="Straight Connector 120">
                <a:extLst>
                  <a:ext uri="{FF2B5EF4-FFF2-40B4-BE49-F238E27FC236}">
                    <a16:creationId xmlns:a16="http://schemas.microsoft.com/office/drawing/2014/main" id="{2A302AA6-6625-4FAC-ACA1-31F7D7C03BD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>
                <a:extLst>
                  <a:ext uri="{FF2B5EF4-FFF2-40B4-BE49-F238E27FC236}">
                    <a16:creationId xmlns:a16="http://schemas.microsoft.com/office/drawing/2014/main" id="{59F35A82-6D25-4FDE-A030-76728AB76A1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EB42640C-E961-459A-B1EC-08C756BCE759}"/>
              </a:ext>
            </a:extLst>
          </p:cNvPr>
          <p:cNvGrpSpPr/>
          <p:nvPr/>
        </p:nvGrpSpPr>
        <p:grpSpPr>
          <a:xfrm flipV="1">
            <a:off x="12836112" y="3878639"/>
            <a:ext cx="5121715" cy="849047"/>
            <a:chOff x="477394" y="2541891"/>
            <a:chExt cx="5121715" cy="849047"/>
          </a:xfrm>
        </p:grpSpPr>
        <p:grpSp>
          <p:nvGrpSpPr>
            <p:cNvPr id="124" name="Group 123">
              <a:extLst>
                <a:ext uri="{FF2B5EF4-FFF2-40B4-BE49-F238E27FC236}">
                  <a16:creationId xmlns:a16="http://schemas.microsoft.com/office/drawing/2014/main" id="{878709A7-5B2F-4BB8-9E14-7B0BC156CBBD}"/>
                </a:ext>
              </a:extLst>
            </p:cNvPr>
            <p:cNvGrpSpPr/>
            <p:nvPr/>
          </p:nvGrpSpPr>
          <p:grpSpPr>
            <a:xfrm>
              <a:off x="477394" y="2547060"/>
              <a:ext cx="2061988" cy="840376"/>
              <a:chOff x="1497886" y="2550439"/>
              <a:chExt cx="954130" cy="802705"/>
            </a:xfrm>
          </p:grpSpPr>
          <p:cxnSp>
            <p:nvCxnSpPr>
              <p:cNvPr id="131" name="Straight Connector 130">
                <a:extLst>
                  <a:ext uri="{FF2B5EF4-FFF2-40B4-BE49-F238E27FC236}">
                    <a16:creationId xmlns:a16="http://schemas.microsoft.com/office/drawing/2014/main" id="{A6806AA8-1362-4C01-9CBD-CEC9ABFA9C5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>
                <a:extLst>
                  <a:ext uri="{FF2B5EF4-FFF2-40B4-BE49-F238E27FC236}">
                    <a16:creationId xmlns:a16="http://schemas.microsoft.com/office/drawing/2014/main" id="{DCB48B8B-9E49-4448-806C-47F4F5F5B64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5" name="Group 124">
              <a:extLst>
                <a:ext uri="{FF2B5EF4-FFF2-40B4-BE49-F238E27FC236}">
                  <a16:creationId xmlns:a16="http://schemas.microsoft.com/office/drawing/2014/main" id="{0DD64D6C-2546-4729-AFE4-8A8B943BF112}"/>
                </a:ext>
              </a:extLst>
            </p:cNvPr>
            <p:cNvGrpSpPr/>
            <p:nvPr/>
          </p:nvGrpSpPr>
          <p:grpSpPr>
            <a:xfrm>
              <a:off x="2483100" y="2550562"/>
              <a:ext cx="1693649" cy="840376"/>
              <a:chOff x="1497886" y="2550439"/>
              <a:chExt cx="954130" cy="802705"/>
            </a:xfrm>
          </p:grpSpPr>
          <p:cxnSp>
            <p:nvCxnSpPr>
              <p:cNvPr id="129" name="Straight Connector 128">
                <a:extLst>
                  <a:ext uri="{FF2B5EF4-FFF2-40B4-BE49-F238E27FC236}">
                    <a16:creationId xmlns:a16="http://schemas.microsoft.com/office/drawing/2014/main" id="{7DDF4DD5-7A6C-429D-87BD-43D143D8A8D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0" name="Straight Connector 129">
                <a:extLst>
                  <a:ext uri="{FF2B5EF4-FFF2-40B4-BE49-F238E27FC236}">
                    <a16:creationId xmlns:a16="http://schemas.microsoft.com/office/drawing/2014/main" id="{A1EDB1D3-904B-4F4E-8D94-E19EC242222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26" name="Group 125">
              <a:extLst>
                <a:ext uri="{FF2B5EF4-FFF2-40B4-BE49-F238E27FC236}">
                  <a16:creationId xmlns:a16="http://schemas.microsoft.com/office/drawing/2014/main" id="{654B8CFA-BCA5-48C4-94D5-305DB0643950}"/>
                </a:ext>
              </a:extLst>
            </p:cNvPr>
            <p:cNvGrpSpPr/>
            <p:nvPr/>
          </p:nvGrpSpPr>
          <p:grpSpPr>
            <a:xfrm>
              <a:off x="4140806" y="2541891"/>
              <a:ext cx="1458303" cy="840376"/>
              <a:chOff x="1497886" y="2550439"/>
              <a:chExt cx="954130" cy="802705"/>
            </a:xfrm>
          </p:grpSpPr>
          <p:cxnSp>
            <p:nvCxnSpPr>
              <p:cNvPr id="127" name="Straight Connector 126">
                <a:extLst>
                  <a:ext uri="{FF2B5EF4-FFF2-40B4-BE49-F238E27FC236}">
                    <a16:creationId xmlns:a16="http://schemas.microsoft.com/office/drawing/2014/main" id="{B65888DC-AF10-41F8-BB1D-5BE82CF557E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497886" y="2560314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8" name="Straight Connector 127">
                <a:extLst>
                  <a:ext uri="{FF2B5EF4-FFF2-40B4-BE49-F238E27FC236}">
                    <a16:creationId xmlns:a16="http://schemas.microsoft.com/office/drawing/2014/main" id="{6D109907-5691-47D3-8D27-C63201C8AD8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972512" y="2550439"/>
                <a:ext cx="479504" cy="792830"/>
              </a:xfrm>
              <a:prstGeom prst="line">
                <a:avLst/>
              </a:prstGeom>
              <a:ln w="3810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9C095E37-0E44-4E9E-A822-8D11BAFA8669}"/>
              </a:ext>
            </a:extLst>
          </p:cNvPr>
          <p:cNvSpPr txBox="1"/>
          <p:nvPr/>
        </p:nvSpPr>
        <p:spPr>
          <a:xfrm>
            <a:off x="2454712" y="4813698"/>
            <a:ext cx="6548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Max Difficulty: Lowest and Highest Boundary of Thermal Tolerance</a:t>
            </a:r>
          </a:p>
        </p:txBody>
      </p:sp>
      <p:sp>
        <p:nvSpPr>
          <p:cNvPr id="52" name="Title 1">
            <a:extLst>
              <a:ext uri="{FF2B5EF4-FFF2-40B4-BE49-F238E27FC236}">
                <a16:creationId xmlns:a16="http://schemas.microsoft.com/office/drawing/2014/main" id="{BEDF969A-9ADE-408A-8B91-BC60B6EC3FDC}"/>
              </a:ext>
            </a:extLst>
          </p:cNvPr>
          <p:cNvSpPr txBox="1">
            <a:spLocks/>
          </p:cNvSpPr>
          <p:nvPr/>
        </p:nvSpPr>
        <p:spPr>
          <a:xfrm>
            <a:off x="859406" y="136921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4000" dirty="0"/>
              <a:t>Temperature Impacts Swimming Difficulty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A7860824-1469-40F6-8443-B66E23D38398}"/>
              </a:ext>
            </a:extLst>
          </p:cNvPr>
          <p:cNvSpPr txBox="1"/>
          <p:nvPr/>
        </p:nvSpPr>
        <p:spPr>
          <a:xfrm>
            <a:off x="9039110" y="3766040"/>
            <a:ext cx="2819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Optimal Temperature (C)</a:t>
            </a:r>
          </a:p>
        </p:txBody>
      </p:sp>
      <p:sp>
        <p:nvSpPr>
          <p:cNvPr id="90" name="Title 1">
            <a:extLst>
              <a:ext uri="{FF2B5EF4-FFF2-40B4-BE49-F238E27FC236}">
                <a16:creationId xmlns:a16="http://schemas.microsoft.com/office/drawing/2014/main" id="{2ABA8AC4-135B-423B-BFD5-5926D0AEB34E}"/>
              </a:ext>
            </a:extLst>
          </p:cNvPr>
          <p:cNvSpPr txBox="1">
            <a:spLocks/>
          </p:cNvSpPr>
          <p:nvPr/>
        </p:nvSpPr>
        <p:spPr>
          <a:xfrm>
            <a:off x="520402" y="5257608"/>
            <a:ext cx="1088343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Temperatures too high or too low impair swimming ability. Fish move slower and use more energy to keep going.</a:t>
            </a:r>
          </a:p>
        </p:txBody>
      </p:sp>
    </p:spTree>
    <p:extLst>
      <p:ext uri="{BB962C8B-B14F-4D97-AF65-F5344CB8AC3E}">
        <p14:creationId xmlns:p14="http://schemas.microsoft.com/office/powerpoint/2010/main" val="22057903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008543E-3AD7-4BE4-A35A-942CBDEFEC2A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85" y="1487283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4" y="2866008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160842" y="5699351"/>
            <a:ext cx="1170675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optimal and environmental temperature are similar, fish experience low stress, expend less energy, and have less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11EB6E3-839C-4F52-ABED-69F2F50BFE2B}"/>
              </a:ext>
            </a:extLst>
          </p:cNvPr>
          <p:cNvGrpSpPr/>
          <p:nvPr/>
        </p:nvGrpSpPr>
        <p:grpSpPr>
          <a:xfrm>
            <a:off x="2033215" y="425251"/>
            <a:ext cx="5820731" cy="1465526"/>
            <a:chOff x="279841" y="26010"/>
            <a:chExt cx="5820731" cy="1465526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E452B1EA-5D66-4F84-B54E-C3236E7903C8}"/>
                </a:ext>
              </a:extLst>
            </p:cNvPr>
            <p:cNvSpPr/>
            <p:nvPr/>
          </p:nvSpPr>
          <p:spPr>
            <a:xfrm>
              <a:off x="455475" y="129054"/>
              <a:ext cx="5543860" cy="1332839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0" name="Arrow: Right 99">
              <a:extLst>
                <a:ext uri="{FF2B5EF4-FFF2-40B4-BE49-F238E27FC236}">
                  <a16:creationId xmlns:a16="http://schemas.microsoft.com/office/drawing/2014/main" id="{C2F711FF-C253-42EA-9EF1-9B01A2454CEE}"/>
                </a:ext>
              </a:extLst>
            </p:cNvPr>
            <p:cNvSpPr/>
            <p:nvPr/>
          </p:nvSpPr>
          <p:spPr>
            <a:xfrm>
              <a:off x="3625049" y="600651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8D83F338-EA83-490A-B2E0-C5732D20E69B}"/>
                </a:ext>
              </a:extLst>
            </p:cNvPr>
            <p:cNvSpPr txBox="1"/>
            <p:nvPr/>
          </p:nvSpPr>
          <p:spPr>
            <a:xfrm>
              <a:off x="3904681" y="890637"/>
              <a:ext cx="100662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Energy Use</a:t>
              </a:r>
            </a:p>
          </p:txBody>
        </p:sp>
        <p:pic>
          <p:nvPicPr>
            <p:cNvPr id="109" name="Picture 108">
              <a:extLst>
                <a:ext uri="{FF2B5EF4-FFF2-40B4-BE49-F238E27FC236}">
                  <a16:creationId xmlns:a16="http://schemas.microsoft.com/office/drawing/2014/main" id="{B35A137C-E41E-4790-93C8-0DEED06F8B5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4100804" y="148351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110" name="Rectangle 109">
              <a:extLst>
                <a:ext uri="{FF2B5EF4-FFF2-40B4-BE49-F238E27FC236}">
                  <a16:creationId xmlns:a16="http://schemas.microsoft.com/office/drawing/2014/main" id="{7763F7A3-52DC-4697-8477-D0BCC602B09F}"/>
                </a:ext>
              </a:extLst>
            </p:cNvPr>
            <p:cNvSpPr/>
            <p:nvPr/>
          </p:nvSpPr>
          <p:spPr>
            <a:xfrm>
              <a:off x="4283043" y="832043"/>
              <a:ext cx="254405" cy="36576"/>
            </a:xfrm>
            <a:prstGeom prst="rect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5" name="Arrow: Right 114">
              <a:extLst>
                <a:ext uri="{FF2B5EF4-FFF2-40B4-BE49-F238E27FC236}">
                  <a16:creationId xmlns:a16="http://schemas.microsoft.com/office/drawing/2014/main" id="{768B9EE1-FAF5-4651-81C7-2F9C85860B59}"/>
                </a:ext>
              </a:extLst>
            </p:cNvPr>
            <p:cNvSpPr/>
            <p:nvPr/>
          </p:nvSpPr>
          <p:spPr>
            <a:xfrm>
              <a:off x="4774892" y="607807"/>
              <a:ext cx="432639" cy="182880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BF9CA0-F647-4004-9B1B-926950B392E6}"/>
                </a:ext>
              </a:extLst>
            </p:cNvPr>
            <p:cNvGrpSpPr/>
            <p:nvPr/>
          </p:nvGrpSpPr>
          <p:grpSpPr>
            <a:xfrm>
              <a:off x="5093945" y="26010"/>
              <a:ext cx="1006627" cy="1462519"/>
              <a:chOff x="5190610" y="83047"/>
              <a:chExt cx="1006627" cy="1462519"/>
            </a:xfrm>
          </p:grpSpPr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190610" y="960791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pic>
            <p:nvPicPr>
              <p:cNvPr id="118" name="Picture 117">
                <a:extLst>
                  <a:ext uri="{FF2B5EF4-FFF2-40B4-BE49-F238E27FC236}">
                    <a16:creationId xmlns:a16="http://schemas.microsoft.com/office/drawing/2014/main" id="{28F630C7-C28F-4F33-90F7-38430912D22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17196" t="6647" r="73027" b="74624"/>
              <a:stretch/>
            </p:blipFill>
            <p:spPr>
              <a:xfrm>
                <a:off x="5371977" y="83047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9" name="Rectangle 118">
                <a:extLst>
                  <a:ext uri="{FF2B5EF4-FFF2-40B4-BE49-F238E27FC236}">
                    <a16:creationId xmlns:a16="http://schemas.microsoft.com/office/drawing/2014/main" id="{E9432F68-E350-45BB-B4BC-326AB772573C}"/>
                  </a:ext>
                </a:extLst>
              </p:cNvPr>
              <p:cNvSpPr/>
              <p:nvPr/>
            </p:nvSpPr>
            <p:spPr>
              <a:xfrm>
                <a:off x="5564360" y="587631"/>
                <a:ext cx="243672" cy="334983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1E58EC5-3CE5-4142-BC42-9CE18F3BECC6}"/>
                </a:ext>
              </a:extLst>
            </p:cNvPr>
            <p:cNvSpPr txBox="1"/>
            <p:nvPr/>
          </p:nvSpPr>
          <p:spPr>
            <a:xfrm>
              <a:off x="2612438" y="906760"/>
              <a:ext cx="135087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Thermal Stress</a:t>
              </a:r>
            </a:p>
          </p:txBody>
        </p:sp>
        <p:pic>
          <p:nvPicPr>
            <p:cNvPr id="48" name="Picture 47">
              <a:extLst>
                <a:ext uri="{FF2B5EF4-FFF2-40B4-BE49-F238E27FC236}">
                  <a16:creationId xmlns:a16="http://schemas.microsoft.com/office/drawing/2014/main" id="{6C73DE10-2FFA-4E92-A0CF-EF47E4FB943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1924300" y="176801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6465679-4D67-46D9-BBE8-1EE79252657E}"/>
                </a:ext>
              </a:extLst>
            </p:cNvPr>
            <p:cNvSpPr txBox="1"/>
            <p:nvPr/>
          </p:nvSpPr>
          <p:spPr>
            <a:xfrm>
              <a:off x="279841" y="906761"/>
              <a:ext cx="1518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External Temperature</a:t>
              </a:r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EFAD5611-B7CE-4AA5-8E80-C48AF000F508}"/>
                </a:ext>
              </a:extLst>
            </p:cNvPr>
            <p:cNvSpPr txBox="1"/>
            <p:nvPr/>
          </p:nvSpPr>
          <p:spPr>
            <a:xfrm>
              <a:off x="1482612" y="902508"/>
              <a:ext cx="151814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b="1" dirty="0"/>
                <a:t>Optimal Temperature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76949069-7507-4A23-86FF-E4B2C501F029}"/>
                </a:ext>
              </a:extLst>
            </p:cNvPr>
            <p:cNvSpPr txBox="1"/>
            <p:nvPr/>
          </p:nvSpPr>
          <p:spPr>
            <a:xfrm>
              <a:off x="2462118" y="189991"/>
              <a:ext cx="457200" cy="923330"/>
            </a:xfrm>
            <a:prstGeom prst="rect">
              <a:avLst/>
            </a:prstGeom>
            <a:noFill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 rtlCol="0">
              <a:spAutoFit/>
            </a:bodyPr>
            <a:lstStyle/>
            <a:p>
              <a:r>
                <a:rPr lang="en-US" sz="5400" b="1" dirty="0"/>
                <a:t>=</a:t>
              </a:r>
            </a:p>
          </p:txBody>
        </p:sp>
        <p:sp>
          <p:nvSpPr>
            <p:cNvPr id="52" name="Arrow: Left-Right 51">
              <a:extLst>
                <a:ext uri="{FF2B5EF4-FFF2-40B4-BE49-F238E27FC236}">
                  <a16:creationId xmlns:a16="http://schemas.microsoft.com/office/drawing/2014/main" id="{BE9FF3C8-14E8-4BCB-8E70-4BCA733CA742}"/>
                </a:ext>
              </a:extLst>
            </p:cNvPr>
            <p:cNvSpPr/>
            <p:nvPr/>
          </p:nvSpPr>
          <p:spPr>
            <a:xfrm>
              <a:off x="1367274" y="596374"/>
              <a:ext cx="548640" cy="184938"/>
            </a:xfrm>
            <a:prstGeom prst="leftRightArrow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5BC0EA41-7360-49BB-B147-05B9764F1D0A}"/>
                </a:ext>
              </a:extLst>
            </p:cNvPr>
            <p:cNvSpPr/>
            <p:nvPr/>
          </p:nvSpPr>
          <p:spPr>
            <a:xfrm>
              <a:off x="2065836" y="742131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A5DFF194-C95D-44A3-BF74-4FBF5BCA322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2988720" y="17680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0D5CED9E-A3F2-4C99-AFB2-2B22F72A618F}"/>
                </a:ext>
              </a:extLst>
            </p:cNvPr>
            <p:cNvSpPr/>
            <p:nvPr/>
          </p:nvSpPr>
          <p:spPr>
            <a:xfrm>
              <a:off x="3141142" y="831535"/>
              <a:ext cx="315994" cy="9144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21C4BD-C2E9-491E-97F4-6EC76599664D}"/>
              </a:ext>
            </a:extLst>
          </p:cNvPr>
          <p:cNvGrpSpPr/>
          <p:nvPr/>
        </p:nvGrpSpPr>
        <p:grpSpPr>
          <a:xfrm>
            <a:off x="7532737" y="4139281"/>
            <a:ext cx="4823159" cy="895317"/>
            <a:chOff x="9267696" y="5787731"/>
            <a:chExt cx="3149496" cy="8953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42883D-F362-42C1-933B-8F731F0AC3D3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21B2C-78B4-45C6-AF38-54AFA09378F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8F5190-8C2B-4C6F-8B9E-02406A842BF1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BBF376-B6F3-461F-BC65-F3BF8EE9D308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BDA173-A819-43CC-BB32-0D10B3343BDF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05EBE59-15A4-4FD3-96E7-F421F13F55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62816" y="1873701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BF70D5C4-A275-4E23-AE70-35338A27A286}"/>
              </a:ext>
            </a:extLst>
          </p:cNvPr>
          <p:cNvSpPr/>
          <p:nvPr/>
        </p:nvSpPr>
        <p:spPr>
          <a:xfrm>
            <a:off x="4939094" y="2397105"/>
            <a:ext cx="256777" cy="8229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44F5BCF3-9AA5-4BEE-A465-67018B2A285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6883" t="9252" r="55401" b="73628"/>
          <a:stretch/>
        </p:blipFill>
        <p:spPr>
          <a:xfrm>
            <a:off x="2491046" y="576041"/>
            <a:ext cx="561821" cy="896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4" name="Rectangle 63">
            <a:extLst>
              <a:ext uri="{FF2B5EF4-FFF2-40B4-BE49-F238E27FC236}">
                <a16:creationId xmlns:a16="http://schemas.microsoft.com/office/drawing/2014/main" id="{24FE8B86-72F5-4F86-9E26-A98A890386F8}"/>
              </a:ext>
            </a:extLst>
          </p:cNvPr>
          <p:cNvSpPr/>
          <p:nvPr/>
        </p:nvSpPr>
        <p:spPr>
          <a:xfrm>
            <a:off x="2632582" y="1141371"/>
            <a:ext cx="315994" cy="182880"/>
          </a:xfrm>
          <a:prstGeom prst="rect">
            <a:avLst/>
          </a:prstGeom>
          <a:solidFill>
            <a:srgbClr val="00B05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2F5E439-A3B1-4A3C-A44A-3758956BE344}"/>
              </a:ext>
            </a:extLst>
          </p:cNvPr>
          <p:cNvSpPr txBox="1"/>
          <p:nvPr/>
        </p:nvSpPr>
        <p:spPr>
          <a:xfrm>
            <a:off x="50241" y="1959018"/>
            <a:ext cx="2158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maximum stress experienced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19969461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008543E-3AD7-4BE4-A35A-942CBDEFEC2A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85" y="1487283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4" y="2866008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0" y="5651053"/>
            <a:ext cx="1219505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environmental temperature is higher than optimal temperature, fish experience higher stress, expend more energy, and have more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21C4BD-C2E9-491E-97F4-6EC76599664D}"/>
              </a:ext>
            </a:extLst>
          </p:cNvPr>
          <p:cNvGrpSpPr/>
          <p:nvPr/>
        </p:nvGrpSpPr>
        <p:grpSpPr>
          <a:xfrm>
            <a:off x="7532737" y="4139281"/>
            <a:ext cx="4823159" cy="895317"/>
            <a:chOff x="9267696" y="5787731"/>
            <a:chExt cx="3149496" cy="8953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42883D-F362-42C1-933B-8F731F0AC3D3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21B2C-78B4-45C6-AF38-54AFA09378F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8F5190-8C2B-4C6F-8B9E-02406A842BF1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BBF376-B6F3-461F-BC65-F3BF8EE9D308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BDA173-A819-43CC-BB32-0D10B3343BDF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05EBE59-15A4-4FD3-96E7-F421F13F5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6035" y="1834071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66D5AB-0D00-4D5E-BBDA-C22000163D1C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50000"/>
          </a:blip>
          <a:stretch>
            <a:fillRect/>
          </a:stretch>
        </p:blipFill>
        <p:spPr>
          <a:xfrm>
            <a:off x="4307212" y="1805127"/>
            <a:ext cx="1463167" cy="14631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93EDED1-1D0A-4E75-96C1-1E94B3698F14}"/>
              </a:ext>
            </a:extLst>
          </p:cNvPr>
          <p:cNvGrpSpPr/>
          <p:nvPr/>
        </p:nvGrpSpPr>
        <p:grpSpPr>
          <a:xfrm>
            <a:off x="-71276" y="409398"/>
            <a:ext cx="5820731" cy="1464600"/>
            <a:chOff x="-50352" y="245828"/>
            <a:chExt cx="5820731" cy="1464600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1EB6E3-839C-4F52-ABED-69F2F50BFE2B}"/>
                </a:ext>
              </a:extLst>
            </p:cNvPr>
            <p:cNvGrpSpPr/>
            <p:nvPr/>
          </p:nvGrpSpPr>
          <p:grpSpPr>
            <a:xfrm>
              <a:off x="-50352" y="245828"/>
              <a:ext cx="5820731" cy="1464600"/>
              <a:chOff x="279841" y="26936"/>
              <a:chExt cx="5820731" cy="1464600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455475" y="129054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3625049" y="60065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3904681" y="890637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4100804" y="14835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768B9EE1-FAF5-4651-81C7-2F9C85860B59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093945" y="903754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E58EC5-3CE5-4142-BC42-9CE18F3BECC6}"/>
                  </a:ext>
                </a:extLst>
              </p:cNvPr>
              <p:cNvSpPr txBox="1"/>
              <p:nvPr/>
            </p:nvSpPr>
            <p:spPr>
              <a:xfrm>
                <a:off x="2612438" y="90676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C73DE10-2FFA-4E92-A0CF-EF47E4FB94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1924300" y="17680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465679-4D67-46D9-BBE8-1EE79252657E}"/>
                  </a:ext>
                </a:extLst>
              </p:cNvPr>
              <p:cNvSpPr txBox="1"/>
              <p:nvPr/>
            </p:nvSpPr>
            <p:spPr>
              <a:xfrm>
                <a:off x="279841" y="906761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AD5611-B7CE-4AA5-8E80-C48AF000F508}"/>
                  </a:ext>
                </a:extLst>
              </p:cNvPr>
              <p:cNvSpPr txBox="1"/>
              <p:nvPr/>
            </p:nvSpPr>
            <p:spPr>
              <a:xfrm>
                <a:off x="1482612" y="902508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949069-7507-4A23-86FF-E4B2C501F029}"/>
                  </a:ext>
                </a:extLst>
              </p:cNvPr>
              <p:cNvSpPr txBox="1"/>
              <p:nvPr/>
            </p:nvSpPr>
            <p:spPr>
              <a:xfrm>
                <a:off x="2462118" y="189991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52" name="Arrow: Left-Right 51">
                <a:extLst>
                  <a:ext uri="{FF2B5EF4-FFF2-40B4-BE49-F238E27FC236}">
                    <a16:creationId xmlns:a16="http://schemas.microsoft.com/office/drawing/2014/main" id="{BE9FF3C8-14E8-4BCB-8E70-4BCA733CA742}"/>
                  </a:ext>
                </a:extLst>
              </p:cNvPr>
              <p:cNvSpPr/>
              <p:nvPr/>
            </p:nvSpPr>
            <p:spPr>
              <a:xfrm>
                <a:off x="1367274" y="59637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pic>
            <p:nvPicPr>
              <p:cNvPr id="39" name="Picture 38">
                <a:extLst>
                  <a:ext uri="{FF2B5EF4-FFF2-40B4-BE49-F238E27FC236}">
                    <a16:creationId xmlns:a16="http://schemas.microsoft.com/office/drawing/2014/main" id="{685F28AD-9945-4EEF-9801-782F0A9A351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17196" t="6647" r="73027" b="74624"/>
              <a:stretch/>
            </p:blipFill>
            <p:spPr>
              <a:xfrm>
                <a:off x="708766" y="26936"/>
                <a:ext cx="738732" cy="98635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0" name="Rectangle 39">
                <a:extLst>
                  <a:ext uri="{FF2B5EF4-FFF2-40B4-BE49-F238E27FC236}">
                    <a16:creationId xmlns:a16="http://schemas.microsoft.com/office/drawing/2014/main" id="{96562415-C60A-40C4-B1A2-5740134C2CFC}"/>
                  </a:ext>
                </a:extLst>
              </p:cNvPr>
              <p:cNvSpPr/>
              <p:nvPr/>
            </p:nvSpPr>
            <p:spPr>
              <a:xfrm>
                <a:off x="902303" y="531520"/>
                <a:ext cx="243672" cy="334983"/>
              </a:xfrm>
              <a:prstGeom prst="rect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C0EA41-7360-49BB-B147-05B9764F1D0A}"/>
                  </a:ext>
                </a:extLst>
              </p:cNvPr>
              <p:cNvSpPr/>
              <p:nvPr/>
            </p:nvSpPr>
            <p:spPr>
              <a:xfrm>
                <a:off x="2065836" y="742131"/>
                <a:ext cx="315994" cy="18288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B7E5B8F-12A0-4C5B-A568-7FCD3B742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83" t="9252" r="55401" b="73628"/>
            <a:stretch/>
          </p:blipFill>
          <p:spPr>
            <a:xfrm>
              <a:off x="2631798" y="394057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4119B9-19B5-4C75-BEC8-E615AB2C0679}"/>
                </a:ext>
              </a:extLst>
            </p:cNvPr>
            <p:cNvSpPr/>
            <p:nvPr/>
          </p:nvSpPr>
          <p:spPr>
            <a:xfrm>
              <a:off x="2773334" y="87229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68401DF-1C24-4E6C-BAFD-3FD3610186C8}"/>
                </a:ext>
              </a:extLst>
            </p:cNvPr>
            <p:cNvSpPr/>
            <p:nvPr/>
          </p:nvSpPr>
          <p:spPr>
            <a:xfrm>
              <a:off x="3918135" y="85120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A423-F6D1-4F22-87A6-626075058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83" t="9252" r="55401" b="73628"/>
            <a:stretch/>
          </p:blipFill>
          <p:spPr>
            <a:xfrm>
              <a:off x="4977172" y="38501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310A0E-EE99-46BB-BFE1-8DBF3B935E56}"/>
                </a:ext>
              </a:extLst>
            </p:cNvPr>
            <p:cNvSpPr/>
            <p:nvPr/>
          </p:nvSpPr>
          <p:spPr>
            <a:xfrm>
              <a:off x="5129594" y="950340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3CEB279-E086-4597-A1B8-BD34454F2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137979" y="2756893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BF70D5C4-A275-4E23-AE70-35338A27A286}"/>
              </a:ext>
            </a:extLst>
          </p:cNvPr>
          <p:cNvSpPr/>
          <p:nvPr/>
        </p:nvSpPr>
        <p:spPr>
          <a:xfrm>
            <a:off x="2582313" y="2357475"/>
            <a:ext cx="256777" cy="8229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8BF948-B24A-4622-99CD-4E9320862F4D}"/>
              </a:ext>
            </a:extLst>
          </p:cNvPr>
          <p:cNvCxnSpPr>
            <a:cxnSpLocks/>
          </p:cNvCxnSpPr>
          <p:nvPr/>
        </p:nvCxnSpPr>
        <p:spPr>
          <a:xfrm flipH="1">
            <a:off x="3273932" y="2139205"/>
            <a:ext cx="10972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C6E9D2DE-87BE-415D-B87C-E05B44125EED}"/>
              </a:ext>
            </a:extLst>
          </p:cNvPr>
          <p:cNvSpPr txBox="1"/>
          <p:nvPr/>
        </p:nvSpPr>
        <p:spPr>
          <a:xfrm>
            <a:off x="50241" y="1959018"/>
            <a:ext cx="2158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maximum stress experienced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10921079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Rectangle 59">
            <a:extLst>
              <a:ext uri="{FF2B5EF4-FFF2-40B4-BE49-F238E27FC236}">
                <a16:creationId xmlns:a16="http://schemas.microsoft.com/office/drawing/2014/main" id="{2008543E-3AD7-4BE4-A35A-942CBDEFEC2A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350D51A1-9DF9-4CE9-98C4-FBE6947AA2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9185" y="1487283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Salinity</a:t>
            </a:r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CD8CBFA5-E264-4B27-8CFF-E621DA2E93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1494" y="2866008"/>
            <a:ext cx="1148466" cy="1008788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25" name="TextBox 124">
            <a:extLst>
              <a:ext uri="{FF2B5EF4-FFF2-40B4-BE49-F238E27FC236}">
                <a16:creationId xmlns:a16="http://schemas.microsoft.com/office/drawing/2014/main" id="{4E659308-792A-4B2E-88D9-7AE49650321A}"/>
              </a:ext>
            </a:extLst>
          </p:cNvPr>
          <p:cNvSpPr txBox="1"/>
          <p:nvPr/>
        </p:nvSpPr>
        <p:spPr>
          <a:xfrm>
            <a:off x="40281" y="5668557"/>
            <a:ext cx="1211143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When environmental temperature is lower than optimal temperature, fish experience higher stress, expend more energy, and have more difficulty swimming .</a:t>
            </a:r>
            <a:endParaRPr lang="en-US" sz="2400" b="1" dirty="0">
              <a:latin typeface="+mj-lt"/>
            </a:endParaRPr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BF21C4BD-C2E9-491E-97F4-6EC76599664D}"/>
              </a:ext>
            </a:extLst>
          </p:cNvPr>
          <p:cNvGrpSpPr/>
          <p:nvPr/>
        </p:nvGrpSpPr>
        <p:grpSpPr>
          <a:xfrm>
            <a:off x="7532737" y="4139281"/>
            <a:ext cx="4823159" cy="895317"/>
            <a:chOff x="9267696" y="5787731"/>
            <a:chExt cx="3149496" cy="895317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342883D-F362-42C1-933B-8F731F0AC3D3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71521B2C-78B4-45C6-AF38-54AFA09378F3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F18F5190-8C2B-4C6F-8B9E-02406A842BF1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BBBF376-B6F3-461F-BC65-F3BF8EE9D308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82BDA173-A819-43CC-BB32-0D10B3343BDF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05EBE59-15A4-4FD3-96E7-F421F13F55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7715627" y="1844355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7E66D5AB-0D00-4D5E-BBDA-C22000163D1C}"/>
              </a:ext>
            </a:extLst>
          </p:cNvPr>
          <p:cNvPicPr>
            <a:picLocks noChangeAspect="1"/>
          </p:cNvPicPr>
          <p:nvPr/>
        </p:nvPicPr>
        <p:blipFill>
          <a:blip r:embed="rId5">
            <a:grayscl/>
            <a:alphaModFix amt="50000"/>
          </a:blip>
          <a:stretch>
            <a:fillRect/>
          </a:stretch>
        </p:blipFill>
        <p:spPr>
          <a:xfrm flipH="1">
            <a:off x="4307212" y="1805127"/>
            <a:ext cx="1463167" cy="1463167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93EDED1-1D0A-4E75-96C1-1E94B3698F14}"/>
              </a:ext>
            </a:extLst>
          </p:cNvPr>
          <p:cNvGrpSpPr/>
          <p:nvPr/>
        </p:nvGrpSpPr>
        <p:grpSpPr>
          <a:xfrm>
            <a:off x="5509926" y="425224"/>
            <a:ext cx="5820731" cy="1362482"/>
            <a:chOff x="-50352" y="347946"/>
            <a:chExt cx="5820731" cy="1362482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611EB6E3-839C-4F52-ABED-69F2F50BFE2B}"/>
                </a:ext>
              </a:extLst>
            </p:cNvPr>
            <p:cNvGrpSpPr/>
            <p:nvPr/>
          </p:nvGrpSpPr>
          <p:grpSpPr>
            <a:xfrm>
              <a:off x="-50352" y="347946"/>
              <a:ext cx="5820731" cy="1362482"/>
              <a:chOff x="279841" y="129054"/>
              <a:chExt cx="5820731" cy="1362482"/>
            </a:xfrm>
          </p:grpSpPr>
          <p:sp>
            <p:nvSpPr>
              <p:cNvPr id="99" name="Rectangle 98">
                <a:extLst>
                  <a:ext uri="{FF2B5EF4-FFF2-40B4-BE49-F238E27FC236}">
                    <a16:creationId xmlns:a16="http://schemas.microsoft.com/office/drawing/2014/main" id="{E452B1EA-5D66-4F84-B54E-C3236E7903C8}"/>
                  </a:ext>
                </a:extLst>
              </p:cNvPr>
              <p:cNvSpPr/>
              <p:nvPr/>
            </p:nvSpPr>
            <p:spPr>
              <a:xfrm>
                <a:off x="455475" y="129054"/>
                <a:ext cx="554386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100" name="Arrow: Right 99">
                <a:extLst>
                  <a:ext uri="{FF2B5EF4-FFF2-40B4-BE49-F238E27FC236}">
                    <a16:creationId xmlns:a16="http://schemas.microsoft.com/office/drawing/2014/main" id="{C2F711FF-C253-42EA-9EF1-9B01A2454CEE}"/>
                  </a:ext>
                </a:extLst>
              </p:cNvPr>
              <p:cNvSpPr/>
              <p:nvPr/>
            </p:nvSpPr>
            <p:spPr>
              <a:xfrm>
                <a:off x="3625049" y="600651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8D83F338-EA83-490A-B2E0-C5732D20E69B}"/>
                  </a:ext>
                </a:extLst>
              </p:cNvPr>
              <p:cNvSpPr txBox="1"/>
              <p:nvPr/>
            </p:nvSpPr>
            <p:spPr>
              <a:xfrm>
                <a:off x="3904681" y="890637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Use</a:t>
                </a:r>
              </a:p>
            </p:txBody>
          </p:sp>
          <p:pic>
            <p:nvPicPr>
              <p:cNvPr id="109" name="Picture 108">
                <a:extLst>
                  <a:ext uri="{FF2B5EF4-FFF2-40B4-BE49-F238E27FC236}">
                    <a16:creationId xmlns:a16="http://schemas.microsoft.com/office/drawing/2014/main" id="{B35A137C-E41E-4790-93C8-0DEED06F8B5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4100804" y="14835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115" name="Arrow: Right 114">
                <a:extLst>
                  <a:ext uri="{FF2B5EF4-FFF2-40B4-BE49-F238E27FC236}">
                    <a16:creationId xmlns:a16="http://schemas.microsoft.com/office/drawing/2014/main" id="{768B9EE1-FAF5-4651-81C7-2F9C85860B59}"/>
                  </a:ext>
                </a:extLst>
              </p:cNvPr>
              <p:cNvSpPr/>
              <p:nvPr/>
            </p:nvSpPr>
            <p:spPr>
              <a:xfrm>
                <a:off x="4774892" y="607807"/>
                <a:ext cx="432639" cy="182880"/>
              </a:xfrm>
              <a:prstGeom prst="rightArrow">
                <a:avLst/>
              </a:prstGeom>
              <a:solidFill>
                <a:schemeClr val="tx1"/>
              </a:solidFill>
              <a:ln>
                <a:solidFill>
                  <a:schemeClr val="tx1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14A9F079-FA82-4C44-8FAA-EF0EA5B6FDDE}"/>
                  </a:ext>
                </a:extLst>
              </p:cNvPr>
              <p:cNvSpPr txBox="1"/>
              <p:nvPr/>
            </p:nvSpPr>
            <p:spPr>
              <a:xfrm>
                <a:off x="5093945" y="903754"/>
                <a:ext cx="100662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Energy Levels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1E58EC5-3CE5-4142-BC42-9CE18F3BECC6}"/>
                  </a:ext>
                </a:extLst>
              </p:cNvPr>
              <p:cNvSpPr txBox="1"/>
              <p:nvPr/>
            </p:nvSpPr>
            <p:spPr>
              <a:xfrm>
                <a:off x="2612438" y="906760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48" name="Picture 47">
                <a:extLst>
                  <a:ext uri="{FF2B5EF4-FFF2-40B4-BE49-F238E27FC236}">
                    <a16:creationId xmlns:a16="http://schemas.microsoft.com/office/drawing/2014/main" id="{6C73DE10-2FFA-4E92-A0CF-EF47E4FB943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l="36883" t="9252" r="55401" b="73628"/>
              <a:stretch/>
            </p:blipFill>
            <p:spPr>
              <a:xfrm>
                <a:off x="1924300" y="176801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76465679-4D67-46D9-BBE8-1EE79252657E}"/>
                  </a:ext>
                </a:extLst>
              </p:cNvPr>
              <p:cNvSpPr txBox="1"/>
              <p:nvPr/>
            </p:nvSpPr>
            <p:spPr>
              <a:xfrm>
                <a:off x="279841" y="906761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FAD5611-B7CE-4AA5-8E80-C48AF000F508}"/>
                  </a:ext>
                </a:extLst>
              </p:cNvPr>
              <p:cNvSpPr txBox="1"/>
              <p:nvPr/>
            </p:nvSpPr>
            <p:spPr>
              <a:xfrm>
                <a:off x="1482612" y="902508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6949069-7507-4A23-86FF-E4B2C501F029}"/>
                  </a:ext>
                </a:extLst>
              </p:cNvPr>
              <p:cNvSpPr txBox="1"/>
              <p:nvPr/>
            </p:nvSpPr>
            <p:spPr>
              <a:xfrm>
                <a:off x="2462118" y="189991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52" name="Arrow: Left-Right 51">
                <a:extLst>
                  <a:ext uri="{FF2B5EF4-FFF2-40B4-BE49-F238E27FC236}">
                    <a16:creationId xmlns:a16="http://schemas.microsoft.com/office/drawing/2014/main" id="{BE9FF3C8-14E8-4BCB-8E70-4BCA733CA742}"/>
                  </a:ext>
                </a:extLst>
              </p:cNvPr>
              <p:cNvSpPr/>
              <p:nvPr/>
            </p:nvSpPr>
            <p:spPr>
              <a:xfrm>
                <a:off x="1367274" y="596374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5BC0EA41-7360-49BB-B147-05B9764F1D0A}"/>
                  </a:ext>
                </a:extLst>
              </p:cNvPr>
              <p:cNvSpPr/>
              <p:nvPr/>
            </p:nvSpPr>
            <p:spPr>
              <a:xfrm>
                <a:off x="2065836" y="742131"/>
                <a:ext cx="315994" cy="182880"/>
              </a:xfrm>
              <a:prstGeom prst="rect">
                <a:avLst/>
              </a:prstGeom>
              <a:solidFill>
                <a:srgbClr val="00B050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8B7E5B8F-12A0-4C5B-A568-7FCD3B7429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83" t="9252" r="55401" b="73628"/>
            <a:stretch/>
          </p:blipFill>
          <p:spPr>
            <a:xfrm>
              <a:off x="2631798" y="394057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A4119B9-19B5-4C75-BEC8-E615AB2C0679}"/>
                </a:ext>
              </a:extLst>
            </p:cNvPr>
            <p:cNvSpPr/>
            <p:nvPr/>
          </p:nvSpPr>
          <p:spPr>
            <a:xfrm>
              <a:off x="2773334" y="87229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A68401DF-1C24-4E6C-BAFD-3FD3610186C8}"/>
                </a:ext>
              </a:extLst>
            </p:cNvPr>
            <p:cNvSpPr/>
            <p:nvPr/>
          </p:nvSpPr>
          <p:spPr>
            <a:xfrm>
              <a:off x="3918135" y="851209"/>
              <a:ext cx="315994" cy="274320"/>
            </a:xfrm>
            <a:prstGeom prst="rect">
              <a:avLst/>
            </a:prstGeom>
            <a:solidFill>
              <a:srgbClr val="C0000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63" name="Picture 62">
              <a:extLst>
                <a:ext uri="{FF2B5EF4-FFF2-40B4-BE49-F238E27FC236}">
                  <a16:creationId xmlns:a16="http://schemas.microsoft.com/office/drawing/2014/main" id="{6321A423-F6D1-4F22-87A6-62607505860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l="36883" t="9252" r="55401" b="73628"/>
            <a:stretch/>
          </p:blipFill>
          <p:spPr>
            <a:xfrm>
              <a:off x="4977172" y="385010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310A0E-EE99-46BB-BFE1-8DBF3B935E56}"/>
                </a:ext>
              </a:extLst>
            </p:cNvPr>
            <p:cNvSpPr/>
            <p:nvPr/>
          </p:nvSpPr>
          <p:spPr>
            <a:xfrm>
              <a:off x="5129594" y="950340"/>
              <a:ext cx="315994" cy="18288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65" name="Picture 64">
            <a:extLst>
              <a:ext uri="{FF2B5EF4-FFF2-40B4-BE49-F238E27FC236}">
                <a16:creationId xmlns:a16="http://schemas.microsoft.com/office/drawing/2014/main" id="{C3CEB279-E086-4597-A1B8-BD34454F2CC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51085" y="2793186"/>
            <a:ext cx="1138415" cy="1117903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62" name="Arrow: Up-Down 61">
            <a:extLst>
              <a:ext uri="{FF2B5EF4-FFF2-40B4-BE49-F238E27FC236}">
                <a16:creationId xmlns:a16="http://schemas.microsoft.com/office/drawing/2014/main" id="{BF70D5C4-A275-4E23-AE70-35338A27A286}"/>
              </a:ext>
            </a:extLst>
          </p:cNvPr>
          <p:cNvSpPr/>
          <p:nvPr/>
        </p:nvSpPr>
        <p:spPr>
          <a:xfrm flipH="1">
            <a:off x="8291905" y="2367759"/>
            <a:ext cx="256777" cy="8229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E8BF948-B24A-4622-99CD-4E9320862F4D}"/>
              </a:ext>
            </a:extLst>
          </p:cNvPr>
          <p:cNvCxnSpPr>
            <a:cxnSpLocks/>
          </p:cNvCxnSpPr>
          <p:nvPr/>
        </p:nvCxnSpPr>
        <p:spPr>
          <a:xfrm>
            <a:off x="5716399" y="2128319"/>
            <a:ext cx="2011680" cy="0"/>
          </a:xfrm>
          <a:prstGeom prst="straightConnector1">
            <a:avLst/>
          </a:prstGeom>
          <a:ln w="57150">
            <a:solidFill>
              <a:schemeClr val="tx1"/>
            </a:solidFill>
            <a:prstDash val="dash"/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4" name="Picture 43">
            <a:extLst>
              <a:ext uri="{FF2B5EF4-FFF2-40B4-BE49-F238E27FC236}">
                <a16:creationId xmlns:a16="http://schemas.microsoft.com/office/drawing/2014/main" id="{A0079BAB-4BC6-420B-A14E-A2F21609AEDB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36883" t="9252" r="55401" b="73628"/>
          <a:stretch/>
        </p:blipFill>
        <p:spPr>
          <a:xfrm>
            <a:off x="5957717" y="451929"/>
            <a:ext cx="561821" cy="89600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5" name="Rectangle 44">
            <a:extLst>
              <a:ext uri="{FF2B5EF4-FFF2-40B4-BE49-F238E27FC236}">
                <a16:creationId xmlns:a16="http://schemas.microsoft.com/office/drawing/2014/main" id="{3D13597C-2736-490D-8E91-BC77BDBB1181}"/>
              </a:ext>
            </a:extLst>
          </p:cNvPr>
          <p:cNvSpPr/>
          <p:nvPr/>
        </p:nvSpPr>
        <p:spPr>
          <a:xfrm>
            <a:off x="6108637" y="1108484"/>
            <a:ext cx="315994" cy="91440"/>
          </a:xfrm>
          <a:prstGeom prst="rect">
            <a:avLst/>
          </a:prstGeom>
          <a:solidFill>
            <a:srgbClr val="002060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49B1C5B9-43EB-47E1-8A9A-BAED8C352929}"/>
              </a:ext>
            </a:extLst>
          </p:cNvPr>
          <p:cNvSpPr txBox="1"/>
          <p:nvPr/>
        </p:nvSpPr>
        <p:spPr>
          <a:xfrm>
            <a:off x="50241" y="1959018"/>
            <a:ext cx="215860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Each patch tracks maximum stress experienced in that location.</a:t>
            </a:r>
          </a:p>
        </p:txBody>
      </p:sp>
    </p:spTree>
    <p:extLst>
      <p:ext uri="{BB962C8B-B14F-4D97-AF65-F5344CB8AC3E}">
        <p14:creationId xmlns:p14="http://schemas.microsoft.com/office/powerpoint/2010/main" val="27134845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8" y="458636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Individual-Specific Traits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80456"/>
              </p:ext>
            </p:extLst>
          </p:nvPr>
        </p:nvGraphicFramePr>
        <p:xfrm>
          <a:off x="2629164" y="1833564"/>
          <a:ext cx="6933670" cy="2813546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3466835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3466835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84122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Trait 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Generalization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Temperature Acclimation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larger, older fish; species-dependent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67160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Cell Growth/Decay Rate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Slower in larger, older fish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7909502"/>
                  </a:ext>
                </a:extLst>
              </a:tr>
              <a:tr h="670273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Creation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Higher for large/old fish or energetically expensive species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2068958"/>
                  </a:ext>
                </a:extLst>
              </a:tr>
              <a:tr h="502677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Decay Energy</a:t>
                      </a:r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Lower than creation but still influenced by size and age.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1799960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23F35D17-0366-4590-82FB-42489349EF46}"/>
              </a:ext>
            </a:extLst>
          </p:cNvPr>
          <p:cNvSpPr txBox="1"/>
          <p:nvPr/>
        </p:nvSpPr>
        <p:spPr>
          <a:xfrm>
            <a:off x="420658" y="5103164"/>
            <a:ext cx="113506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Traits like age, size, and species affect how well a fish can handle temperature changes. Some fish adjust faster or are more vulnerable than others.</a:t>
            </a:r>
          </a:p>
        </p:txBody>
      </p:sp>
    </p:spTree>
    <p:extLst>
      <p:ext uri="{BB962C8B-B14F-4D97-AF65-F5344CB8AC3E}">
        <p14:creationId xmlns:p14="http://schemas.microsoft.com/office/powerpoint/2010/main" val="21380836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77831D-FA90-40CC-8C0D-B154539BA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7" y="39042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Outputs of Interest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00B5AA2A-D28A-417E-BF16-955D6D1899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0768717"/>
              </p:ext>
            </p:extLst>
          </p:nvPr>
        </p:nvGraphicFramePr>
        <p:xfrm>
          <a:off x="316170" y="1559379"/>
          <a:ext cx="11559653" cy="3200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069315">
                  <a:extLst>
                    <a:ext uri="{9D8B030D-6E8A-4147-A177-3AD203B41FA5}">
                      <a16:colId xmlns:a16="http://schemas.microsoft.com/office/drawing/2014/main" val="3504199536"/>
                    </a:ext>
                  </a:extLst>
                </a:gridCol>
                <a:gridCol w="3130480">
                  <a:extLst>
                    <a:ext uri="{9D8B030D-6E8A-4147-A177-3AD203B41FA5}">
                      <a16:colId xmlns:a16="http://schemas.microsoft.com/office/drawing/2014/main" val="550561364"/>
                    </a:ext>
                  </a:extLst>
                </a:gridCol>
                <a:gridCol w="6359858">
                  <a:extLst>
                    <a:ext uri="{9D8B030D-6E8A-4147-A177-3AD203B41FA5}">
                      <a16:colId xmlns:a16="http://schemas.microsoft.com/office/drawing/2014/main" val="2624623854"/>
                    </a:ext>
                  </a:extLst>
                </a:gridCol>
              </a:tblGrid>
              <a:tr h="252214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It Tells Us</a:t>
                      </a:r>
                      <a:endParaRPr 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6793023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Temporal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Thermal-Stress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Shows how hard a fish is working to maintain normal processes as temperature changes. Higher stress means more physiological strain, and higher energy cost.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3681687"/>
                  </a:ext>
                </a:extLst>
              </a:tr>
              <a:tr h="441375">
                <a:tc>
                  <a:txBody>
                    <a:bodyPr/>
                    <a:lstStyle/>
                    <a:p>
                      <a:pPr algn="ctr"/>
                      <a:endParaRPr 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Tracks how much energy a fish is using over time to thermoregulate.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7106858"/>
                  </a:ext>
                </a:extLst>
              </a:tr>
              <a:tr h="630536"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Spatial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Patch-Stress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Identifies locations where fish experience the highest thermal stress, which may reduce their ability to stay healthy.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561956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endParaRPr lang="en-US" sz="18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0" dirty="0"/>
                        <a:t>Patch-Energy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Maps where fish are using the most energy to stay balanced, especially in areas with high or low temperatures.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68146984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37E83D88-3640-4EA1-9733-90F27CE7D2E9}"/>
              </a:ext>
            </a:extLst>
          </p:cNvPr>
          <p:cNvSpPr txBox="1"/>
          <p:nvPr/>
        </p:nvSpPr>
        <p:spPr>
          <a:xfrm>
            <a:off x="506038" y="4974628"/>
            <a:ext cx="111799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Outputs highlight thermal stress hotspots and periods of high energy demand that may limit fish survival or guide restoration priorities.</a:t>
            </a:r>
          </a:p>
        </p:txBody>
      </p:sp>
    </p:spTree>
    <p:extLst>
      <p:ext uri="{BB962C8B-B14F-4D97-AF65-F5344CB8AC3E}">
        <p14:creationId xmlns:p14="http://schemas.microsoft.com/office/powerpoint/2010/main" val="38452844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54DCF-B740-4A2B-8E3C-5E111C1F1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25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Discussion Prompts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D145DE-608B-466C-AA20-079097C90905}"/>
              </a:ext>
            </a:extLst>
          </p:cNvPr>
          <p:cNvSpPr txBox="1"/>
          <p:nvPr/>
        </p:nvSpPr>
        <p:spPr>
          <a:xfrm>
            <a:off x="347662" y="1432189"/>
            <a:ext cx="1149667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2000" b="1" dirty="0"/>
              <a:t>Accuracy &amp; Realism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How might energetic state prior to thermal exposure (e.g., post-spawning depletion or migration fatigue) influence mortality risk?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current hydrodynamic models accurate enough to simulate localized thermal variation near structures like dams, culverts, or channels?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2"/>
            </a:pPr>
            <a:r>
              <a:rPr lang="en-US" sz="2000" b="1" dirty="0"/>
              <a:t>Missing Variables, Traits, or Parameters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there other traits that might affect how fish handle heat or cold, like body size, energy reserves, or age?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important environmental factors missing that could influence temperature exposure, like stratification or flow rate?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+mj-lt"/>
              <a:buAutoNum type="arabicPeriod" startAt="3"/>
            </a:pPr>
            <a:r>
              <a:rPr lang="en-US" sz="2000" b="1" dirty="0"/>
              <a:t>Outputs of Interest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Are maps of cumulative thermal stress or mortality risk more useful for identifying vulnerable zones and informing monitoring?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Could energy loss or avoidance behavior outputs help identify areas where restoration or engineered flow changes might reduce thermal bottlenecks?</a:t>
            </a:r>
          </a:p>
        </p:txBody>
      </p:sp>
    </p:spTree>
    <p:extLst>
      <p:ext uri="{BB962C8B-B14F-4D97-AF65-F5344CB8AC3E}">
        <p14:creationId xmlns:p14="http://schemas.microsoft.com/office/powerpoint/2010/main" val="4045248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F8677-FB2A-4457-84A1-E08E30A8B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46309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Relevant Background Information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34663D66-C204-40C6-A188-C009FC3072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1660057"/>
              </p:ext>
            </p:extLst>
          </p:nvPr>
        </p:nvGraphicFramePr>
        <p:xfrm>
          <a:off x="1258094" y="1771872"/>
          <a:ext cx="9675812" cy="390144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tableStyleId>{5C22544A-7EE6-4342-B048-85BDC9FD1C3A}</a:tableStyleId>
              </a:tblPr>
              <a:tblGrid>
                <a:gridCol w="2515333">
                  <a:extLst>
                    <a:ext uri="{9D8B030D-6E8A-4147-A177-3AD203B41FA5}">
                      <a16:colId xmlns:a16="http://schemas.microsoft.com/office/drawing/2014/main" val="758357700"/>
                    </a:ext>
                  </a:extLst>
                </a:gridCol>
                <a:gridCol w="7160479">
                  <a:extLst>
                    <a:ext uri="{9D8B030D-6E8A-4147-A177-3AD203B41FA5}">
                      <a16:colId xmlns:a16="http://schemas.microsoft.com/office/drawing/2014/main" val="41262084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b="1"/>
                        <a:t>Definition</a:t>
                      </a:r>
                      <a:endParaRPr lang="en-US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71524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Thermoregulation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How fish keep the right balance of temperature and water inside their bodies, even when the water around them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8636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Ectotherm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Fish whose body temperature depends on the temperature of the surrounding water.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647216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Optimal Temperature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water temperature where a fish can swim, grow, and survive most efficiently.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73638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Thermal Tolerance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range of temperatures a fish can survive in, from the minimum to the maximum limit.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85373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1" dirty="0"/>
                        <a:t>Homeostasis</a:t>
                      </a:r>
                      <a:endParaRPr lang="en-US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The ability of fish to maintain stable internal conditions, like energy use and performance, even when water temperature changes.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9450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32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3D33D-47AC-46B2-BACF-B697F6462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Model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3881BF-4D07-47A4-AD5F-CACCFBA97D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690688"/>
            <a:ext cx="10934700" cy="19843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Purpose: </a:t>
            </a:r>
            <a:r>
              <a:rPr lang="en-US" dirty="0"/>
              <a:t>Simulate how migratory fish experience and respond to temperature-related stress, including energy use, and swimming difficulty.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Objectives: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7BB864C8-1290-44D6-ADA9-083877FC9B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7700" y="3630553"/>
            <a:ext cx="10401300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Quantify Thermal Stress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Calculate the physiological stress experienced when water temperature deviates from a fish’s optimal thermal range.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Simulate Thermal Impacts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Represent changes in swimming performance, behavior, and mortality risk under cold or hot conditions.</a:t>
            </a: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Estimate Energy Use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Track the energy fish spend to maintain homeostasis, adjust to new temperatures, and move under thermal stress.</a:t>
            </a:r>
          </a:p>
        </p:txBody>
      </p:sp>
    </p:spTree>
    <p:extLst>
      <p:ext uri="{BB962C8B-B14F-4D97-AF65-F5344CB8AC3E}">
        <p14:creationId xmlns:p14="http://schemas.microsoft.com/office/powerpoint/2010/main" val="25502883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6037AA60-E598-46A4-B882-11FAAF82B677}"/>
              </a:ext>
            </a:extLst>
          </p:cNvPr>
          <p:cNvSpPr/>
          <p:nvPr/>
        </p:nvSpPr>
        <p:spPr>
          <a:xfrm>
            <a:off x="1946806" y="1485786"/>
            <a:ext cx="8298388" cy="4311266"/>
          </a:xfrm>
          <a:prstGeom prst="rect">
            <a:avLst/>
          </a:prstGeom>
          <a:gradFill flip="none" rotWithShape="1">
            <a:gsLst>
              <a:gs pos="42900">
                <a:schemeClr val="bg1"/>
              </a:gs>
              <a:gs pos="0">
                <a:srgbClr val="C00000"/>
              </a:gs>
              <a:gs pos="100000">
                <a:schemeClr val="accent1">
                  <a:lumMod val="50000"/>
                </a:schemeClr>
              </a:gs>
            </a:gsLst>
            <a:lin ang="0" scaled="1"/>
            <a:tileRect/>
          </a:gradFill>
          <a:ln>
            <a:noFill/>
          </a:ln>
          <a:scene3d>
            <a:camera prst="perspectiveRelaxed"/>
            <a:lightRig rig="threePt" dir="t"/>
          </a:scene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779E2309-BFF5-49F6-98C0-340D24515F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806" y="1509284"/>
            <a:ext cx="8298388" cy="4300056"/>
          </a:xfrm>
          <a:prstGeom prst="rect">
            <a:avLst/>
          </a:prstGeom>
          <a:scene3d>
            <a:camera prst="perspectiveRelaxed"/>
            <a:lightRig rig="threePt" dir="t"/>
          </a:scene3d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EA73D36A-A84C-495E-BC27-65D83CF51A5F}"/>
              </a:ext>
            </a:extLst>
          </p:cNvPr>
          <p:cNvSpPr txBox="1"/>
          <p:nvPr/>
        </p:nvSpPr>
        <p:spPr>
          <a:xfrm>
            <a:off x="3181577" y="5252314"/>
            <a:ext cx="59651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Environmental Temperature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DB7C7AEB-ED1A-4362-920F-36B9EB6CDE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50384" y="1922668"/>
            <a:ext cx="1361227" cy="78627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0" name="Arrow: Up-Down 39">
            <a:extLst>
              <a:ext uri="{FF2B5EF4-FFF2-40B4-BE49-F238E27FC236}">
                <a16:creationId xmlns:a16="http://schemas.microsoft.com/office/drawing/2014/main" id="{7BFBA86A-F974-4582-9B94-C2BF6E113C14}"/>
              </a:ext>
            </a:extLst>
          </p:cNvPr>
          <p:cNvSpPr/>
          <p:nvPr/>
        </p:nvSpPr>
        <p:spPr>
          <a:xfrm>
            <a:off x="4926662" y="2446072"/>
            <a:ext cx="256777" cy="822960"/>
          </a:xfrm>
          <a:prstGeom prst="upDownArrow">
            <a:avLst/>
          </a:prstGeom>
          <a:solidFill>
            <a:srgbClr val="C00000"/>
          </a:solidFill>
          <a:ln>
            <a:solidFill>
              <a:srgbClr val="C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itle 1">
            <a:extLst>
              <a:ext uri="{FF2B5EF4-FFF2-40B4-BE49-F238E27FC236}">
                <a16:creationId xmlns:a16="http://schemas.microsoft.com/office/drawing/2014/main" id="{C4E4DF88-CCC8-4E6F-9744-F4954E033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4021" y="5581086"/>
            <a:ext cx="11323957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Fish feel stress when the water is too hot or too cold for them. They use more energy to survive and move when they’re outside their comfort zone.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E8B54E1-CE48-4429-9097-2D7DC078605B}"/>
              </a:ext>
            </a:extLst>
          </p:cNvPr>
          <p:cNvGrpSpPr/>
          <p:nvPr/>
        </p:nvGrpSpPr>
        <p:grpSpPr>
          <a:xfrm>
            <a:off x="7368841" y="634206"/>
            <a:ext cx="4823159" cy="1316636"/>
            <a:chOff x="9267696" y="5366412"/>
            <a:chExt cx="3149496" cy="1316636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0D14657A-AD0C-462F-9D19-CF2D84B02088}"/>
                </a:ext>
              </a:extLst>
            </p:cNvPr>
            <p:cNvSpPr/>
            <p:nvPr/>
          </p:nvSpPr>
          <p:spPr>
            <a:xfrm>
              <a:off x="9267696" y="5787731"/>
              <a:ext cx="2973720" cy="89531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503BA293-8117-4319-9F93-BD251FF2BBB9}"/>
                </a:ext>
              </a:extLst>
            </p:cNvPr>
            <p:cNvSpPr/>
            <p:nvPr/>
          </p:nvSpPr>
          <p:spPr>
            <a:xfrm>
              <a:off x="9395253" y="5958699"/>
              <a:ext cx="365760" cy="233429"/>
            </a:xfrm>
            <a:prstGeom prst="rect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5F6DC8F-41F2-4D50-9A00-85A86417F04D}"/>
                </a:ext>
              </a:extLst>
            </p:cNvPr>
            <p:cNvSpPr/>
            <p:nvPr/>
          </p:nvSpPr>
          <p:spPr>
            <a:xfrm>
              <a:off x="9387122" y="6313281"/>
              <a:ext cx="365760" cy="233429"/>
            </a:xfrm>
            <a:prstGeom prst="rect">
              <a:avLst/>
            </a:prstGeom>
            <a:solidFill>
              <a:srgbClr val="C000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4EBABF1A-D389-4EA1-AB45-9A242FF64E1C}"/>
                </a:ext>
              </a:extLst>
            </p:cNvPr>
            <p:cNvSpPr txBox="1"/>
            <p:nvPr/>
          </p:nvSpPr>
          <p:spPr>
            <a:xfrm>
              <a:off x="9743225" y="5891916"/>
              <a:ext cx="2355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Colder than Optimal Temperature (-)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6FC2DA8-D2FC-4D60-BD6E-C9CA3978A350}"/>
                </a:ext>
              </a:extLst>
            </p:cNvPr>
            <p:cNvSpPr txBox="1"/>
            <p:nvPr/>
          </p:nvSpPr>
          <p:spPr>
            <a:xfrm>
              <a:off x="9743224" y="6234547"/>
              <a:ext cx="26739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Warmer than Optimal Temperature (+)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A525F9A1-4792-42DB-8910-EDAF51A7C06B}"/>
                </a:ext>
              </a:extLst>
            </p:cNvPr>
            <p:cNvSpPr txBox="1"/>
            <p:nvPr/>
          </p:nvSpPr>
          <p:spPr>
            <a:xfrm>
              <a:off x="9991755" y="5366412"/>
              <a:ext cx="1687551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b="1" dirty="0"/>
                <a:t>Legend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259E5D2-5EBD-4159-88CC-5F84EE4834F7}"/>
              </a:ext>
            </a:extLst>
          </p:cNvPr>
          <p:cNvGrpSpPr/>
          <p:nvPr/>
        </p:nvGrpSpPr>
        <p:grpSpPr>
          <a:xfrm>
            <a:off x="3181577" y="504054"/>
            <a:ext cx="3746945" cy="1464600"/>
            <a:chOff x="612052" y="29662"/>
            <a:chExt cx="3746945" cy="1464600"/>
          </a:xfrm>
        </p:grpSpPr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DE6F06D8-EEE3-4036-9F6F-D3AE69FF4541}"/>
                </a:ext>
              </a:extLst>
            </p:cNvPr>
            <p:cNvGrpSpPr/>
            <p:nvPr/>
          </p:nvGrpSpPr>
          <p:grpSpPr>
            <a:xfrm>
              <a:off x="612052" y="136187"/>
              <a:ext cx="3746945" cy="1358075"/>
              <a:chOff x="-102205" y="3660653"/>
              <a:chExt cx="3746945" cy="1358075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41" name="Rectangle 40">
                <a:extLst>
                  <a:ext uri="{FF2B5EF4-FFF2-40B4-BE49-F238E27FC236}">
                    <a16:creationId xmlns:a16="http://schemas.microsoft.com/office/drawing/2014/main" id="{8A4B2FC5-3287-4577-814A-17549257DF6C}"/>
                  </a:ext>
                </a:extLst>
              </p:cNvPr>
              <p:cNvSpPr/>
              <p:nvPr/>
            </p:nvSpPr>
            <p:spPr>
              <a:xfrm>
                <a:off x="54550" y="3660653"/>
                <a:ext cx="3590190" cy="1332839"/>
              </a:xfrm>
              <a:prstGeom prst="rect">
                <a:avLst/>
              </a:prstGeom>
              <a:solidFill>
                <a:schemeClr val="bg1"/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CFCF6D11-8950-44DE-8C53-3D6938D8076D}"/>
                  </a:ext>
                </a:extLst>
              </p:cNvPr>
              <p:cNvSpPr txBox="1"/>
              <p:nvPr/>
            </p:nvSpPr>
            <p:spPr>
              <a:xfrm>
                <a:off x="2230392" y="4433952"/>
                <a:ext cx="1350877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Thermal Stress</a:t>
                </a:r>
              </a:p>
            </p:txBody>
          </p:sp>
          <p:pic>
            <p:nvPicPr>
              <p:cNvPr id="43" name="Picture 42">
                <a:extLst>
                  <a:ext uri="{FF2B5EF4-FFF2-40B4-BE49-F238E27FC236}">
                    <a16:creationId xmlns:a16="http://schemas.microsoft.com/office/drawing/2014/main" id="{79FCEE65-8464-462D-ADB2-977C70FE01B5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4"/>
              <a:srcRect l="36883" t="9252" r="55401" b="73628"/>
              <a:stretch/>
            </p:blipFill>
            <p:spPr>
              <a:xfrm>
                <a:off x="1542254" y="3703993"/>
                <a:ext cx="561821" cy="896009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7CDB2A9-DDB4-432D-A97B-3135DFA82EA4}"/>
                  </a:ext>
                </a:extLst>
              </p:cNvPr>
              <p:cNvSpPr txBox="1"/>
              <p:nvPr/>
            </p:nvSpPr>
            <p:spPr>
              <a:xfrm>
                <a:off x="-102205" y="4433953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External Temperature</a:t>
                </a:r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988A6C6-25FC-4C27-96CE-D82B9D1D4317}"/>
                  </a:ext>
                </a:extLst>
              </p:cNvPr>
              <p:cNvSpPr txBox="1"/>
              <p:nvPr/>
            </p:nvSpPr>
            <p:spPr>
              <a:xfrm>
                <a:off x="1100566" y="4429700"/>
                <a:ext cx="151814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600" b="1" dirty="0"/>
                  <a:t>Optimal Temperature</a:t>
                </a:r>
              </a:p>
            </p:txBody>
          </p: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0D7D99A6-467D-4DBF-B2F5-2E2B46F34F2A}"/>
                  </a:ext>
                </a:extLst>
              </p:cNvPr>
              <p:cNvSpPr txBox="1"/>
              <p:nvPr/>
            </p:nvSpPr>
            <p:spPr>
              <a:xfrm>
                <a:off x="2080072" y="3717183"/>
                <a:ext cx="457200" cy="923330"/>
              </a:xfrm>
              <a:prstGeom prst="rect">
                <a:avLst/>
              </a:prstGeom>
              <a:noFill/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 rtlCol="0">
                <a:spAutoFit/>
              </a:bodyPr>
              <a:lstStyle/>
              <a:p>
                <a:r>
                  <a:rPr lang="en-US" sz="5400" b="1" dirty="0"/>
                  <a:t>=</a:t>
                </a:r>
              </a:p>
            </p:txBody>
          </p:sp>
          <p:sp>
            <p:nvSpPr>
              <p:cNvPr id="47" name="Arrow: Left-Right 46">
                <a:extLst>
                  <a:ext uri="{FF2B5EF4-FFF2-40B4-BE49-F238E27FC236}">
                    <a16:creationId xmlns:a16="http://schemas.microsoft.com/office/drawing/2014/main" id="{154EA78D-3366-4C67-8C5E-BD20D704F862}"/>
                  </a:ext>
                </a:extLst>
              </p:cNvPr>
              <p:cNvSpPr/>
              <p:nvPr/>
            </p:nvSpPr>
            <p:spPr>
              <a:xfrm>
                <a:off x="985228" y="4123566"/>
                <a:ext cx="548640" cy="184938"/>
              </a:xfrm>
              <a:prstGeom prst="leftRightArrow">
                <a:avLst/>
              </a:prstGeom>
              <a:solidFill>
                <a:srgbClr val="C00000"/>
              </a:solidFill>
              <a:ln>
                <a:solidFill>
                  <a:srgbClr val="C00000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pic>
          <p:nvPicPr>
            <p:cNvPr id="33" name="Picture 32">
              <a:extLst>
                <a:ext uri="{FF2B5EF4-FFF2-40B4-BE49-F238E27FC236}">
                  <a16:creationId xmlns:a16="http://schemas.microsoft.com/office/drawing/2014/main" id="{5D088487-D661-480D-A09C-D8376618E6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7196" t="6647" r="73027" b="74624"/>
            <a:stretch/>
          </p:blipFill>
          <p:spPr>
            <a:xfrm>
              <a:off x="1040977" y="29662"/>
              <a:ext cx="738732" cy="986350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1339F5FE-E445-4345-82E6-22FEDA61DEEF}"/>
                </a:ext>
              </a:extLst>
            </p:cNvPr>
            <p:cNvSpPr/>
            <p:nvPr/>
          </p:nvSpPr>
          <p:spPr>
            <a:xfrm>
              <a:off x="1234514" y="534246"/>
              <a:ext cx="243672" cy="334983"/>
            </a:xfrm>
            <a:prstGeom prst="rect">
              <a:avLst/>
            </a:prstGeom>
            <a:solidFill>
              <a:srgbClr val="C0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6AC1A5B9-09ED-4EBC-98E7-125D1E83A6F5}"/>
                </a:ext>
              </a:extLst>
            </p:cNvPr>
            <p:cNvSpPr/>
            <p:nvPr/>
          </p:nvSpPr>
          <p:spPr>
            <a:xfrm>
              <a:off x="2408933" y="668655"/>
              <a:ext cx="315994" cy="257572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04DF98D5-0C8E-442E-924C-770383C770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6883" t="9252" r="55401" b="73628"/>
            <a:stretch/>
          </p:blipFill>
          <p:spPr>
            <a:xfrm>
              <a:off x="3320931" y="179526"/>
              <a:ext cx="561821" cy="896009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</p:pic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95D9BBD8-B5EC-4B0B-B42E-54C946C91898}"/>
                </a:ext>
              </a:extLst>
            </p:cNvPr>
            <p:cNvSpPr/>
            <p:nvPr/>
          </p:nvSpPr>
          <p:spPr>
            <a:xfrm>
              <a:off x="3473353" y="834261"/>
              <a:ext cx="315994" cy="91440"/>
            </a:xfrm>
            <a:prstGeom prst="rect">
              <a:avLst/>
            </a:prstGeom>
            <a:solidFill>
              <a:srgbClr val="00B050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67696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3621" y="5617888"/>
            <a:ext cx="10139160" cy="1325563"/>
          </a:xfrm>
        </p:spPr>
        <p:txBody>
          <a:bodyPr>
            <a:normAutofit/>
          </a:bodyPr>
          <a:lstStyle/>
          <a:p>
            <a:pPr algn="ctr"/>
            <a:r>
              <a:rPr lang="en-US" sz="2800" dirty="0"/>
              <a:t>Thermal stress increases when environmental temperature doesn’t match the fish’s optimal temperature.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71C7FB7-EFCF-4F49-A34A-67809E7EC287}"/>
              </a:ext>
            </a:extLst>
          </p:cNvPr>
          <p:cNvSpPr txBox="1"/>
          <p:nvPr/>
        </p:nvSpPr>
        <p:spPr>
          <a:xfrm>
            <a:off x="8897289" y="4910002"/>
            <a:ext cx="316317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000" b="1" dirty="0">
                <a:solidFill>
                  <a:schemeClr val="accent1"/>
                </a:solidFill>
              </a:rPr>
              <a:t>Environmental Temperature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</a:rPr>
              <a:t>Optimal Temperature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430117" y="479953"/>
            <a:ext cx="7872288" cy="4880070"/>
            <a:chOff x="2133731" y="1544190"/>
            <a:chExt cx="7872288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Decreases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4430049"/>
              <a:chOff x="838200" y="3022686"/>
              <a:chExt cx="3206878" cy="4430049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107" y="5979439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1743947"/>
              <a:ext cx="3206878" cy="4658453"/>
              <a:chOff x="838200" y="486617"/>
              <a:chExt cx="3206878" cy="4658453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64398" y="486617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Difference Increases</a:t>
              </a:r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FB9FB4A0-E4C0-4AB3-AEEB-1D487982B552}"/>
                </a:ext>
              </a:extLst>
            </p:cNvPr>
            <p:cNvSpPr/>
            <p:nvPr/>
          </p:nvSpPr>
          <p:spPr>
            <a:xfrm>
              <a:off x="2886605" y="2405440"/>
              <a:ext cx="2525485" cy="801401"/>
            </a:xfrm>
            <a:custGeom>
              <a:avLst/>
              <a:gdLst>
                <a:gd name="connsiteX0" fmla="*/ 0 w 2525485"/>
                <a:gd name="connsiteY0" fmla="*/ 801401 h 801401"/>
                <a:gd name="connsiteX1" fmla="*/ 914400 w 2525485"/>
                <a:gd name="connsiteY1" fmla="*/ 115601 h 801401"/>
                <a:gd name="connsiteX2" fmla="*/ 2525485 w 2525485"/>
                <a:gd name="connsiteY2" fmla="*/ 6744 h 8014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525485" h="801401">
                  <a:moveTo>
                    <a:pt x="0" y="801401"/>
                  </a:moveTo>
                  <a:cubicBezTo>
                    <a:pt x="246743" y="524722"/>
                    <a:pt x="493486" y="248044"/>
                    <a:pt x="914400" y="115601"/>
                  </a:cubicBezTo>
                  <a:cubicBezTo>
                    <a:pt x="1335314" y="-16842"/>
                    <a:pt x="1930399" y="-5049"/>
                    <a:pt x="2525485" y="6744"/>
                  </a:cubicBezTo>
                </a:path>
              </a:pathLst>
            </a:custGeom>
            <a:noFill/>
            <a:ln w="57150">
              <a:prstDash val="dash"/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DAA1C32-A862-4BD7-94DB-8A72527C39D5}"/>
                </a:ext>
              </a:extLst>
            </p:cNvPr>
            <p:cNvGrpSpPr/>
            <p:nvPr/>
          </p:nvGrpSpPr>
          <p:grpSpPr>
            <a:xfrm flipH="1" flipV="1">
              <a:off x="2891669" y="4345251"/>
              <a:ext cx="2601495" cy="1502228"/>
              <a:chOff x="740419" y="1972664"/>
              <a:chExt cx="2601495" cy="1502228"/>
            </a:xfrm>
          </p:grpSpPr>
          <p:sp>
            <p:nvSpPr>
              <p:cNvPr id="59" name="Freeform: Shape 58">
                <a:extLst>
                  <a:ext uri="{FF2B5EF4-FFF2-40B4-BE49-F238E27FC236}">
                    <a16:creationId xmlns:a16="http://schemas.microsoft.com/office/drawing/2014/main" id="{DBAEF198-4B3E-42E4-9C6B-0B3114A639D3}"/>
                  </a:ext>
                </a:extLst>
              </p:cNvPr>
              <p:cNvSpPr/>
              <p:nvPr/>
            </p:nvSpPr>
            <p:spPr>
              <a:xfrm>
                <a:off x="816429" y="2551399"/>
                <a:ext cx="2525485" cy="801401"/>
              </a:xfrm>
              <a:custGeom>
                <a:avLst/>
                <a:gdLst>
                  <a:gd name="connsiteX0" fmla="*/ 0 w 2525485"/>
                  <a:gd name="connsiteY0" fmla="*/ 801401 h 801401"/>
                  <a:gd name="connsiteX1" fmla="*/ 914400 w 2525485"/>
                  <a:gd name="connsiteY1" fmla="*/ 115601 h 801401"/>
                  <a:gd name="connsiteX2" fmla="*/ 2525485 w 2525485"/>
                  <a:gd name="connsiteY2" fmla="*/ 6744 h 8014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525485" h="801401">
                    <a:moveTo>
                      <a:pt x="0" y="801401"/>
                    </a:moveTo>
                    <a:cubicBezTo>
                      <a:pt x="246743" y="524722"/>
                      <a:pt x="493486" y="248044"/>
                      <a:pt x="914400" y="115601"/>
                    </a:cubicBezTo>
                    <a:cubicBezTo>
                      <a:pt x="1335314" y="-16842"/>
                      <a:pt x="1930399" y="-5049"/>
                      <a:pt x="2525485" y="6744"/>
                    </a:cubicBezTo>
                  </a:path>
                </a:pathLst>
              </a:custGeom>
              <a:noFill/>
              <a:ln w="57150">
                <a:prstDash val="dash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4EA758D1-C3BB-4D41-9642-8C6CFAFFA6AD}"/>
                  </a:ext>
                </a:extLst>
              </p:cNvPr>
              <p:cNvSpPr/>
              <p:nvPr/>
            </p:nvSpPr>
            <p:spPr>
              <a:xfrm rot="1816073">
                <a:off x="740419" y="1972664"/>
                <a:ext cx="2362200" cy="1502228"/>
              </a:xfrm>
              <a:custGeom>
                <a:avLst/>
                <a:gdLst>
                  <a:gd name="connsiteX0" fmla="*/ 0 w 2362200"/>
                  <a:gd name="connsiteY0" fmla="*/ 1502228 h 1502228"/>
                  <a:gd name="connsiteX1" fmla="*/ 1034143 w 2362200"/>
                  <a:gd name="connsiteY1" fmla="*/ 783771 h 1502228"/>
                  <a:gd name="connsiteX2" fmla="*/ 2362200 w 2362200"/>
                  <a:gd name="connsiteY2" fmla="*/ 0 h 15022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362200" h="1502228">
                    <a:moveTo>
                      <a:pt x="0" y="1502228"/>
                    </a:moveTo>
                    <a:cubicBezTo>
                      <a:pt x="320221" y="1268185"/>
                      <a:pt x="640443" y="1034142"/>
                      <a:pt x="1034143" y="783771"/>
                    </a:cubicBezTo>
                    <a:cubicBezTo>
                      <a:pt x="1427843" y="533400"/>
                      <a:pt x="1895021" y="266700"/>
                      <a:pt x="2362200" y="0"/>
                    </a:cubicBezTo>
                  </a:path>
                </a:pathLst>
              </a:custGeom>
              <a:noFill/>
              <a:ln w="57150">
                <a:solidFill>
                  <a:srgbClr val="FF0000"/>
                </a:solidFill>
                <a:prstDash val="solid"/>
                <a:headEnd type="triangle"/>
                <a:tailEnd type="none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</p:grp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6043749" y="3331974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6043750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603419" y="631328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603419" y="3293464"/>
            <a:ext cx="3457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Individual thermoregulation processes cannot keep up with maintaining balance of temperature in the fish and thermal stress increases.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676213" y="1071221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603419" y="1161252"/>
            <a:ext cx="3079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is maintaining balance and thermal stress decreases.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905260" y="114497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05260" y="3855785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3AA5A6-97DC-4500-BBD2-62D975E18BDC}"/>
              </a:ext>
            </a:extLst>
          </p:cNvPr>
          <p:cNvSpPr txBox="1"/>
          <p:nvPr/>
        </p:nvSpPr>
        <p:spPr>
          <a:xfrm rot="16200000">
            <a:off x="-970090" y="2505852"/>
            <a:ext cx="32147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Dependent on Acclimation Rate</a:t>
            </a:r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BE285227-EF24-42B7-8A2B-34F3BD786C9B}"/>
              </a:ext>
            </a:extLst>
          </p:cNvPr>
          <p:cNvSpPr/>
          <p:nvPr/>
        </p:nvSpPr>
        <p:spPr>
          <a:xfrm rot="1816073" flipH="1" flipV="1">
            <a:off x="1431621" y="501432"/>
            <a:ext cx="2362200" cy="1502228"/>
          </a:xfrm>
          <a:custGeom>
            <a:avLst/>
            <a:gdLst>
              <a:gd name="connsiteX0" fmla="*/ 0 w 2362200"/>
              <a:gd name="connsiteY0" fmla="*/ 1502228 h 1502228"/>
              <a:gd name="connsiteX1" fmla="*/ 1034143 w 2362200"/>
              <a:gd name="connsiteY1" fmla="*/ 783771 h 1502228"/>
              <a:gd name="connsiteX2" fmla="*/ 2362200 w 2362200"/>
              <a:gd name="connsiteY2" fmla="*/ 0 h 15022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362200" h="1502228">
                <a:moveTo>
                  <a:pt x="0" y="1502228"/>
                </a:moveTo>
                <a:cubicBezTo>
                  <a:pt x="320221" y="1268185"/>
                  <a:pt x="640443" y="1034142"/>
                  <a:pt x="1034143" y="783771"/>
                </a:cubicBezTo>
                <a:cubicBezTo>
                  <a:pt x="1427843" y="533400"/>
                  <a:pt x="1895021" y="266700"/>
                  <a:pt x="2362200" y="0"/>
                </a:cubicBezTo>
              </a:path>
            </a:pathLst>
          </a:custGeom>
          <a:noFill/>
          <a:ln w="57150">
            <a:solidFill>
              <a:srgbClr val="FF0000"/>
            </a:solidFill>
            <a:prstDash val="solid"/>
            <a:headEnd type="triangle"/>
            <a:tailEnd type="none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14256026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601" y="5583901"/>
            <a:ext cx="11984399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Fish adjust their cellular and enzyme systems to function in new temperatures which costs energy.</a:t>
            </a:r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A921E814-1C6D-4064-97DD-EC6ED51FDBE9}"/>
              </a:ext>
            </a:extLst>
          </p:cNvPr>
          <p:cNvGrpSpPr/>
          <p:nvPr/>
        </p:nvGrpSpPr>
        <p:grpSpPr>
          <a:xfrm>
            <a:off x="-160433" y="510772"/>
            <a:ext cx="7779769" cy="4880070"/>
            <a:chOff x="2133731" y="1544190"/>
            <a:chExt cx="7779769" cy="488007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2C171B6D-9BF9-4C62-B314-DF5215BFD0FA}"/>
                </a:ext>
              </a:extLst>
            </p:cNvPr>
            <p:cNvSpPr txBox="1"/>
            <p:nvPr/>
          </p:nvSpPr>
          <p:spPr>
            <a:xfrm>
              <a:off x="2133731" y="330685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Increases</a:t>
              </a:r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D90D92-A123-49DD-B2BD-EE8A346F6C77}"/>
                </a:ext>
              </a:extLst>
            </p:cNvPr>
            <p:cNvGrpSpPr/>
            <p:nvPr/>
          </p:nvGrpSpPr>
          <p:grpSpPr>
            <a:xfrm>
              <a:off x="6421445" y="1544190"/>
              <a:ext cx="3206878" cy="2122384"/>
              <a:chOff x="838200" y="3022686"/>
              <a:chExt cx="3206878" cy="2122384"/>
            </a:xfrm>
          </p:grpSpPr>
          <p:grpSp>
            <p:nvGrpSpPr>
              <p:cNvPr id="12" name="Group 11">
                <a:extLst>
                  <a:ext uri="{FF2B5EF4-FFF2-40B4-BE49-F238E27FC236}">
                    <a16:creationId xmlns:a16="http://schemas.microsoft.com/office/drawing/2014/main" id="{7A779920-CF11-4D59-B80A-B03713837036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6" name="Group 5">
                  <a:extLst>
                    <a:ext uri="{FF2B5EF4-FFF2-40B4-BE49-F238E27FC236}">
                      <a16:creationId xmlns:a16="http://schemas.microsoft.com/office/drawing/2014/main" id="{8D18AF52-BFAF-48B5-B2B1-0B187484509B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" name="Straight Arrow Connector 3">
                    <a:extLst>
                      <a:ext uri="{FF2B5EF4-FFF2-40B4-BE49-F238E27FC236}">
                        <a16:creationId xmlns:a16="http://schemas.microsoft.com/office/drawing/2014/main" id="{B22E02D0-5ED2-4C5C-88B0-AB1271CC053C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>
                    <a:extLst>
                      <a:ext uri="{FF2B5EF4-FFF2-40B4-BE49-F238E27FC236}">
                        <a16:creationId xmlns:a16="http://schemas.microsoft.com/office/drawing/2014/main" id="{363175B3-F9FC-4613-8420-FC6E53E2BA33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E846EC70-472A-4BAA-B0DF-DF746FA5BEEE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6A21425E-BE7C-4775-9678-FA1870CFE432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id="{E1CD6EFE-6388-46FD-B5D9-9F27D743D27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91604" y="3257300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EBBBAE9E-285B-43A3-A295-CB085E3B6977}"/>
                </a:ext>
              </a:extLst>
            </p:cNvPr>
            <p:cNvGrpSpPr/>
            <p:nvPr/>
          </p:nvGrpSpPr>
          <p:grpSpPr>
            <a:xfrm>
              <a:off x="2559977" y="1544190"/>
              <a:ext cx="3206878" cy="2122384"/>
              <a:chOff x="1017956" y="2071167"/>
              <a:chExt cx="1529814" cy="1576028"/>
            </a:xfrm>
          </p:grpSpPr>
          <p:grpSp>
            <p:nvGrpSpPr>
              <p:cNvPr id="28" name="Group 27">
                <a:extLst>
                  <a:ext uri="{FF2B5EF4-FFF2-40B4-BE49-F238E27FC236}">
                    <a16:creationId xmlns:a16="http://schemas.microsoft.com/office/drawing/2014/main" id="{B83104C3-DE64-4950-A669-7E17AC330525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1" name="Straight Arrow Connector 30">
                  <a:extLst>
                    <a:ext uri="{FF2B5EF4-FFF2-40B4-BE49-F238E27FC236}">
                      <a16:creationId xmlns:a16="http://schemas.microsoft.com/office/drawing/2014/main" id="{544A03A3-DE47-4D21-A0F0-E55D689762A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FD38DB0C-BEA8-412E-A5D4-779A667073D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011EEBE-81EA-4D22-9EF9-00D5DD5ABE9A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583AEE3E-122F-4116-8C23-2640C052B0C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2C6AB0E-7188-423E-8387-D38453171891}"/>
                </a:ext>
              </a:extLst>
            </p:cNvPr>
            <p:cNvGrpSpPr/>
            <p:nvPr/>
          </p:nvGrpSpPr>
          <p:grpSpPr>
            <a:xfrm>
              <a:off x="2559977" y="4280016"/>
              <a:ext cx="3206878" cy="2122384"/>
              <a:chOff x="1017956" y="2071167"/>
              <a:chExt cx="1529814" cy="1576028"/>
            </a:xfrm>
          </p:grpSpPr>
          <p:grpSp>
            <p:nvGrpSpPr>
              <p:cNvPr id="36" name="Group 35">
                <a:extLst>
                  <a:ext uri="{FF2B5EF4-FFF2-40B4-BE49-F238E27FC236}">
                    <a16:creationId xmlns:a16="http://schemas.microsoft.com/office/drawing/2014/main" id="{63020587-8EF8-4C95-8791-1A7FBC51CFB0}"/>
                  </a:ext>
                </a:extLst>
              </p:cNvPr>
              <p:cNvGrpSpPr/>
              <p:nvPr/>
            </p:nvGrpSpPr>
            <p:grpSpPr>
              <a:xfrm>
                <a:off x="1186544" y="2111828"/>
                <a:ext cx="1219200" cy="1227591"/>
                <a:chOff x="838200" y="1545771"/>
                <a:chExt cx="1883229" cy="1883230"/>
              </a:xfrm>
            </p:grpSpPr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93C92D6C-B29D-4AFF-9D06-FADCFA2A4D9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838200" y="1545771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6BCBB532-6A6A-4D1F-B58A-0F0D3C5F0C8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rot="5400000" flipV="1">
                  <a:off x="1779815" y="2487386"/>
                  <a:ext cx="0" cy="1883229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non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CAEF06E-E078-4A24-83A6-AAF56CFC1C15}"/>
                  </a:ext>
                </a:extLst>
              </p:cNvPr>
              <p:cNvSpPr txBox="1"/>
              <p:nvPr/>
            </p:nvSpPr>
            <p:spPr>
              <a:xfrm>
                <a:off x="2263718" y="3339418"/>
                <a:ext cx="28405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X</a:t>
                </a:r>
                <a:endParaRPr lang="en-US" sz="1200" b="1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ED58F3AE-3C60-4BC4-8C7D-AF3E01C0EAE8}"/>
                  </a:ext>
                </a:extLst>
              </p:cNvPr>
              <p:cNvSpPr txBox="1"/>
              <p:nvPr/>
            </p:nvSpPr>
            <p:spPr>
              <a:xfrm>
                <a:off x="1017956" y="2071167"/>
                <a:ext cx="2776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Y</a:t>
                </a:r>
                <a:endParaRPr lang="en-US" sz="1200" b="1" dirty="0"/>
              </a:p>
            </p:txBody>
          </p:sp>
        </p:grpSp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078BB74E-3BBF-44FE-9679-AE12DB397043}"/>
                </a:ext>
              </a:extLst>
            </p:cNvPr>
            <p:cNvGrpSpPr/>
            <p:nvPr/>
          </p:nvGrpSpPr>
          <p:grpSpPr>
            <a:xfrm>
              <a:off x="6421445" y="4280016"/>
              <a:ext cx="3206878" cy="2122384"/>
              <a:chOff x="838200" y="3022686"/>
              <a:chExt cx="3206878" cy="2122384"/>
            </a:xfrm>
          </p:grpSpPr>
          <p:grpSp>
            <p:nvGrpSpPr>
              <p:cNvPr id="42" name="Group 41">
                <a:extLst>
                  <a:ext uri="{FF2B5EF4-FFF2-40B4-BE49-F238E27FC236}">
                    <a16:creationId xmlns:a16="http://schemas.microsoft.com/office/drawing/2014/main" id="{6C006937-B937-4B81-A299-5CC7CAF49C2B}"/>
                  </a:ext>
                </a:extLst>
              </p:cNvPr>
              <p:cNvGrpSpPr/>
              <p:nvPr/>
            </p:nvGrpSpPr>
            <p:grpSpPr>
              <a:xfrm>
                <a:off x="838200" y="3022686"/>
                <a:ext cx="3206878" cy="2122384"/>
                <a:chOff x="1017956" y="2071167"/>
                <a:chExt cx="1529814" cy="1576028"/>
              </a:xfrm>
            </p:grpSpPr>
            <p:grpSp>
              <p:nvGrpSpPr>
                <p:cNvPr id="44" name="Group 43">
                  <a:extLst>
                    <a:ext uri="{FF2B5EF4-FFF2-40B4-BE49-F238E27FC236}">
                      <a16:creationId xmlns:a16="http://schemas.microsoft.com/office/drawing/2014/main" id="{5D0D43CB-7093-4DB1-BAEB-9862421454A5}"/>
                    </a:ext>
                  </a:extLst>
                </p:cNvPr>
                <p:cNvGrpSpPr/>
                <p:nvPr/>
              </p:nvGrpSpPr>
              <p:grpSpPr>
                <a:xfrm>
                  <a:off x="1186544" y="2111828"/>
                  <a:ext cx="1219200" cy="1227591"/>
                  <a:chOff x="838200" y="1545771"/>
                  <a:chExt cx="1883229" cy="1883230"/>
                </a:xfrm>
              </p:grpSpPr>
              <p:cxnSp>
                <p:nvCxnSpPr>
                  <p:cNvPr id="47" name="Straight Arrow Connector 46">
                    <a:extLst>
                      <a:ext uri="{FF2B5EF4-FFF2-40B4-BE49-F238E27FC236}">
                        <a16:creationId xmlns:a16="http://schemas.microsoft.com/office/drawing/2014/main" id="{270BD38B-0785-406A-8340-5C547905923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838200" y="1545771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8" name="Straight Arrow Connector 47">
                    <a:extLst>
                      <a:ext uri="{FF2B5EF4-FFF2-40B4-BE49-F238E27FC236}">
                        <a16:creationId xmlns:a16="http://schemas.microsoft.com/office/drawing/2014/main" id="{3ED6467A-F770-4483-BD64-9B51558D0B87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rot="5400000" flipV="1">
                    <a:off x="1779815" y="2487386"/>
                    <a:ext cx="0" cy="1883229"/>
                  </a:xfrm>
                  <a:prstGeom prst="straightConnector1">
                    <a:avLst/>
                  </a:prstGeom>
                  <a:ln w="38100">
                    <a:solidFill>
                      <a:schemeClr val="tx1"/>
                    </a:solidFill>
                    <a:tailEnd type="non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FE6E9088-3FEC-4BF4-8540-4D0E59AD546A}"/>
                    </a:ext>
                  </a:extLst>
                </p:cNvPr>
                <p:cNvSpPr txBox="1"/>
                <p:nvPr/>
              </p:nvSpPr>
              <p:spPr>
                <a:xfrm>
                  <a:off x="2263718" y="3339418"/>
                  <a:ext cx="28405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X</a:t>
                  </a:r>
                  <a:endParaRPr lang="en-US" sz="1200" b="1" dirty="0"/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0CD10605-A783-498F-A638-AA71D816BB7C}"/>
                    </a:ext>
                  </a:extLst>
                </p:cNvPr>
                <p:cNvSpPr txBox="1"/>
                <p:nvPr/>
              </p:nvSpPr>
              <p:spPr>
                <a:xfrm>
                  <a:off x="1017956" y="2071167"/>
                  <a:ext cx="2776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400" b="1" dirty="0"/>
                    <a:t>Y</a:t>
                  </a:r>
                  <a:endParaRPr lang="en-US" sz="1200" b="1" dirty="0"/>
                </a:p>
              </p:txBody>
            </p:sp>
          </p:grp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FE3D02F-73F3-4561-99C5-CFFFC5B94DC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198904" y="3229922"/>
                <a:ext cx="2104647" cy="1473296"/>
              </a:xfrm>
              <a:prstGeom prst="line">
                <a:avLst/>
              </a:prstGeom>
              <a:ln w="57150">
                <a:solidFill>
                  <a:schemeClr val="tx1"/>
                </a:solidFill>
                <a:prstDash val="dashDot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7EB7BD89-7CBB-49D2-8591-C4C0327AEF6E}"/>
                </a:ext>
              </a:extLst>
            </p:cNvPr>
            <p:cNvSpPr txBox="1"/>
            <p:nvPr/>
          </p:nvSpPr>
          <p:spPr>
            <a:xfrm>
              <a:off x="2133732" y="6029813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Stress Decreases</a:t>
              </a:r>
            </a:p>
          </p:txBody>
        </p:sp>
        <p:sp>
          <p:nvSpPr>
            <p:cNvPr id="61" name="Arrow: Right 60">
              <a:extLst>
                <a:ext uri="{FF2B5EF4-FFF2-40B4-BE49-F238E27FC236}">
                  <a16:creationId xmlns:a16="http://schemas.microsoft.com/office/drawing/2014/main" id="{5D1842CE-9AA4-44CC-BA69-A7DC7D47846F}"/>
                </a:ext>
              </a:extLst>
            </p:cNvPr>
            <p:cNvSpPr/>
            <p:nvPr/>
          </p:nvSpPr>
          <p:spPr>
            <a:xfrm>
              <a:off x="5864523" y="220921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Arrow: Right 61">
              <a:extLst>
                <a:ext uri="{FF2B5EF4-FFF2-40B4-BE49-F238E27FC236}">
                  <a16:creationId xmlns:a16="http://schemas.microsoft.com/office/drawing/2014/main" id="{ECE887C5-5FFC-43D2-B2F6-BF533791B824}"/>
                </a:ext>
              </a:extLst>
            </p:cNvPr>
            <p:cNvSpPr/>
            <p:nvPr/>
          </p:nvSpPr>
          <p:spPr>
            <a:xfrm>
              <a:off x="5864523" y="4920022"/>
              <a:ext cx="457891" cy="482656"/>
            </a:xfrm>
            <a:prstGeom prst="rightArrow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E1A0054-BC40-4DDB-A3E8-4EDF67E99336}"/>
                </a:ext>
              </a:extLst>
            </p:cNvPr>
            <p:cNvSpPr txBox="1"/>
            <p:nvPr/>
          </p:nvSpPr>
          <p:spPr>
            <a:xfrm>
              <a:off x="5951231" y="3289779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Increases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ADB5BBB-3C2C-4419-9C5D-D1F1C303675D}"/>
                </a:ext>
              </a:extLst>
            </p:cNvPr>
            <p:cNvSpPr txBox="1"/>
            <p:nvPr/>
          </p:nvSpPr>
          <p:spPr>
            <a:xfrm>
              <a:off x="5846037" y="6054928"/>
              <a:ext cx="396226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b="1" dirty="0"/>
                <a:t>Energy Use Increases</a:t>
              </a:r>
            </a:p>
          </p:txBody>
        </p:sp>
      </p:grpSp>
      <p:sp>
        <p:nvSpPr>
          <p:cNvPr id="66" name="TextBox 65">
            <a:extLst>
              <a:ext uri="{FF2B5EF4-FFF2-40B4-BE49-F238E27FC236}">
                <a16:creationId xmlns:a16="http://schemas.microsoft.com/office/drawing/2014/main" id="{C7B507B2-0C0D-4444-B2FA-14A2A865D3BC}"/>
              </a:ext>
            </a:extLst>
          </p:cNvPr>
          <p:cNvSpPr txBox="1"/>
          <p:nvPr/>
        </p:nvSpPr>
        <p:spPr>
          <a:xfrm>
            <a:off x="8071611" y="382803"/>
            <a:ext cx="2944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Ecological Implication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8071611" y="994455"/>
            <a:ext cx="30792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Stress initializes the creation of new cells and enzymes to maintain homeostasis, limited by a fish’s acclimation rate.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A3204463-A0B0-42D7-A4D7-A19FDF02E520}"/>
              </a:ext>
            </a:extLst>
          </p:cNvPr>
          <p:cNvCxnSpPr/>
          <p:nvPr/>
        </p:nvCxnSpPr>
        <p:spPr>
          <a:xfrm>
            <a:off x="8144405" y="822696"/>
            <a:ext cx="2798936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8144405" y="3590317"/>
            <a:ext cx="307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Fish can remove excess chloride cells that are not needed to maintain balance.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314710" y="117579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314710" y="388660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670856" y="713904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>
            <a:extLst>
              <a:ext uri="{FF2B5EF4-FFF2-40B4-BE49-F238E27FC236}">
                <a16:creationId xmlns:a16="http://schemas.microsoft.com/office/drawing/2014/main" id="{9FC667E1-5138-46F4-97AC-AB99F9212BF7}"/>
              </a:ext>
            </a:extLst>
          </p:cNvPr>
          <p:cNvCxnSpPr>
            <a:cxnSpLocks/>
          </p:cNvCxnSpPr>
          <p:nvPr/>
        </p:nvCxnSpPr>
        <p:spPr>
          <a:xfrm>
            <a:off x="4530277" y="3661071"/>
            <a:ext cx="1713883" cy="122644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>
            <a:extLst>
              <a:ext uri="{FF2B5EF4-FFF2-40B4-BE49-F238E27FC236}">
                <a16:creationId xmlns:a16="http://schemas.microsoft.com/office/drawing/2014/main" id="{B230CA9C-F037-47E8-9389-3E23975AE2FA}"/>
              </a:ext>
            </a:extLst>
          </p:cNvPr>
          <p:cNvCxnSpPr>
            <a:cxnSpLocks/>
          </p:cNvCxnSpPr>
          <p:nvPr/>
        </p:nvCxnSpPr>
        <p:spPr>
          <a:xfrm flipV="1">
            <a:off x="4823106" y="965367"/>
            <a:ext cx="1762226" cy="1213702"/>
          </a:xfrm>
          <a:prstGeom prst="line">
            <a:avLst/>
          </a:prstGeom>
          <a:ln w="57150">
            <a:solidFill>
              <a:schemeClr val="accent2"/>
            </a:solidFill>
            <a:prstDash val="sys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4485804-D1CF-4920-BAC4-A7DF438BFFFF}"/>
              </a:ext>
            </a:extLst>
          </p:cNvPr>
          <p:cNvGrpSpPr/>
          <p:nvPr/>
        </p:nvGrpSpPr>
        <p:grpSpPr>
          <a:xfrm>
            <a:off x="7878317" y="5193038"/>
            <a:ext cx="3293727" cy="369332"/>
            <a:chOff x="936278" y="756196"/>
            <a:chExt cx="3293727" cy="369332"/>
          </a:xfrm>
          <a:effectLst/>
        </p:grpSpPr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B307DEC-4D35-4BCD-B49B-EF51913CD290}"/>
                </a:ext>
              </a:extLst>
            </p:cNvPr>
            <p:cNvCxnSpPr/>
            <p:nvPr/>
          </p:nvCxnSpPr>
          <p:spPr>
            <a:xfrm>
              <a:off x="936278" y="989648"/>
              <a:ext cx="591951" cy="0"/>
            </a:xfrm>
            <a:prstGeom prst="line">
              <a:avLst/>
            </a:prstGeom>
            <a:ln w="76200">
              <a:solidFill>
                <a:schemeClr val="accent2"/>
              </a:solidFill>
              <a:prstDash val="sysDot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797B358F-C7E6-41FC-AE0A-B72EC13CB5C6}"/>
                </a:ext>
              </a:extLst>
            </p:cNvPr>
            <p:cNvSpPr txBox="1"/>
            <p:nvPr/>
          </p:nvSpPr>
          <p:spPr>
            <a:xfrm>
              <a:off x="1709315" y="756196"/>
              <a:ext cx="25206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Max Rate of Acclimation</a:t>
              </a:r>
            </a:p>
          </p:txBody>
        </p:sp>
      </p:grpSp>
      <p:cxnSp>
        <p:nvCxnSpPr>
          <p:cNvPr id="117" name="Straight Connector 116">
            <a:extLst>
              <a:ext uri="{FF2B5EF4-FFF2-40B4-BE49-F238E27FC236}">
                <a16:creationId xmlns:a16="http://schemas.microsoft.com/office/drawing/2014/main" id="{2EBA4FA3-8519-4F04-97FD-478963B9B72D}"/>
              </a:ext>
            </a:extLst>
          </p:cNvPr>
          <p:cNvCxnSpPr>
            <a:cxnSpLocks/>
          </p:cNvCxnSpPr>
          <p:nvPr/>
        </p:nvCxnSpPr>
        <p:spPr>
          <a:xfrm>
            <a:off x="661509" y="343555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Group 90">
            <a:extLst>
              <a:ext uri="{FF2B5EF4-FFF2-40B4-BE49-F238E27FC236}">
                <a16:creationId xmlns:a16="http://schemas.microsoft.com/office/drawing/2014/main" id="{02A217BB-F90F-45A6-9427-DE9BBBA54023}"/>
              </a:ext>
            </a:extLst>
          </p:cNvPr>
          <p:cNvGrpSpPr/>
          <p:nvPr/>
        </p:nvGrpSpPr>
        <p:grpSpPr>
          <a:xfrm>
            <a:off x="5178186" y="1100213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B5E599CA-D872-41BB-9702-30706BDFF52F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171276E1-60F5-4AD0-925C-8C464CDC6CBC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8" name="Rectangle 97">
              <a:extLst>
                <a:ext uri="{FF2B5EF4-FFF2-40B4-BE49-F238E27FC236}">
                  <a16:creationId xmlns:a16="http://schemas.microsoft.com/office/drawing/2014/main" id="{79E95E99-EF92-460E-B7DC-00C768D45292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2" name="Rectangle 101">
              <a:extLst>
                <a:ext uri="{FF2B5EF4-FFF2-40B4-BE49-F238E27FC236}">
                  <a16:creationId xmlns:a16="http://schemas.microsoft.com/office/drawing/2014/main" id="{78B2B29B-D7A9-47BC-8392-6ECDEE987F56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972B946E-9C0D-4939-96A2-D44857702A29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3" name="Rectangle 112">
              <a:extLst>
                <a:ext uri="{FF2B5EF4-FFF2-40B4-BE49-F238E27FC236}">
                  <a16:creationId xmlns:a16="http://schemas.microsoft.com/office/drawing/2014/main" id="{1CEBC4DB-604D-4E2C-B5C3-C0B09BD6C18B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0" name="Rectangle 119">
              <a:extLst>
                <a:ext uri="{FF2B5EF4-FFF2-40B4-BE49-F238E27FC236}">
                  <a16:creationId xmlns:a16="http://schemas.microsoft.com/office/drawing/2014/main" id="{D555A771-2C24-4A2A-BF18-E84B1E983ECC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6804771E-682D-43F9-B9C7-88737DEC908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368D34D5-7E00-4F13-B387-271C7699865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3F2C3F8C-6571-4BB0-92CF-45A22254B61F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Rectangle 123">
              <a:extLst>
                <a:ext uri="{FF2B5EF4-FFF2-40B4-BE49-F238E27FC236}">
                  <a16:creationId xmlns:a16="http://schemas.microsoft.com/office/drawing/2014/main" id="{9BB3DB8C-9CAD-4C7B-AC05-BDEABCCEC832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38575EBA-1812-46BB-B377-4E3F557329AD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DB5A6CD8-9E34-466E-BC82-96AB76B50A2E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AE0AC45-ADC4-4CC1-A453-9FB7F3D9E687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0112E214-FF41-42B2-BB41-0EBD59B661FC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272154B3-FA07-4D2D-AE9F-C7AFE7B43E39}"/>
              </a:ext>
            </a:extLst>
          </p:cNvPr>
          <p:cNvGrpSpPr/>
          <p:nvPr/>
        </p:nvGrpSpPr>
        <p:grpSpPr>
          <a:xfrm flipH="1">
            <a:off x="4530277" y="3855049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3D0DE94A-D905-4A6A-80EC-6ACF518B3C1B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C053054A-0915-4866-8EE0-8731F5A6C249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3F53721E-6542-43CF-BCF1-EEEF007171C9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0CE47779-1180-42A1-9A5B-C08E4FED7AD5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C52399E3-57EE-4E7F-8D73-1D0D19F82E9D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5" name="Rectangle 134">
              <a:extLst>
                <a:ext uri="{FF2B5EF4-FFF2-40B4-BE49-F238E27FC236}">
                  <a16:creationId xmlns:a16="http://schemas.microsoft.com/office/drawing/2014/main" id="{D137EB76-CFAF-4DD2-90ED-4B0A922132A5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Rectangle 135">
              <a:extLst>
                <a:ext uri="{FF2B5EF4-FFF2-40B4-BE49-F238E27FC236}">
                  <a16:creationId xmlns:a16="http://schemas.microsoft.com/office/drawing/2014/main" id="{F354D029-9A38-4E19-B547-237D8F846151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7" name="Rectangle 136">
              <a:extLst>
                <a:ext uri="{FF2B5EF4-FFF2-40B4-BE49-F238E27FC236}">
                  <a16:creationId xmlns:a16="http://schemas.microsoft.com/office/drawing/2014/main" id="{3B292DC8-AA78-4B84-86FF-5D38631B0664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AC292FAF-708A-4E79-80A8-E36558E095F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437289F8-E0CC-43EB-A4BC-94E11F167606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0" name="Rectangle 139">
              <a:extLst>
                <a:ext uri="{FF2B5EF4-FFF2-40B4-BE49-F238E27FC236}">
                  <a16:creationId xmlns:a16="http://schemas.microsoft.com/office/drawing/2014/main" id="{70D2D03E-53FA-458E-B0AE-9E498B63BFF4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D718450D-CF77-42AE-906E-A46B9F0D996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2" name="Rectangle 141">
              <a:extLst>
                <a:ext uri="{FF2B5EF4-FFF2-40B4-BE49-F238E27FC236}">
                  <a16:creationId xmlns:a16="http://schemas.microsoft.com/office/drawing/2014/main" id="{154DA6EA-C84D-461C-8AA3-A6E9D30F853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0BA05447-710C-4D77-B639-585D43016178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E72D5E2C-FDE3-460E-9742-F7F9BC754B8A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5" name="Group 144">
            <a:extLst>
              <a:ext uri="{FF2B5EF4-FFF2-40B4-BE49-F238E27FC236}">
                <a16:creationId xmlns:a16="http://schemas.microsoft.com/office/drawing/2014/main" id="{CD021367-071F-48E0-B2E0-A1D2C934972E}"/>
              </a:ext>
            </a:extLst>
          </p:cNvPr>
          <p:cNvGrpSpPr/>
          <p:nvPr/>
        </p:nvGrpSpPr>
        <p:grpSpPr>
          <a:xfrm>
            <a:off x="7932577" y="4735985"/>
            <a:ext cx="3130399" cy="434929"/>
            <a:chOff x="1049389" y="551061"/>
            <a:chExt cx="3130399" cy="434929"/>
          </a:xfrm>
          <a:effectLst/>
        </p:grpSpPr>
        <p:sp>
          <p:nvSpPr>
            <p:cNvPr id="146" name="TextBox 145">
              <a:extLst>
                <a:ext uri="{FF2B5EF4-FFF2-40B4-BE49-F238E27FC236}">
                  <a16:creationId xmlns:a16="http://schemas.microsoft.com/office/drawing/2014/main" id="{119D8834-A4A1-4246-9F23-7E82F0A5FFC4}"/>
                </a:ext>
              </a:extLst>
            </p:cNvPr>
            <p:cNvSpPr txBox="1"/>
            <p:nvPr/>
          </p:nvSpPr>
          <p:spPr>
            <a:xfrm>
              <a:off x="1768166" y="551061"/>
              <a:ext cx="241162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r"/>
              <a:r>
                <a:rPr lang="en-US" b="1" dirty="0"/>
                <a:t>New Cells and Enzymes</a:t>
              </a:r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84CE460-34FE-4233-A1D3-229343950B99}"/>
                </a:ext>
              </a:extLst>
            </p:cNvPr>
            <p:cNvSpPr/>
            <p:nvPr/>
          </p:nvSpPr>
          <p:spPr>
            <a:xfrm>
              <a:off x="1049389" y="571517"/>
              <a:ext cx="483429" cy="414473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769979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3780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Calculate Patch Stress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570965-C2DC-4D96-A963-F82D8595F4C9}"/>
              </a:ext>
            </a:extLst>
          </p:cNvPr>
          <p:cNvSpPr txBox="1"/>
          <p:nvPr/>
        </p:nvSpPr>
        <p:spPr>
          <a:xfrm>
            <a:off x="3663582" y="1921700"/>
            <a:ext cx="70866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Tracks the highest level of stress experienced in a patch.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DDB4307-1247-4DC9-94ED-D4EFB0CD37DD}"/>
              </a:ext>
            </a:extLst>
          </p:cNvPr>
          <p:cNvSpPr txBox="1"/>
          <p:nvPr/>
        </p:nvSpPr>
        <p:spPr>
          <a:xfrm>
            <a:off x="3663582" y="3885099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</a:t>
            </a:r>
            <a:r>
              <a:rPr lang="en-US" b="1" dirty="0"/>
              <a:t> Stress </a:t>
            </a:r>
            <a:r>
              <a:rPr lang="en-US" dirty="0"/>
              <a:t>&gt;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Update</a:t>
            </a:r>
            <a:r>
              <a:rPr lang="en-US" b="1" dirty="0"/>
              <a:t> Patch-Stress </a:t>
            </a:r>
            <a:r>
              <a:rPr lang="en-US" dirty="0"/>
              <a:t>to Current </a:t>
            </a:r>
            <a:r>
              <a:rPr lang="en-US" b="1" dirty="0"/>
              <a:t>Stress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9ED671C-E30B-4BAE-A936-D1FC8C6BE207}"/>
              </a:ext>
            </a:extLst>
          </p:cNvPr>
          <p:cNvSpPr txBox="1"/>
          <p:nvPr/>
        </p:nvSpPr>
        <p:spPr>
          <a:xfrm>
            <a:off x="3663582" y="2943724"/>
            <a:ext cx="7594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Current </a:t>
            </a:r>
            <a:r>
              <a:rPr lang="en-US" b="1" dirty="0"/>
              <a:t>Stress </a:t>
            </a:r>
            <a:r>
              <a:rPr lang="en-US" dirty="0"/>
              <a:t>&lt;=</a:t>
            </a:r>
            <a:r>
              <a:rPr lang="en-US" b="1" dirty="0"/>
              <a:t> Patch-Stress</a:t>
            </a:r>
          </a:p>
          <a:p>
            <a:r>
              <a:rPr lang="en-US" b="1" dirty="0"/>
              <a:t>	</a:t>
            </a:r>
            <a:r>
              <a:rPr lang="en-US" dirty="0"/>
              <a:t>No</a:t>
            </a:r>
            <a:r>
              <a:rPr lang="en-US" b="1" dirty="0"/>
              <a:t> </a:t>
            </a:r>
            <a:r>
              <a:rPr lang="en-US" dirty="0"/>
              <a:t>Change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AACABA6-87AF-42E8-8745-D6688CA063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682" y="1746070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C490F76-9440-459E-957E-A53FDAC9DA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2681" y="2773712"/>
            <a:ext cx="766999" cy="76699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FE47680-9657-4136-A0A9-C211224397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82425" y="3790183"/>
            <a:ext cx="667510" cy="66751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74DCDD4-3C67-46F4-BD6D-5042DA9548AF}"/>
              </a:ext>
            </a:extLst>
          </p:cNvPr>
          <p:cNvSpPr txBox="1"/>
          <p:nvPr/>
        </p:nvSpPr>
        <p:spPr>
          <a:xfrm>
            <a:off x="2647950" y="4810125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46EF62D-3ADF-416D-8CAF-3B967635352E}"/>
              </a:ext>
            </a:extLst>
          </p:cNvPr>
          <p:cNvSpPr txBox="1"/>
          <p:nvPr/>
        </p:nvSpPr>
        <p:spPr>
          <a:xfrm>
            <a:off x="471487" y="5209072"/>
            <a:ext cx="1124902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+mj-lt"/>
              </a:rPr>
              <a:t>Each location records how stressed fish were when they passed through, helping us see where temperature conditions are hardest on them.</a:t>
            </a:r>
          </a:p>
        </p:txBody>
      </p:sp>
    </p:spTree>
    <p:extLst>
      <p:ext uri="{BB962C8B-B14F-4D97-AF65-F5344CB8AC3E}">
        <p14:creationId xmlns:p14="http://schemas.microsoft.com/office/powerpoint/2010/main" val="34115022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71E915B-F2B9-4936-B098-E229E24F790C}"/>
              </a:ext>
            </a:extLst>
          </p:cNvPr>
          <p:cNvSpPr/>
          <p:nvPr/>
        </p:nvSpPr>
        <p:spPr>
          <a:xfrm>
            <a:off x="4233727" y="656234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582946" y="2098717"/>
            <a:ext cx="278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Cell and Enzyme production Increase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322582" y="40948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EBBBAE9E-285B-43A3-A295-CB085E3B6977}"/>
              </a:ext>
            </a:extLst>
          </p:cNvPr>
          <p:cNvGrpSpPr/>
          <p:nvPr/>
        </p:nvGrpSpPr>
        <p:grpSpPr>
          <a:xfrm>
            <a:off x="338449" y="383944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B83104C3-DE64-4950-A669-7E17AC33052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44A03A3-DE47-4D21-A0F0-E55D689762A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FD38DB0C-BEA8-412E-A5D4-779A667073DD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A011EEBE-81EA-4D22-9EF9-00D5DD5ABE9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83AEE3E-122F-4116-8C23-2640C052B0C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02C6AB0E-7188-423E-8387-D38453171891}"/>
              </a:ext>
            </a:extLst>
          </p:cNvPr>
          <p:cNvGrpSpPr/>
          <p:nvPr/>
        </p:nvGrpSpPr>
        <p:grpSpPr>
          <a:xfrm>
            <a:off x="411070" y="3134126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63020587-8EF8-4C95-8791-1A7FBC51CFB0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93C92D6C-B29D-4AFF-9D06-FADCFA2A4D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6BCBB532-6A6A-4D1F-B58A-0F0D3C5F0C80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6CAEF06E-E078-4A24-83A6-AAF56CFC1C15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ED58F3AE-3C60-4BC4-8C7D-AF3E01C0EAE8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C006937-B937-4B81-A299-5CC7CAF49C2B}"/>
              </a:ext>
            </a:extLst>
          </p:cNvPr>
          <p:cNvGrpSpPr/>
          <p:nvPr/>
        </p:nvGrpSpPr>
        <p:grpSpPr>
          <a:xfrm>
            <a:off x="8423383" y="3152740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5D0D43CB-7093-4DB1-BAEB-9862421454A5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270BD38B-0785-406A-8340-5C54790592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3ED6467A-F770-4483-BD64-9B51558D0B87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FE6E9088-3FEC-4BF4-8540-4D0E59AD546A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0CD10605-A783-498F-A638-AA71D816BB7C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7847974" y="2172149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More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6ADB5BBB-3C2C-4419-9C5D-D1F1C303675D}"/>
              </a:ext>
            </a:extLst>
          </p:cNvPr>
          <p:cNvSpPr txBox="1"/>
          <p:nvPr/>
        </p:nvSpPr>
        <p:spPr>
          <a:xfrm>
            <a:off x="7847975" y="492765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Is less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C2C2C97F-E0BB-4B84-8F17-21434DB4D4F0}"/>
              </a:ext>
            </a:extLst>
          </p:cNvPr>
          <p:cNvSpPr txBox="1"/>
          <p:nvPr/>
        </p:nvSpPr>
        <p:spPr>
          <a:xfrm>
            <a:off x="1377399" y="2645571"/>
            <a:ext cx="9073819" cy="36933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Stress initializes the production of new cells and enzymes which costs lots of energy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45EC2463-A61B-444D-9BD1-BA9C6AA1F533}"/>
              </a:ext>
            </a:extLst>
          </p:cNvPr>
          <p:cNvSpPr txBox="1"/>
          <p:nvPr/>
        </p:nvSpPr>
        <p:spPr>
          <a:xfrm>
            <a:off x="559905" y="5402621"/>
            <a:ext cx="110903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accent5"/>
                </a:solidFill>
              </a:rPr>
              <a:t>Fish can destroy cells and excess enzymes that are not needed, but this still uses some energy.</a:t>
            </a:r>
          </a:p>
        </p:txBody>
      </p: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416ACCBD-8061-4D1A-855F-42CA7E05F768}"/>
              </a:ext>
            </a:extLst>
          </p:cNvPr>
          <p:cNvSpPr/>
          <p:nvPr/>
        </p:nvSpPr>
        <p:spPr>
          <a:xfrm>
            <a:off x="7814814" y="1209044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AE67B58-9666-4E02-87F9-23A14C76794A}"/>
              </a:ext>
            </a:extLst>
          </p:cNvPr>
          <p:cNvSpPr/>
          <p:nvPr/>
        </p:nvSpPr>
        <p:spPr>
          <a:xfrm>
            <a:off x="7952586" y="38643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121050AE-5485-4408-92DC-470DDD41B856}"/>
              </a:ext>
            </a:extLst>
          </p:cNvPr>
          <p:cNvCxnSpPr>
            <a:cxnSpLocks/>
          </p:cNvCxnSpPr>
          <p:nvPr/>
        </p:nvCxnSpPr>
        <p:spPr>
          <a:xfrm>
            <a:off x="819160" y="3341362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4C6C5D0F-AD40-4942-BA1B-A2E7B44F8B4C}"/>
              </a:ext>
            </a:extLst>
          </p:cNvPr>
          <p:cNvCxnSpPr>
            <a:cxnSpLocks/>
          </p:cNvCxnSpPr>
          <p:nvPr/>
        </p:nvCxnSpPr>
        <p:spPr>
          <a:xfrm flipV="1">
            <a:off x="743492" y="587076"/>
            <a:ext cx="2104647" cy="1473296"/>
          </a:xfrm>
          <a:prstGeom prst="line">
            <a:avLst/>
          </a:prstGeom>
          <a:ln w="57150">
            <a:solidFill>
              <a:schemeClr val="tx1"/>
            </a:solidFill>
            <a:prstDash val="dashDot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D99B5EE6-ED70-4067-A48F-1EA09895474A}"/>
              </a:ext>
            </a:extLst>
          </p:cNvPr>
          <p:cNvGrpSpPr/>
          <p:nvPr/>
        </p:nvGrpSpPr>
        <p:grpSpPr>
          <a:xfrm>
            <a:off x="1411195" y="988981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AD9ADF8E-9861-4229-B385-0D0F026317B7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7" name="Rectangle 116">
              <a:extLst>
                <a:ext uri="{FF2B5EF4-FFF2-40B4-BE49-F238E27FC236}">
                  <a16:creationId xmlns:a16="http://schemas.microsoft.com/office/drawing/2014/main" id="{E7DAEDA8-E9B3-4EED-A53D-0D8DE514E94E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9" name="Rectangle 118">
              <a:extLst>
                <a:ext uri="{FF2B5EF4-FFF2-40B4-BE49-F238E27FC236}">
                  <a16:creationId xmlns:a16="http://schemas.microsoft.com/office/drawing/2014/main" id="{12F1C4D8-5FE3-43F4-84AD-5AA28FE2103E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1" name="Rectangle 120">
              <a:extLst>
                <a:ext uri="{FF2B5EF4-FFF2-40B4-BE49-F238E27FC236}">
                  <a16:creationId xmlns:a16="http://schemas.microsoft.com/office/drawing/2014/main" id="{06CB9A7D-F09F-4F39-9F06-2E07D43C19A1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2" name="Rectangle 121">
              <a:extLst>
                <a:ext uri="{FF2B5EF4-FFF2-40B4-BE49-F238E27FC236}">
                  <a16:creationId xmlns:a16="http://schemas.microsoft.com/office/drawing/2014/main" id="{7E607873-ADEC-4E80-B444-86055B2FF0B6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3" name="Rectangle 122">
              <a:extLst>
                <a:ext uri="{FF2B5EF4-FFF2-40B4-BE49-F238E27FC236}">
                  <a16:creationId xmlns:a16="http://schemas.microsoft.com/office/drawing/2014/main" id="{604CBD44-A9CE-492D-AFEF-B1F6FC60E112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Rectangle 124">
              <a:extLst>
                <a:ext uri="{FF2B5EF4-FFF2-40B4-BE49-F238E27FC236}">
                  <a16:creationId xmlns:a16="http://schemas.microsoft.com/office/drawing/2014/main" id="{78E45F14-47E7-4CE6-AC8A-2FD9B4D9F252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Rectangle 125">
              <a:extLst>
                <a:ext uri="{FF2B5EF4-FFF2-40B4-BE49-F238E27FC236}">
                  <a16:creationId xmlns:a16="http://schemas.microsoft.com/office/drawing/2014/main" id="{662BA61F-D0EF-49CB-A05B-710AB1CA1D5C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F0525BA-2A01-4BF4-9811-410D38A432F5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Rectangle 127">
              <a:extLst>
                <a:ext uri="{FF2B5EF4-FFF2-40B4-BE49-F238E27FC236}">
                  <a16:creationId xmlns:a16="http://schemas.microsoft.com/office/drawing/2014/main" id="{20370E2A-2322-4660-B34C-2501AF9F8BCB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0" name="Rectangle 129">
              <a:extLst>
                <a:ext uri="{FF2B5EF4-FFF2-40B4-BE49-F238E27FC236}">
                  <a16:creationId xmlns:a16="http://schemas.microsoft.com/office/drawing/2014/main" id="{88FDE92C-2BAF-4039-9BCC-497E9112F19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1" name="Rectangle 130">
              <a:extLst>
                <a:ext uri="{FF2B5EF4-FFF2-40B4-BE49-F238E27FC236}">
                  <a16:creationId xmlns:a16="http://schemas.microsoft.com/office/drawing/2014/main" id="{07E312D9-686E-4C85-807E-0AFBA872DE42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2" name="Rectangle 131">
              <a:extLst>
                <a:ext uri="{FF2B5EF4-FFF2-40B4-BE49-F238E27FC236}">
                  <a16:creationId xmlns:a16="http://schemas.microsoft.com/office/drawing/2014/main" id="{DC197F3F-F93F-48B9-A964-F9CDBF2A109B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3" name="Rectangle 132">
              <a:extLst>
                <a:ext uri="{FF2B5EF4-FFF2-40B4-BE49-F238E27FC236}">
                  <a16:creationId xmlns:a16="http://schemas.microsoft.com/office/drawing/2014/main" id="{244F3426-8EDD-41B9-B7E6-95ACF20CEE4E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4" name="Rectangle 133">
              <a:extLst>
                <a:ext uri="{FF2B5EF4-FFF2-40B4-BE49-F238E27FC236}">
                  <a16:creationId xmlns:a16="http://schemas.microsoft.com/office/drawing/2014/main" id="{9CCA369E-6733-493B-BE4F-7D41C2B53A66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CA33776-DF28-4CAC-8D3D-850A6DFB22F9}"/>
              </a:ext>
            </a:extLst>
          </p:cNvPr>
          <p:cNvGrpSpPr/>
          <p:nvPr/>
        </p:nvGrpSpPr>
        <p:grpSpPr>
          <a:xfrm flipH="1">
            <a:off x="827816" y="3717554"/>
            <a:ext cx="1432272" cy="1059588"/>
            <a:chOff x="5502036" y="2134022"/>
            <a:chExt cx="1432272" cy="105958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38" name="Rectangle 137">
              <a:extLst>
                <a:ext uri="{FF2B5EF4-FFF2-40B4-BE49-F238E27FC236}">
                  <a16:creationId xmlns:a16="http://schemas.microsoft.com/office/drawing/2014/main" id="{B6F9CA84-81EB-4C89-864D-1C25142511C4}"/>
                </a:ext>
              </a:extLst>
            </p:cNvPr>
            <p:cNvSpPr/>
            <p:nvPr/>
          </p:nvSpPr>
          <p:spPr>
            <a:xfrm>
              <a:off x="5826383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9" name="Rectangle 138">
              <a:extLst>
                <a:ext uri="{FF2B5EF4-FFF2-40B4-BE49-F238E27FC236}">
                  <a16:creationId xmlns:a16="http://schemas.microsoft.com/office/drawing/2014/main" id="{D1BB931E-597E-4E82-A6F1-7E8CE3A3A437}"/>
                </a:ext>
              </a:extLst>
            </p:cNvPr>
            <p:cNvSpPr/>
            <p:nvPr/>
          </p:nvSpPr>
          <p:spPr>
            <a:xfrm>
              <a:off x="5502036" y="3028927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1" name="Rectangle 140">
              <a:extLst>
                <a:ext uri="{FF2B5EF4-FFF2-40B4-BE49-F238E27FC236}">
                  <a16:creationId xmlns:a16="http://schemas.microsoft.com/office/drawing/2014/main" id="{C3B5683D-3A5F-4A68-82D8-542EB34CB2D3}"/>
                </a:ext>
              </a:extLst>
            </p:cNvPr>
            <p:cNvSpPr/>
            <p:nvPr/>
          </p:nvSpPr>
          <p:spPr>
            <a:xfrm>
              <a:off x="5826383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3" name="Rectangle 142">
              <a:extLst>
                <a:ext uri="{FF2B5EF4-FFF2-40B4-BE49-F238E27FC236}">
                  <a16:creationId xmlns:a16="http://schemas.microsoft.com/office/drawing/2014/main" id="{4314BDFB-A1DF-43C8-92FD-0B5AB3516FFC}"/>
                </a:ext>
              </a:extLst>
            </p:cNvPr>
            <p:cNvSpPr/>
            <p:nvPr/>
          </p:nvSpPr>
          <p:spPr>
            <a:xfrm>
              <a:off x="6151077" y="303351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4" name="Rectangle 143">
              <a:extLst>
                <a:ext uri="{FF2B5EF4-FFF2-40B4-BE49-F238E27FC236}">
                  <a16:creationId xmlns:a16="http://schemas.microsoft.com/office/drawing/2014/main" id="{3C2C494B-0054-45B5-9BC6-DCDF25F09758}"/>
                </a:ext>
              </a:extLst>
            </p:cNvPr>
            <p:cNvSpPr/>
            <p:nvPr/>
          </p:nvSpPr>
          <p:spPr>
            <a:xfrm>
              <a:off x="6151077" y="2806420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5" name="Rectangle 144">
              <a:extLst>
                <a:ext uri="{FF2B5EF4-FFF2-40B4-BE49-F238E27FC236}">
                  <a16:creationId xmlns:a16="http://schemas.microsoft.com/office/drawing/2014/main" id="{9102DC67-9A45-47E0-BEBD-164B01F4D403}"/>
                </a:ext>
              </a:extLst>
            </p:cNvPr>
            <p:cNvSpPr/>
            <p:nvPr/>
          </p:nvSpPr>
          <p:spPr>
            <a:xfrm>
              <a:off x="6153367" y="2583913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7" name="Rectangle 146">
              <a:extLst>
                <a:ext uri="{FF2B5EF4-FFF2-40B4-BE49-F238E27FC236}">
                  <a16:creationId xmlns:a16="http://schemas.microsoft.com/office/drawing/2014/main" id="{8D2841A5-F50F-4B67-A6AA-EBEE7A596735}"/>
                </a:ext>
              </a:extLst>
            </p:cNvPr>
            <p:cNvSpPr/>
            <p:nvPr/>
          </p:nvSpPr>
          <p:spPr>
            <a:xfrm>
              <a:off x="6475366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8" name="Rectangle 147">
              <a:extLst>
                <a:ext uri="{FF2B5EF4-FFF2-40B4-BE49-F238E27FC236}">
                  <a16:creationId xmlns:a16="http://schemas.microsoft.com/office/drawing/2014/main" id="{F0E4325A-6086-4E3A-A9D8-7240DA56BC99}"/>
                </a:ext>
              </a:extLst>
            </p:cNvPr>
            <p:cNvSpPr/>
            <p:nvPr/>
          </p:nvSpPr>
          <p:spPr>
            <a:xfrm>
              <a:off x="6475366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8C8F40D-3F93-449C-B86F-043DF35CCFDC}"/>
                </a:ext>
              </a:extLst>
            </p:cNvPr>
            <p:cNvSpPr/>
            <p:nvPr/>
          </p:nvSpPr>
          <p:spPr>
            <a:xfrm>
              <a:off x="6477656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0" name="Rectangle 149">
              <a:extLst>
                <a:ext uri="{FF2B5EF4-FFF2-40B4-BE49-F238E27FC236}">
                  <a16:creationId xmlns:a16="http://schemas.microsoft.com/office/drawing/2014/main" id="{E611D9D8-34DC-4C20-890A-2D64B7A1A473}"/>
                </a:ext>
              </a:extLst>
            </p:cNvPr>
            <p:cNvSpPr/>
            <p:nvPr/>
          </p:nvSpPr>
          <p:spPr>
            <a:xfrm>
              <a:off x="6472729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FAD76347-E47A-4A50-8C19-AB21CF6A492D}"/>
                </a:ext>
              </a:extLst>
            </p:cNvPr>
            <p:cNvSpPr/>
            <p:nvPr/>
          </p:nvSpPr>
          <p:spPr>
            <a:xfrm>
              <a:off x="6788720" y="3027675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3" name="Rectangle 152">
              <a:extLst>
                <a:ext uri="{FF2B5EF4-FFF2-40B4-BE49-F238E27FC236}">
                  <a16:creationId xmlns:a16="http://schemas.microsoft.com/office/drawing/2014/main" id="{ECFB8323-5E6E-487E-A0F5-BC8D121F2B81}"/>
                </a:ext>
              </a:extLst>
            </p:cNvPr>
            <p:cNvSpPr/>
            <p:nvPr/>
          </p:nvSpPr>
          <p:spPr>
            <a:xfrm>
              <a:off x="6788720" y="2800581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4" name="Rectangle 153">
              <a:extLst>
                <a:ext uri="{FF2B5EF4-FFF2-40B4-BE49-F238E27FC236}">
                  <a16:creationId xmlns:a16="http://schemas.microsoft.com/office/drawing/2014/main" id="{32737CEC-0674-4E23-88DA-13E7CCBAEE53}"/>
                </a:ext>
              </a:extLst>
            </p:cNvPr>
            <p:cNvSpPr/>
            <p:nvPr/>
          </p:nvSpPr>
          <p:spPr>
            <a:xfrm>
              <a:off x="6791010" y="2578074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95593775-292D-4DEF-8522-CF7E8B32CBF4}"/>
                </a:ext>
              </a:extLst>
            </p:cNvPr>
            <p:cNvSpPr/>
            <p:nvPr/>
          </p:nvSpPr>
          <p:spPr>
            <a:xfrm>
              <a:off x="6786083" y="2356208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6" name="Rectangle 155">
              <a:extLst>
                <a:ext uri="{FF2B5EF4-FFF2-40B4-BE49-F238E27FC236}">
                  <a16:creationId xmlns:a16="http://schemas.microsoft.com/office/drawing/2014/main" id="{692D2221-2690-4987-A7D2-8DAF7DE9C90B}"/>
                </a:ext>
              </a:extLst>
            </p:cNvPr>
            <p:cNvSpPr/>
            <p:nvPr/>
          </p:nvSpPr>
          <p:spPr>
            <a:xfrm>
              <a:off x="6786083" y="2134022"/>
              <a:ext cx="143298" cy="160096"/>
            </a:xfrm>
            <a:prstGeom prst="rect">
              <a:avLst/>
            </a:prstGeom>
            <a:solidFill>
              <a:schemeClr val="accent6"/>
            </a:solidFill>
            <a:ln>
              <a:solidFill>
                <a:schemeClr val="accent6">
                  <a:lumMod val="5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0" name="TextBox 99">
            <a:extLst>
              <a:ext uri="{FF2B5EF4-FFF2-40B4-BE49-F238E27FC236}">
                <a16:creationId xmlns:a16="http://schemas.microsoft.com/office/drawing/2014/main" id="{052EA22E-8268-487E-BA1B-B36881B0FCD9}"/>
              </a:ext>
            </a:extLst>
          </p:cNvPr>
          <p:cNvSpPr txBox="1"/>
          <p:nvPr/>
        </p:nvSpPr>
        <p:spPr>
          <a:xfrm>
            <a:off x="4409213" y="1515426"/>
            <a:ext cx="1280572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CADDA22B-EFA3-4AC7-84C6-6A52B4942608}"/>
              </a:ext>
            </a:extLst>
          </p:cNvPr>
          <p:cNvSpPr txBox="1"/>
          <p:nvPr/>
        </p:nvSpPr>
        <p:spPr>
          <a:xfrm>
            <a:off x="5962423" y="1488887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Creation Energy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269B9898-2422-40F6-8052-61B12EB3A83D}"/>
              </a:ext>
            </a:extLst>
          </p:cNvPr>
          <p:cNvSpPr txBox="1"/>
          <p:nvPr/>
        </p:nvSpPr>
        <p:spPr>
          <a:xfrm>
            <a:off x="4699838" y="812244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6D54F3A6-A4F8-471D-9AA0-B9E1BF259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53675" y="912450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254A814-8423-4E2D-BD86-FAC6076A52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656" y="1189688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3" name="Arrow: Right 112">
            <a:extLst>
              <a:ext uri="{FF2B5EF4-FFF2-40B4-BE49-F238E27FC236}">
                <a16:creationId xmlns:a16="http://schemas.microsoft.com/office/drawing/2014/main" id="{B2DADFDC-8C57-43B9-BDD3-E7F1957A0DEF}"/>
              </a:ext>
            </a:extLst>
          </p:cNvPr>
          <p:cNvSpPr/>
          <p:nvPr/>
        </p:nvSpPr>
        <p:spPr>
          <a:xfrm>
            <a:off x="3444025" y="1170923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" name="Rectangle: Rounded Corners 162">
            <a:extLst>
              <a:ext uri="{FF2B5EF4-FFF2-40B4-BE49-F238E27FC236}">
                <a16:creationId xmlns:a16="http://schemas.microsoft.com/office/drawing/2014/main" id="{103924E7-9D04-49E3-A35D-CDC6B1A32BCE}"/>
              </a:ext>
            </a:extLst>
          </p:cNvPr>
          <p:cNvSpPr/>
          <p:nvPr/>
        </p:nvSpPr>
        <p:spPr>
          <a:xfrm>
            <a:off x="4376380" y="3379670"/>
            <a:ext cx="3201083" cy="1570817"/>
          </a:xfrm>
          <a:prstGeom prst="round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6DBD3CCE-E780-4D4F-8D75-2F60267ABFD4}"/>
              </a:ext>
            </a:extLst>
          </p:cNvPr>
          <p:cNvSpPr txBox="1"/>
          <p:nvPr/>
        </p:nvSpPr>
        <p:spPr>
          <a:xfrm>
            <a:off x="4673990" y="4241654"/>
            <a:ext cx="995266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E29931B1-805C-4B9E-B1D7-52A9497F464A}"/>
              </a:ext>
            </a:extLst>
          </p:cNvPr>
          <p:cNvSpPr txBox="1"/>
          <p:nvPr/>
        </p:nvSpPr>
        <p:spPr>
          <a:xfrm>
            <a:off x="6105076" y="4212323"/>
            <a:ext cx="1185678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to Destroy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2231076A-D2C7-4F4F-B69C-3C80F2AC4AEE}"/>
              </a:ext>
            </a:extLst>
          </p:cNvPr>
          <p:cNvSpPr txBox="1"/>
          <p:nvPr/>
        </p:nvSpPr>
        <p:spPr>
          <a:xfrm>
            <a:off x="4811355" y="3545202"/>
            <a:ext cx="679994" cy="923330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5400" dirty="0"/>
              <a:t>%</a:t>
            </a:r>
          </a:p>
        </p:txBody>
      </p:sp>
      <p:pic>
        <p:nvPicPr>
          <p:cNvPr id="167" name="Picture 166">
            <a:extLst>
              <a:ext uri="{FF2B5EF4-FFF2-40B4-BE49-F238E27FC236}">
                <a16:creationId xmlns:a16="http://schemas.microsoft.com/office/drawing/2014/main" id="{7D517605-190E-4C9A-864D-E11EE9F3A9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6328" y="3635886"/>
            <a:ext cx="621788" cy="62178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68" name="Picture 167">
            <a:extLst>
              <a:ext uri="{FF2B5EF4-FFF2-40B4-BE49-F238E27FC236}">
                <a16:creationId xmlns:a16="http://schemas.microsoft.com/office/drawing/2014/main" id="{70ABF858-D738-44C6-BAA4-9B8EB0470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4309" y="3913124"/>
            <a:ext cx="248387" cy="2483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69" name="Arrow: Right 168">
            <a:extLst>
              <a:ext uri="{FF2B5EF4-FFF2-40B4-BE49-F238E27FC236}">
                <a16:creationId xmlns:a16="http://schemas.microsoft.com/office/drawing/2014/main" id="{84D1E272-2537-4598-9323-5DB07E613A20}"/>
              </a:ext>
            </a:extLst>
          </p:cNvPr>
          <p:cNvSpPr/>
          <p:nvPr/>
        </p:nvSpPr>
        <p:spPr>
          <a:xfrm>
            <a:off x="3485347" y="3868017"/>
            <a:ext cx="457891" cy="48265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44C867C7-0B31-49A8-BEB9-309FCBF15D87}"/>
              </a:ext>
            </a:extLst>
          </p:cNvPr>
          <p:cNvSpPr/>
          <p:nvPr/>
        </p:nvSpPr>
        <p:spPr>
          <a:xfrm>
            <a:off x="9108349" y="1180163"/>
            <a:ext cx="1525366" cy="916519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528A29A0-6C45-4589-907D-48D6D70454A5}"/>
              </a:ext>
            </a:extLst>
          </p:cNvPr>
          <p:cNvSpPr/>
          <p:nvPr/>
        </p:nvSpPr>
        <p:spPr>
          <a:xfrm>
            <a:off x="9108349" y="4463486"/>
            <a:ext cx="1525366" cy="374841"/>
          </a:xfrm>
          <a:prstGeom prst="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Title 1">
            <a:extLst>
              <a:ext uri="{FF2B5EF4-FFF2-40B4-BE49-F238E27FC236}">
                <a16:creationId xmlns:a16="http://schemas.microsoft.com/office/drawing/2014/main" id="{8799D7B8-1655-48CB-B99A-74DC1D0AF0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417" y="5686208"/>
            <a:ext cx="11406533" cy="1325563"/>
          </a:xfrm>
        </p:spPr>
        <p:txBody>
          <a:bodyPr>
            <a:noAutofit/>
          </a:bodyPr>
          <a:lstStyle/>
          <a:p>
            <a:pPr algn="ctr"/>
            <a:r>
              <a:rPr lang="en-US" sz="2800" dirty="0"/>
              <a:t>Making new cells and enzymes uses more energy than removing them, but both add to the total cost of thermoregulation.</a:t>
            </a: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ADBE698-7453-4C3C-B63C-A56C7BD9BEE4}"/>
              </a:ext>
            </a:extLst>
          </p:cNvPr>
          <p:cNvSpPr txBox="1"/>
          <p:nvPr/>
        </p:nvSpPr>
        <p:spPr>
          <a:xfrm>
            <a:off x="582946" y="4844324"/>
            <a:ext cx="278303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Cell and Enzyme production Decrease</a:t>
            </a:r>
          </a:p>
        </p:txBody>
      </p:sp>
    </p:spTree>
    <p:extLst>
      <p:ext uri="{BB962C8B-B14F-4D97-AF65-F5344CB8AC3E}">
        <p14:creationId xmlns:p14="http://schemas.microsoft.com/office/powerpoint/2010/main" val="732867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83F5-E0F8-457A-AA5A-618ADEFFBF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5683" y="227233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Cell Maintenance Energy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171B6D-9BF9-4C62-B314-DF5215BFD0FA}"/>
              </a:ext>
            </a:extLst>
          </p:cNvPr>
          <p:cNvSpPr txBox="1"/>
          <p:nvPr/>
        </p:nvSpPr>
        <p:spPr>
          <a:xfrm>
            <a:off x="-375102" y="3371812"/>
            <a:ext cx="3962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Current Cells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A779920-CF11-4D59-B80A-B03713837036}"/>
              </a:ext>
            </a:extLst>
          </p:cNvPr>
          <p:cNvGrpSpPr/>
          <p:nvPr/>
        </p:nvGrpSpPr>
        <p:grpSpPr>
          <a:xfrm>
            <a:off x="8146922" y="1641331"/>
            <a:ext cx="3206878" cy="2122384"/>
            <a:chOff x="1017956" y="2071167"/>
            <a:chExt cx="1529814" cy="1576028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D18AF52-BFAF-48B5-B2B1-0B187484509B}"/>
                </a:ext>
              </a:extLst>
            </p:cNvPr>
            <p:cNvGrpSpPr/>
            <p:nvPr/>
          </p:nvGrpSpPr>
          <p:grpSpPr>
            <a:xfrm>
              <a:off x="1186544" y="2111828"/>
              <a:ext cx="1219200" cy="1227591"/>
              <a:chOff x="838200" y="1545771"/>
              <a:chExt cx="1883229" cy="1883230"/>
            </a:xfrm>
          </p:grpSpPr>
          <p:cxnSp>
            <p:nvCxnSpPr>
              <p:cNvPr id="4" name="Straight Arrow Connector 3">
                <a:extLst>
                  <a:ext uri="{FF2B5EF4-FFF2-40B4-BE49-F238E27FC236}">
                    <a16:creationId xmlns:a16="http://schemas.microsoft.com/office/drawing/2014/main" id="{B22E02D0-5ED2-4C5C-88B0-AB1271CC053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38200" y="1545771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363175B3-F9FC-4613-8420-FC6E53E2BA33}"/>
                  </a:ext>
                </a:extLst>
              </p:cNvPr>
              <p:cNvCxnSpPr>
                <a:cxnSpLocks/>
              </p:cNvCxnSpPr>
              <p:nvPr/>
            </p:nvCxnSpPr>
            <p:spPr>
              <a:xfrm rot="5400000" flipV="1">
                <a:off x="1779815" y="2487386"/>
                <a:ext cx="0" cy="1883229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846EC70-472A-4BAA-B0DF-DF746FA5BEEE}"/>
                </a:ext>
              </a:extLst>
            </p:cNvPr>
            <p:cNvSpPr txBox="1"/>
            <p:nvPr/>
          </p:nvSpPr>
          <p:spPr>
            <a:xfrm>
              <a:off x="2263718" y="3339418"/>
              <a:ext cx="28405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X</a:t>
              </a:r>
              <a:endParaRPr lang="en-US" sz="1200" b="1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21425E-BE7C-4775-9678-FA1870CFE432}"/>
                </a:ext>
              </a:extLst>
            </p:cNvPr>
            <p:cNvSpPr txBox="1"/>
            <p:nvPr/>
          </p:nvSpPr>
          <p:spPr>
            <a:xfrm>
              <a:off x="1017956" y="2071167"/>
              <a:ext cx="277640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Y</a:t>
              </a:r>
              <a:endParaRPr lang="en-US" sz="1200" b="1" dirty="0"/>
            </a:p>
          </p:txBody>
        </p:sp>
      </p:grpSp>
      <p:sp>
        <p:nvSpPr>
          <p:cNvPr id="63" name="TextBox 62">
            <a:extLst>
              <a:ext uri="{FF2B5EF4-FFF2-40B4-BE49-F238E27FC236}">
                <a16:creationId xmlns:a16="http://schemas.microsoft.com/office/drawing/2014/main" id="{BE1A0054-BC40-4DDB-A3E8-4EDF67E99336}"/>
              </a:ext>
            </a:extLst>
          </p:cNvPr>
          <p:cNvSpPr txBox="1"/>
          <p:nvPr/>
        </p:nvSpPr>
        <p:spPr>
          <a:xfrm>
            <a:off x="3587167" y="3371812"/>
            <a:ext cx="3962269" cy="369332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Energy Cost of Maintenance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33543C4-3929-4E4B-8F4E-AF2652DD64F5}"/>
              </a:ext>
            </a:extLst>
          </p:cNvPr>
          <p:cNvSpPr txBox="1"/>
          <p:nvPr/>
        </p:nvSpPr>
        <p:spPr>
          <a:xfrm>
            <a:off x="1055241" y="1782632"/>
            <a:ext cx="1101584" cy="1631216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sz="10000" dirty="0"/>
              <a:t>%</a:t>
            </a:r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3890949D-54CD-427F-92A6-0D7613848AEA}"/>
              </a:ext>
            </a:extLst>
          </p:cNvPr>
          <p:cNvSpPr/>
          <p:nvPr/>
        </p:nvSpPr>
        <p:spPr>
          <a:xfrm>
            <a:off x="8853729" y="2693834"/>
            <a:ext cx="1527048" cy="6312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38AC4308-3A5E-404A-B214-D38B090C0055}"/>
              </a:ext>
            </a:extLst>
          </p:cNvPr>
          <p:cNvSpPr txBox="1"/>
          <p:nvPr/>
        </p:nvSpPr>
        <p:spPr>
          <a:xfrm>
            <a:off x="8167398" y="3393254"/>
            <a:ext cx="2923885" cy="64633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Net Energy Cost of Maintenance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85F8B78-0583-40CE-9B21-7E8F8828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71232" y="1947294"/>
            <a:ext cx="1194137" cy="119413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grpSp>
        <p:nvGrpSpPr>
          <p:cNvPr id="86" name="Group 85">
            <a:extLst>
              <a:ext uri="{FF2B5EF4-FFF2-40B4-BE49-F238E27FC236}">
                <a16:creationId xmlns:a16="http://schemas.microsoft.com/office/drawing/2014/main" id="{72028C4A-9AB8-4E67-9D8E-9E47044AC9D4}"/>
              </a:ext>
            </a:extLst>
          </p:cNvPr>
          <p:cNvGrpSpPr/>
          <p:nvPr/>
        </p:nvGrpSpPr>
        <p:grpSpPr>
          <a:xfrm rot="2855737">
            <a:off x="3099451" y="2324100"/>
            <a:ext cx="548640" cy="548640"/>
            <a:chOff x="3757306" y="1950364"/>
            <a:chExt cx="548640" cy="548640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87" name="Rectangle 86">
              <a:extLst>
                <a:ext uri="{FF2B5EF4-FFF2-40B4-BE49-F238E27FC236}">
                  <a16:creationId xmlns:a16="http://schemas.microsoft.com/office/drawing/2014/main" id="{B00918FB-71F4-4E96-95FE-975A4D4BD03C}"/>
                </a:ext>
              </a:extLst>
            </p:cNvPr>
            <p:cNvSpPr/>
            <p:nvPr/>
          </p:nvSpPr>
          <p:spPr>
            <a:xfrm>
              <a:off x="3938928" y="1950364"/>
              <a:ext cx="184908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177F7B49-48E6-4C77-A59C-A657CE2FD874}"/>
                </a:ext>
              </a:extLst>
            </p:cNvPr>
            <p:cNvSpPr/>
            <p:nvPr/>
          </p:nvSpPr>
          <p:spPr>
            <a:xfrm rot="16200000">
              <a:off x="3940186" y="1950364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312C9BDB-96FF-436F-ABE7-0B7CCA5A5570}"/>
              </a:ext>
            </a:extLst>
          </p:cNvPr>
          <p:cNvGrpSpPr/>
          <p:nvPr/>
        </p:nvGrpSpPr>
        <p:grpSpPr>
          <a:xfrm>
            <a:off x="7275116" y="2361483"/>
            <a:ext cx="548640" cy="462365"/>
            <a:chOff x="7887685" y="2054990"/>
            <a:chExt cx="548640" cy="46236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90" name="Rectangle 89">
              <a:extLst>
                <a:ext uri="{FF2B5EF4-FFF2-40B4-BE49-F238E27FC236}">
                  <a16:creationId xmlns:a16="http://schemas.microsoft.com/office/drawing/2014/main" id="{384038AA-7EBF-4C46-B6F8-C455F271FBBF}"/>
                </a:ext>
              </a:extLst>
            </p:cNvPr>
            <p:cNvSpPr/>
            <p:nvPr/>
          </p:nvSpPr>
          <p:spPr>
            <a:xfrm rot="16200000">
              <a:off x="8070565" y="1872110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1" name="Rectangle 90">
              <a:extLst>
                <a:ext uri="{FF2B5EF4-FFF2-40B4-BE49-F238E27FC236}">
                  <a16:creationId xmlns:a16="http://schemas.microsoft.com/office/drawing/2014/main" id="{6D5D56B5-A837-4770-BA5B-77FA51CDD29C}"/>
                </a:ext>
              </a:extLst>
            </p:cNvPr>
            <p:cNvSpPr/>
            <p:nvPr/>
          </p:nvSpPr>
          <p:spPr>
            <a:xfrm rot="16200000">
              <a:off x="8070565" y="2151595"/>
              <a:ext cx="182880" cy="548640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5B02D0B-0E52-46C1-B385-0E667FEDB4D3}"/>
              </a:ext>
            </a:extLst>
          </p:cNvPr>
          <p:cNvSpPr txBox="1"/>
          <p:nvPr/>
        </p:nvSpPr>
        <p:spPr>
          <a:xfrm>
            <a:off x="854418" y="4268052"/>
            <a:ext cx="9617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Maintenance Energy: </a:t>
            </a:r>
            <a:r>
              <a:rPr lang="en-US" dirty="0"/>
              <a:t>amount of energy a fish must use to keep its existing chloride cells functioning properly, even when no new cells are being created or removed. </a:t>
            </a:r>
            <a:endParaRPr lang="en-US" b="1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CC87A97D-E7DF-45E8-AAE5-37270F5595D8}"/>
              </a:ext>
            </a:extLst>
          </p:cNvPr>
          <p:cNvSpPr txBox="1">
            <a:spLocks/>
          </p:cNvSpPr>
          <p:nvPr/>
        </p:nvSpPr>
        <p:spPr>
          <a:xfrm>
            <a:off x="366471" y="5182756"/>
            <a:ext cx="1124009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/>
              <a:t>Even without new cell growth or removal, fish must spend energy to maintain their existing cells and enzyme levels.</a:t>
            </a:r>
          </a:p>
        </p:txBody>
      </p:sp>
    </p:spTree>
    <p:extLst>
      <p:ext uri="{BB962C8B-B14F-4D97-AF65-F5344CB8AC3E}">
        <p14:creationId xmlns:p14="http://schemas.microsoft.com/office/powerpoint/2010/main" val="34588259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6268</TotalTime>
  <Words>1352</Words>
  <Application>Microsoft Office PowerPoint</Application>
  <PresentationFormat>Widescreen</PresentationFormat>
  <Paragraphs>232</Paragraphs>
  <Slides>18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Helvetica Neue</vt:lpstr>
      <vt:lpstr>MJXc-TeX-main-R</vt:lpstr>
      <vt:lpstr>MJXc-TeX-math-I</vt:lpstr>
      <vt:lpstr>Office Theme</vt:lpstr>
      <vt:lpstr>Thermoregulation Function</vt:lpstr>
      <vt:lpstr>Relevant Background Information</vt:lpstr>
      <vt:lpstr>Model Objectives</vt:lpstr>
      <vt:lpstr>Fish feel stress when the water is too hot or too cold for them. They use more energy to survive and move when they’re outside their comfort zone.</vt:lpstr>
      <vt:lpstr>Thermal stress increases when environmental temperature doesn’t match the fish’s optimal temperature.</vt:lpstr>
      <vt:lpstr>Fish adjust their cellular and enzyme systems to function in new temperatures which costs energy.</vt:lpstr>
      <vt:lpstr>Calculate Patch Stress</vt:lpstr>
      <vt:lpstr>Making new cells and enzymes uses more energy than removing them, but both add to the total cost of thermoregulation.</vt:lpstr>
      <vt:lpstr>Cell Maintenance Energy</vt:lpstr>
      <vt:lpstr>PowerPoint Presentation</vt:lpstr>
      <vt:lpstr>Total Energy Balance</vt:lpstr>
      <vt:lpstr>PowerPoint Presentation</vt:lpstr>
      <vt:lpstr>PowerPoint Presentation</vt:lpstr>
      <vt:lpstr>PowerPoint Presentation</vt:lpstr>
      <vt:lpstr>PowerPoint Presentation</vt:lpstr>
      <vt:lpstr>Individual-Specific Traits</vt:lpstr>
      <vt:lpstr>Outputs of Interest</vt:lpstr>
      <vt:lpstr>Discussion Prompts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Osmoregulation Function</dc:title>
  <dc:creator>Quintana, Vanessa M ERDC-RDE-EL-MS Contractor</dc:creator>
  <cp:lastModifiedBy>Quintana, Vanessa M ERDC-RDE-EL-MS Contractor</cp:lastModifiedBy>
  <cp:revision>161</cp:revision>
  <dcterms:created xsi:type="dcterms:W3CDTF">2025-05-20T23:38:07Z</dcterms:created>
  <dcterms:modified xsi:type="dcterms:W3CDTF">2025-07-07T14:21:41Z</dcterms:modified>
</cp:coreProperties>
</file>