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59" r:id="rId4"/>
    <p:sldId id="260" r:id="rId5"/>
    <p:sldId id="286" r:id="rId6"/>
    <p:sldId id="297" r:id="rId7"/>
    <p:sldId id="298" r:id="rId8"/>
    <p:sldId id="295" r:id="rId9"/>
    <p:sldId id="267" r:id="rId10"/>
    <p:sldId id="300" r:id="rId11"/>
    <p:sldId id="301" r:id="rId12"/>
    <p:sldId id="299" r:id="rId13"/>
    <p:sldId id="303" r:id="rId14"/>
    <p:sldId id="304" r:id="rId15"/>
    <p:sldId id="305" r:id="rId16"/>
    <p:sldId id="309" r:id="rId17"/>
    <p:sldId id="310" r:id="rId18"/>
    <p:sldId id="311" r:id="rId19"/>
    <p:sldId id="312" r:id="rId20"/>
    <p:sldId id="314" r:id="rId21"/>
    <p:sldId id="313" r:id="rId22"/>
    <p:sldId id="278" r:id="rId23"/>
    <p:sldId id="315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571F1F"/>
    <a:srgbClr val="C0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8" autoAdjust="0"/>
    <p:restoredTop sz="83206" autoAdjust="0"/>
  </p:normalViewPr>
  <p:slideViewPr>
    <p:cSldViewPr snapToGrid="0">
      <p:cViewPr>
        <p:scale>
          <a:sx n="80" d="100"/>
          <a:sy n="80" d="100"/>
        </p:scale>
        <p:origin x="614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Calculate effective swimming speed based on fish energy and water velocity, capturing how fish respond to hydrodynamic resistance.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Use a normalized velocity-based difficulty factor to scale the energetic cost of upstream swimming based on local flow and fish traits.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Determine fish position updates and energy loss at each time step, revealing where and when movement becomes inefficient or unsustainable.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468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8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23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084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885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9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along-channel flow velocity in a patch, influencing whether fish swim or drift.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0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78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52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127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71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04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microsoft.com/office/2007/relationships/hdphoto" Target="../media/hdphoto1.wdp"/><Relationship Id="rId5" Type="http://schemas.openxmlformats.org/officeDocument/2006/relationships/image" Target="../media/image31.pn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Bioaccumulation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586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586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509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49043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use favorable landward currents to boost forward movement, increasing their swimming speed with the flow.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08BB17-8588-4980-8D35-BBB49F2407F4}"/>
              </a:ext>
            </a:extLst>
          </p:cNvPr>
          <p:cNvGrpSpPr/>
          <p:nvPr/>
        </p:nvGrpSpPr>
        <p:grpSpPr>
          <a:xfrm>
            <a:off x="547351" y="53547"/>
            <a:ext cx="3066225" cy="1682665"/>
            <a:chOff x="973581" y="71913"/>
            <a:chExt cx="3066225" cy="1682665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4D0F1D5-0677-4D50-A43E-FF71B6218A7D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9991289-4104-4F29-B442-BCD9EC47FED0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1634560-C4E2-414F-819D-34E947CD6C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5C3A7FC9-F621-4BDE-9486-75BFFD15E6F3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ACD70D-F224-4B75-8C08-69C4ED2C0302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FFB300E-CE91-46A4-9DE0-A1C47252A24F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ECF79487-942D-40F9-9821-2A5C4B3BFF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6FC02F02-2F09-4241-9403-6AD4ABACBCFC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CB1E163-85F3-410C-A249-E9E24008736C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06B9AC0-C04B-406F-9BAC-935842757B7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8A79247-2499-4BD7-9D52-2C39807D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8126" y="71913"/>
              <a:ext cx="799776" cy="1121764"/>
            </a:xfrm>
            <a:prstGeom prst="rect">
              <a:avLst/>
            </a:prstGeom>
          </p:spPr>
        </p:pic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99D490B-6E8B-4BA8-BD6B-FE7054A83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2D11C94C-1F45-4471-8605-ACF4C791BB97}"/>
              </a:ext>
            </a:extLst>
          </p:cNvPr>
          <p:cNvGrpSpPr/>
          <p:nvPr/>
        </p:nvGrpSpPr>
        <p:grpSpPr>
          <a:xfrm>
            <a:off x="9459950" y="2348949"/>
            <a:ext cx="3080159" cy="988962"/>
            <a:chOff x="9387122" y="5891916"/>
            <a:chExt cx="2566985" cy="988962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26393BB3-5930-45D5-AF83-F935EDA9C2CD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AD69054-CD21-4ADF-BE0A-27330031F705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BB2BD2D-E270-4279-A223-1114AF00C500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A784F121-D191-4170-977B-92283FC12128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2CF86732-9677-49E2-9744-C02EE66EB1EA}"/>
              </a:ext>
            </a:extLst>
          </p:cNvPr>
          <p:cNvSpPr/>
          <p:nvPr/>
        </p:nvSpPr>
        <p:spPr>
          <a:xfrm>
            <a:off x="1636548" y="31246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802DA28E-CD5D-44C4-964A-AF0B980D1B9F}"/>
              </a:ext>
            </a:extLst>
          </p:cNvPr>
          <p:cNvSpPr/>
          <p:nvPr/>
        </p:nvSpPr>
        <p:spPr>
          <a:xfrm>
            <a:off x="1620547" y="33523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B0A5718-ECEB-438D-B810-2B6DCEBC10F4}"/>
              </a:ext>
            </a:extLst>
          </p:cNvPr>
          <p:cNvGrpSpPr/>
          <p:nvPr/>
        </p:nvGrpSpPr>
        <p:grpSpPr>
          <a:xfrm>
            <a:off x="878199" y="165848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214C5CC2-D92C-48A2-A223-CC7B2FE6D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C4EC188D-7062-46F2-96E4-A214C577EBF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2C43020F-DDC0-48BF-BDE4-8219429393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66" name="Arrow: Down 165">
                <a:extLst>
                  <a:ext uri="{FF2B5EF4-FFF2-40B4-BE49-F238E27FC236}">
                    <a16:creationId xmlns:a16="http://schemas.microsoft.com/office/drawing/2014/main" id="{61824FC9-3D4A-4704-A444-C73CF49DAEAF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FDDC31BC-AFBB-4AD4-881D-FFCFD9CB6388}"/>
              </a:ext>
            </a:extLst>
          </p:cNvPr>
          <p:cNvSpPr txBox="1"/>
          <p:nvPr/>
        </p:nvSpPr>
        <p:spPr>
          <a:xfrm>
            <a:off x="267865" y="3648897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how many fish visit and how long they stay.</a:t>
            </a:r>
          </a:p>
        </p:txBody>
      </p:sp>
    </p:spTree>
    <p:extLst>
      <p:ext uri="{BB962C8B-B14F-4D97-AF65-F5344CB8AC3E}">
        <p14:creationId xmlns:p14="http://schemas.microsoft.com/office/powerpoint/2010/main" val="22922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48242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48243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37475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1847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resistance during favorable flow conditions leads to lower swimming difficulty and improved migration efficiency.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6F737D-51A2-410E-994C-644D2B7E25B6}"/>
              </a:ext>
            </a:extLst>
          </p:cNvPr>
          <p:cNvGrpSpPr/>
          <p:nvPr/>
        </p:nvGrpSpPr>
        <p:grpSpPr>
          <a:xfrm>
            <a:off x="542359" y="208378"/>
            <a:ext cx="3340698" cy="1367942"/>
            <a:chOff x="595095" y="118791"/>
            <a:chExt cx="3340698" cy="1367942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FE9067F-92BB-4396-8459-BA9343F88AE3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4D0F1D5-0677-4D50-A43E-FF71B6218A7D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D9991289-4104-4F29-B442-BCD9EC47FED0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1634560-C4E2-414F-819D-34E947CD6C39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C3A7FC9-F621-4BDE-9486-75BFFD15E6F3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855540E4-F774-4B0C-A48D-1799C18C396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08AA3D0D-122D-4177-8C46-991DE0C635D9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1767CE1-2B8E-4D20-8DFD-FDFD4AD7C91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4585A5C-2F86-40D2-BCB4-87ED81280A85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96A5D8-A22B-4CF5-9AA0-260AB26A06F5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10A379-9888-4387-9EAD-5E799C15576D}"/>
              </a:ext>
            </a:extLst>
          </p:cNvPr>
          <p:cNvGrpSpPr/>
          <p:nvPr/>
        </p:nvGrpSpPr>
        <p:grpSpPr>
          <a:xfrm>
            <a:off x="9459950" y="2272749"/>
            <a:ext cx="3080159" cy="988962"/>
            <a:chOff x="9387122" y="5891916"/>
            <a:chExt cx="2566985" cy="988962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3827DD9-F4C2-46B2-85F4-1FED7719367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2C0F3BF-B1C8-4ABD-B685-6E79EFF86A7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41A9311-B970-4E7E-9FC8-7A93F4C5F82B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7611A7C-7E7C-414C-9A43-5739B88380D9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34E3945-949A-4ACD-A495-76AB99028BAE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DB26FC76-9933-4684-A99D-CBD373158B92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1BEBA2FD-8403-41A1-A0DE-48FDFB7F1034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8B54E6-4A02-4435-B37E-E1ED6C4F29AB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BEAA362A-9755-4CAF-A4BD-3EF020347DB0}"/>
              </a:ext>
            </a:extLst>
          </p:cNvPr>
          <p:cNvSpPr txBox="1"/>
          <p:nvPr/>
        </p:nvSpPr>
        <p:spPr>
          <a:xfrm>
            <a:off x="297976" y="3831924"/>
            <a:ext cx="432435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also tracks the highest difficulty experienced in one location.</a:t>
            </a:r>
          </a:p>
        </p:txBody>
      </p:sp>
    </p:spTree>
    <p:extLst>
      <p:ext uri="{BB962C8B-B14F-4D97-AF65-F5344CB8AC3E}">
        <p14:creationId xmlns:p14="http://schemas.microsoft.com/office/powerpoint/2010/main" val="3865063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51290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51291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40523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373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Lower swimming difficulty reduces energy expenditure, making favorable currents energetically beneficial.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BEA128-FD0D-4E04-93D4-DF8D1D50DC35}"/>
              </a:ext>
            </a:extLst>
          </p:cNvPr>
          <p:cNvGrpSpPr/>
          <p:nvPr/>
        </p:nvGrpSpPr>
        <p:grpSpPr>
          <a:xfrm>
            <a:off x="151355" y="114778"/>
            <a:ext cx="5478134" cy="1473405"/>
            <a:chOff x="595095" y="37519"/>
            <a:chExt cx="5478134" cy="1473405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794AB59-EA4B-404E-9E3E-914A0F5063F7}"/>
                </a:ext>
              </a:extLst>
            </p:cNvPr>
            <p:cNvGrpSpPr/>
            <p:nvPr/>
          </p:nvGrpSpPr>
          <p:grpSpPr>
            <a:xfrm>
              <a:off x="595095" y="37519"/>
              <a:ext cx="5478134" cy="1473405"/>
              <a:chOff x="622438" y="47782"/>
              <a:chExt cx="5478134" cy="147340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FEF1859F-9E5E-4414-A432-E94E498150A7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F5B6AE40-9DF8-40F9-880D-ABB2234145F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A516FD00-5F6C-4AB5-B54F-80B5449E0C00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056BCBF6-7DFB-49D7-9C9B-0B56035D2B69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9B42182-04DD-4E62-B3F2-54B6A3947C9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16B0DBB3-C5A2-4E6A-B0C3-ACF028AC134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C500F76-DDDD-4B6C-8E5D-079767409B80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94" name="Picture 93">
                  <a:extLst>
                    <a:ext uri="{FF2B5EF4-FFF2-40B4-BE49-F238E27FC236}">
                      <a16:creationId xmlns:a16="http://schemas.microsoft.com/office/drawing/2014/main" id="{D7B0B4C2-468D-49AB-B169-66DD9E8B2C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69D9250F-904F-47D6-B1A5-C6056838121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447FE9E7-60E5-4169-8B52-0248F4ADE4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454EB7E-67AF-4185-B9A2-C7DAC91C56EA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81" name="Arrow: Right 80">
                <a:extLst>
                  <a:ext uri="{FF2B5EF4-FFF2-40B4-BE49-F238E27FC236}">
                    <a16:creationId xmlns:a16="http://schemas.microsoft.com/office/drawing/2014/main" id="{4F701087-A372-468C-B9FF-1B6758A391D1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A9EE9787-5F0B-4B62-BD39-1E54F1220181}"/>
                  </a:ext>
                </a:extLst>
              </p:cNvPr>
              <p:cNvGrpSpPr/>
              <p:nvPr/>
            </p:nvGrpSpPr>
            <p:grpSpPr>
              <a:xfrm>
                <a:off x="5093945" y="47782"/>
                <a:ext cx="1006627" cy="1473405"/>
                <a:chOff x="5190610" y="104819"/>
                <a:chExt cx="1006627" cy="1473405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504F8009-4431-4496-A83C-5131AAC6839C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70665C2-663B-46D8-8328-B3636628E53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5371977" y="104819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30EB2CBD-A079-4436-BFEA-EA9391904044}"/>
                    </a:ext>
                  </a:extLst>
                </p:cNvPr>
                <p:cNvSpPr/>
                <p:nvPr/>
              </p:nvSpPr>
              <p:spPr>
                <a:xfrm>
                  <a:off x="5564360" y="609403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FF3AD92-CF9B-47D3-B6F3-2A02C1304F02}"/>
                </a:ext>
              </a:extLst>
            </p:cNvPr>
            <p:cNvCxnSpPr>
              <a:cxnSpLocks/>
            </p:cNvCxnSpPr>
            <p:nvPr/>
          </p:nvCxnSpPr>
          <p:spPr>
            <a:xfrm>
              <a:off x="924543" y="921854"/>
              <a:ext cx="9144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BE3DC33-E6AF-462A-A406-5A5827EB391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6F0E09E-5F8F-4737-81F7-71EC9A71E7C3}"/>
              </a:ext>
            </a:extLst>
          </p:cNvPr>
          <p:cNvGrpSpPr/>
          <p:nvPr/>
        </p:nvGrpSpPr>
        <p:grpSpPr>
          <a:xfrm>
            <a:off x="9459950" y="2303229"/>
            <a:ext cx="3080159" cy="988962"/>
            <a:chOff x="9387122" y="5891916"/>
            <a:chExt cx="2566985" cy="988962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FE2C692-F13C-487A-80BA-727C194A25F7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D7DC1BC-26AA-4546-811E-5FECAA32C488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DC52DC5-075D-4579-BCB5-A9237F845077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5E85-D12F-43D3-909F-AFCFEC60D41E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0311A39-3D46-4A8A-AF64-7AEF7C8E47BF}"/>
              </a:ext>
            </a:extLst>
          </p:cNvPr>
          <p:cNvSpPr/>
          <p:nvPr/>
        </p:nvSpPr>
        <p:spPr>
          <a:xfrm>
            <a:off x="1636548" y="30769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275D41A4-715F-4E61-9811-303A954C22EE}"/>
              </a:ext>
            </a:extLst>
          </p:cNvPr>
          <p:cNvSpPr/>
          <p:nvPr/>
        </p:nvSpPr>
        <p:spPr>
          <a:xfrm>
            <a:off x="1620547" y="33047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D6F6149-1D7B-4C9C-B3A1-738C5765F53F}"/>
              </a:ext>
            </a:extLst>
          </p:cNvPr>
          <p:cNvSpPr/>
          <p:nvPr/>
        </p:nvSpPr>
        <p:spPr>
          <a:xfrm>
            <a:off x="1629769" y="353405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5584812-94FC-43EE-8B08-59FC319F6BB5}"/>
              </a:ext>
            </a:extLst>
          </p:cNvPr>
          <p:cNvGrpSpPr/>
          <p:nvPr/>
        </p:nvGrpSpPr>
        <p:grpSpPr>
          <a:xfrm>
            <a:off x="878199" y="161085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8FC61E3-6196-4B35-B9C1-2B32FDFBD5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3AE10AA7-C81D-4880-9A7D-AF3BFD1A66C9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CEDD20DB-7C4A-4468-842D-B2E568B013B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Arrow: Down 118">
                <a:extLst>
                  <a:ext uri="{FF2B5EF4-FFF2-40B4-BE49-F238E27FC236}">
                    <a16:creationId xmlns:a16="http://schemas.microsoft.com/office/drawing/2014/main" id="{28B60C98-F6B1-4BB6-8EC3-78DDE475B2B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300853" y="161958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698" y="161959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91209" y="55119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607561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decrease their swimming speed when supportive currents weaken, compensating to maintain migration progress.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7165" y="2062779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C41B4-9B6E-4091-8EF7-E4207166D4F8}"/>
              </a:ext>
            </a:extLst>
          </p:cNvPr>
          <p:cNvGrpSpPr/>
          <p:nvPr/>
        </p:nvGrpSpPr>
        <p:grpSpPr>
          <a:xfrm>
            <a:off x="2839854" y="171286"/>
            <a:ext cx="3066225" cy="1622242"/>
            <a:chOff x="973581" y="132336"/>
            <a:chExt cx="3066225" cy="16222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560FFC-4EAD-4A16-BED6-7E2ADF02BF47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1D937B-4EAA-4741-AE01-BFA314FE0E74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CCB645-85C7-4762-BFA1-2470D5EB62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7B894-E2A9-4843-BF74-D65D09A755B5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92A41A-65C4-4733-849F-5FE4A75BF540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812AEB-599D-438E-AE62-FB936B95BAED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C31FE4-3A35-4D58-8C5C-506AC25E7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A0346-AD41-4879-8FF7-EA77CF795C00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52D811-524A-47F9-B353-76004D574987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956D2A-4246-41BF-9A6B-A482C65A93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CF7B9FC-BD9D-4C10-92AC-82B81201C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AC68CEBF-45B2-4E6B-B45F-91748525BD2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15"/>
          <a:stretch/>
        </p:blipFill>
        <p:spPr>
          <a:xfrm>
            <a:off x="4799338" y="272142"/>
            <a:ext cx="1001263" cy="772165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01DAF853-7545-43E9-A634-53A004882501}"/>
              </a:ext>
            </a:extLst>
          </p:cNvPr>
          <p:cNvGrpSpPr/>
          <p:nvPr/>
        </p:nvGrpSpPr>
        <p:grpSpPr>
          <a:xfrm>
            <a:off x="9459950" y="2409909"/>
            <a:ext cx="3080159" cy="988962"/>
            <a:chOff x="9387122" y="5891916"/>
            <a:chExt cx="2566985" cy="988962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FAB088B-E437-4C61-A3DC-348A28739834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8B6EA38-460D-41C6-91E0-96A8EFF5EDA6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F01FC1-8DC2-4837-80E8-A78983AF6413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A9386AC-9BB4-42AD-B27F-7D8AADDBC7A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F4AABAF5-44D0-4BFF-A417-6FD375BF6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993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DF02E9-D277-48C0-AAC2-D8172FFB5113}"/>
              </a:ext>
            </a:extLst>
          </p:cNvPr>
          <p:cNvGrpSpPr/>
          <p:nvPr/>
        </p:nvGrpSpPr>
        <p:grpSpPr>
          <a:xfrm>
            <a:off x="3091065" y="1719937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075585AF-8EAB-452D-BF06-BC8DFB07B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3C739CE-8A04-498E-85B8-0B41E241F98E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88A172CE-1D82-42D8-8796-E150667BD1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4" name="Arrow: Down 93">
                <a:extLst>
                  <a:ext uri="{FF2B5EF4-FFF2-40B4-BE49-F238E27FC236}">
                    <a16:creationId xmlns:a16="http://schemas.microsoft.com/office/drawing/2014/main" id="{4737797D-45CF-4A81-9FA1-511E7AC87C7C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944080-09E4-4616-A87D-18EE9499437A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5013" y="1706569"/>
            <a:ext cx="2420322" cy="1554615"/>
          </a:xfrm>
          <a:prstGeom prst="rect">
            <a:avLst/>
          </a:prstGeom>
        </p:spPr>
      </p:pic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45B3B7F1-091C-4822-ABA2-84383D272F34}"/>
              </a:ext>
            </a:extLst>
          </p:cNvPr>
          <p:cNvSpPr/>
          <p:nvPr/>
        </p:nvSpPr>
        <p:spPr>
          <a:xfrm>
            <a:off x="1636548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8B2AE1F4-A047-4C8E-B2F3-AA373EC7F5A0}"/>
              </a:ext>
            </a:extLst>
          </p:cNvPr>
          <p:cNvSpPr/>
          <p:nvPr/>
        </p:nvSpPr>
        <p:spPr>
          <a:xfrm>
            <a:off x="1620547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3719BF42-0960-4F64-AD2E-99CC206EFFB8}"/>
              </a:ext>
            </a:extLst>
          </p:cNvPr>
          <p:cNvSpPr/>
          <p:nvPr/>
        </p:nvSpPr>
        <p:spPr>
          <a:xfrm>
            <a:off x="1629769" y="365922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07E955C-4898-43F1-9E73-D9EC3F25DB8E}"/>
              </a:ext>
            </a:extLst>
          </p:cNvPr>
          <p:cNvSpPr/>
          <p:nvPr/>
        </p:nvSpPr>
        <p:spPr>
          <a:xfrm>
            <a:off x="3927323" y="3202164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1FDC0FFE-5124-4341-98A2-AFE826152E4E}"/>
              </a:ext>
            </a:extLst>
          </p:cNvPr>
          <p:cNvSpPr/>
          <p:nvPr/>
        </p:nvSpPr>
        <p:spPr>
          <a:xfrm>
            <a:off x="3911322" y="342994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81526A3-C7AD-4224-9F1F-0166B1724EF0}"/>
              </a:ext>
            </a:extLst>
          </p:cNvPr>
          <p:cNvSpPr txBox="1"/>
          <p:nvPr/>
        </p:nvSpPr>
        <p:spPr>
          <a:xfrm>
            <a:off x="1407937" y="149596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8896264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85613" y="131760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8" y="131760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75969" y="520993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48" y="546448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support raises swimming difficulty, especially when fish must rely more on their own effort.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22400" y="176079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388F756-BB38-4E2F-BA8C-CFD9B332D4EA}"/>
              </a:ext>
            </a:extLst>
          </p:cNvPr>
          <p:cNvGrpSpPr/>
          <p:nvPr/>
        </p:nvGrpSpPr>
        <p:grpSpPr>
          <a:xfrm>
            <a:off x="2607999" y="129202"/>
            <a:ext cx="3340698" cy="1367942"/>
            <a:chOff x="595095" y="118791"/>
            <a:chExt cx="3340698" cy="1367942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538E818-1AE8-4B96-B2C4-DB84E16B8D61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ADD016F-2753-4DBD-AB78-15B98982FF39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B228683-9FA0-48BE-B95C-94C22E11347D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9564B21-53F0-4538-8157-68EFA4AFE8F7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8B105392-ED21-484B-8863-7FB0B3B57D8E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3CF91DD-7734-45F9-9522-264022D43F83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CD99F6F-820F-42BF-8D85-98812E928F3D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044E375-DAE2-4835-A08B-07728B960E50}"/>
              </a:ext>
            </a:extLst>
          </p:cNvPr>
          <p:cNvCxnSpPr>
            <a:cxnSpLocks/>
          </p:cNvCxnSpPr>
          <p:nvPr/>
        </p:nvCxnSpPr>
        <p:spPr>
          <a:xfrm>
            <a:off x="2937447" y="965982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5" name="Picture 94">
            <a:extLst>
              <a:ext uri="{FF2B5EF4-FFF2-40B4-BE49-F238E27FC236}">
                <a16:creationId xmlns:a16="http://schemas.microsoft.com/office/drawing/2014/main" id="{8FA2592B-5082-460A-8C17-91157C4F9E4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4980373" y="45527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29941FB0-D299-4B51-8825-9612D1BA530E}"/>
              </a:ext>
            </a:extLst>
          </p:cNvPr>
          <p:cNvSpPr/>
          <p:nvPr/>
        </p:nvSpPr>
        <p:spPr>
          <a:xfrm>
            <a:off x="5168439" y="548859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08E4EA6-8EE0-4BB3-8373-F8A7242AB183}"/>
              </a:ext>
            </a:extLst>
          </p:cNvPr>
          <p:cNvGrpSpPr/>
          <p:nvPr/>
        </p:nvGrpSpPr>
        <p:grpSpPr>
          <a:xfrm>
            <a:off x="9444710" y="2107925"/>
            <a:ext cx="3080159" cy="988962"/>
            <a:chOff x="9387122" y="5891916"/>
            <a:chExt cx="2566985" cy="988962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A819FED-6FCF-43F9-B9BB-7CA89239A00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DE5E902-75B8-4A55-BE44-43A1AE498F3B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A0F932E-9FC3-4F98-943F-08B73CD1493A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7FD48ED-83C9-4B83-9526-10DD1F0B5D47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CEF423C-0280-4C98-B983-3FFB3AE67839}"/>
              </a:ext>
            </a:extLst>
          </p:cNvPr>
          <p:cNvSpPr/>
          <p:nvPr/>
        </p:nvSpPr>
        <p:spPr>
          <a:xfrm>
            <a:off x="3929743" y="289794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6DE3712-6008-4E59-B433-A0370B2464D4}"/>
              </a:ext>
            </a:extLst>
          </p:cNvPr>
          <p:cNvSpPr/>
          <p:nvPr/>
        </p:nvSpPr>
        <p:spPr>
          <a:xfrm>
            <a:off x="3913742" y="312571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43DE628-E877-4AE4-8F4F-B1DC49E3D57F}"/>
              </a:ext>
            </a:extLst>
          </p:cNvPr>
          <p:cNvSpPr/>
          <p:nvPr/>
        </p:nvSpPr>
        <p:spPr>
          <a:xfrm>
            <a:off x="3922964" y="335500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86EAFA-4A8A-48FF-BE76-AAE39647A929}"/>
              </a:ext>
            </a:extLst>
          </p:cNvPr>
          <p:cNvGrpSpPr/>
          <p:nvPr/>
        </p:nvGrpSpPr>
        <p:grpSpPr>
          <a:xfrm>
            <a:off x="3074607" y="139355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4EA3B33-D7DC-4428-9E70-7E031C78D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2E0F19E1-13AF-4A1F-8C76-A704B6F7B8F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8" name="Picture 107">
                <a:extLst>
                  <a:ext uri="{FF2B5EF4-FFF2-40B4-BE49-F238E27FC236}">
                    <a16:creationId xmlns:a16="http://schemas.microsoft.com/office/drawing/2014/main" id="{AC1321A8-5CCE-4126-A30E-9FF5CDACD0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9" name="Arrow: Down 108">
                <a:extLst>
                  <a:ext uri="{FF2B5EF4-FFF2-40B4-BE49-F238E27FC236}">
                    <a16:creationId xmlns:a16="http://schemas.microsoft.com/office/drawing/2014/main" id="{A4D3FE52-0E91-46B2-874C-5A42B57E86B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10" name="Picture 109">
            <a:extLst>
              <a:ext uri="{FF2B5EF4-FFF2-40B4-BE49-F238E27FC236}">
                <a16:creationId xmlns:a16="http://schemas.microsoft.com/office/drawing/2014/main" id="{6AC76B91-677A-4644-955B-2FAFD91529F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6850" y="1418692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600A8ED0-285B-4BE6-8366-202528E9775E}"/>
              </a:ext>
            </a:extLst>
          </p:cNvPr>
          <p:cNvSpPr/>
          <p:nvPr/>
        </p:nvSpPr>
        <p:spPr>
          <a:xfrm>
            <a:off x="1558385" y="2914287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4EACA7EC-0FFB-4D52-A458-02D245E24A5F}"/>
              </a:ext>
            </a:extLst>
          </p:cNvPr>
          <p:cNvSpPr/>
          <p:nvPr/>
        </p:nvSpPr>
        <p:spPr>
          <a:xfrm>
            <a:off x="1542384" y="31420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1ECB82-C4DD-45E2-80EC-87C6F4981445}"/>
              </a:ext>
            </a:extLst>
          </p:cNvPr>
          <p:cNvSpPr/>
          <p:nvPr/>
        </p:nvSpPr>
        <p:spPr>
          <a:xfrm>
            <a:off x="1551606" y="337135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C9F404-4958-4AB5-9D37-CC19D8F27514}"/>
              </a:ext>
            </a:extLst>
          </p:cNvPr>
          <p:cNvSpPr txBox="1"/>
          <p:nvPr/>
        </p:nvSpPr>
        <p:spPr>
          <a:xfrm>
            <a:off x="1292935" y="124941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511265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22">
            <a:extLst>
              <a:ext uri="{FF2B5EF4-FFF2-40B4-BE49-F238E27FC236}">
                <a16:creationId xmlns:a16="http://schemas.microsoft.com/office/drawing/2014/main" id="{08056045-FDC4-4229-A64A-177D77CA4F69}"/>
              </a:ext>
            </a:extLst>
          </p:cNvPr>
          <p:cNvSpPr txBox="1"/>
          <p:nvPr/>
        </p:nvSpPr>
        <p:spPr>
          <a:xfrm>
            <a:off x="1368175" y="14452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24463" y="15209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308" y="15209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14819" y="54132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37" y="5622557"/>
            <a:ext cx="11666774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difficulty rises, energy demand increases, reducing migration efficiency.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61250" y="1964125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19341E6-70FC-4038-A20E-F93EE2C1C683}"/>
              </a:ext>
            </a:extLst>
          </p:cNvPr>
          <p:cNvGrpSpPr/>
          <p:nvPr/>
        </p:nvGrpSpPr>
        <p:grpSpPr>
          <a:xfrm>
            <a:off x="1504232" y="130434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EFFD8764-34F2-4655-AC21-B7F67659B561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CC6E986A-7EAC-4395-89CA-183678ACF601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6743F077-4282-4851-8242-7A258CF8E3CD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6" name="Arrow: Right 85">
                  <a:extLst>
                    <a:ext uri="{FF2B5EF4-FFF2-40B4-BE49-F238E27FC236}">
                      <a16:creationId xmlns:a16="http://schemas.microsoft.com/office/drawing/2014/main" id="{823A65BE-D500-4BAE-B9D1-BC56B3B6623E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4915E52-144B-4E68-A2F4-4B65475D8B7B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901E6C4-E867-488D-BC71-55BF90463B41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0A5E4A3-DA0C-4FE3-9F61-6211F8DE4CA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3172CFA-091B-40D6-8E1D-A7BCC1C61A39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1" name="Picture 100">
                  <a:extLst>
                    <a:ext uri="{FF2B5EF4-FFF2-40B4-BE49-F238E27FC236}">
                      <a16:creationId xmlns:a16="http://schemas.microsoft.com/office/drawing/2014/main" id="{970F7258-511E-4304-BC18-7F6A0573B1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D8692557-9EE3-4C83-B274-854AE2FD69BB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Arrow: Right 77">
                <a:extLst>
                  <a:ext uri="{FF2B5EF4-FFF2-40B4-BE49-F238E27FC236}">
                    <a16:creationId xmlns:a16="http://schemas.microsoft.com/office/drawing/2014/main" id="{60F149D1-7BEC-40A5-9E35-60F1524F59F0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8AD51F43-31ED-4404-A71D-BDD0A65A1932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8B970166-B66B-4A55-A6BD-15FD43845B3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2" name="Picture 81">
                  <a:extLst>
                    <a:ext uri="{FF2B5EF4-FFF2-40B4-BE49-F238E27FC236}">
                      <a16:creationId xmlns:a16="http://schemas.microsoft.com/office/drawing/2014/main" id="{97E60A11-2C0E-4A58-98A3-4BACCD7272B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D61A1D5D-F72D-4333-BE7A-0B313E27D179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B2C3EA-B8D5-431D-8DFF-73C138D80E7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B0D8E88-7B4D-4D2B-A990-7506A050FFD6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2E9E70E-839C-49F7-A60E-25807298A1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3841800" y="12102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CA1832C8-0F09-42EE-8B73-D7882FD129A0}"/>
              </a:ext>
            </a:extLst>
          </p:cNvPr>
          <p:cNvSpPr/>
          <p:nvPr/>
        </p:nvSpPr>
        <p:spPr>
          <a:xfrm>
            <a:off x="4029866" y="62435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CD515D-8B89-4EB8-859E-694CC434B1C6}"/>
              </a:ext>
            </a:extLst>
          </p:cNvPr>
          <p:cNvCxnSpPr>
            <a:cxnSpLocks/>
          </p:cNvCxnSpPr>
          <p:nvPr/>
        </p:nvCxnSpPr>
        <p:spPr>
          <a:xfrm>
            <a:off x="1833680" y="1049648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D3F7BCF-AF4A-4183-B78A-619FF89B088C}"/>
              </a:ext>
            </a:extLst>
          </p:cNvPr>
          <p:cNvGrpSpPr/>
          <p:nvPr/>
        </p:nvGrpSpPr>
        <p:grpSpPr>
          <a:xfrm>
            <a:off x="9383560" y="2311255"/>
            <a:ext cx="3080159" cy="988962"/>
            <a:chOff x="9387122" y="5891916"/>
            <a:chExt cx="2566985" cy="988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D53AC2-81AA-469B-9321-3999D848E2F6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F470180-993B-4947-9805-5B87818D964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AAB4286-96B2-41AA-A368-D56C7B343C88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9A7330A-1C49-4CA4-A4DD-FACEADD47F0A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pic>
        <p:nvPicPr>
          <p:cNvPr id="111" name="Picture 110">
            <a:extLst>
              <a:ext uri="{FF2B5EF4-FFF2-40B4-BE49-F238E27FC236}">
                <a16:creationId xmlns:a16="http://schemas.microsoft.com/office/drawing/2014/main" id="{8468A8C2-A879-45C7-A355-13EB45A4A947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1329346-39D4-472D-BB8A-D31944959885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7D28FD6-0E98-4299-841E-0B233EAF4C98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B8186D3-480E-48AB-B707-05AA95ED970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B264E1A-6544-4C14-A5E7-060B637114AE}"/>
              </a:ext>
            </a:extLst>
          </p:cNvPr>
          <p:cNvSpPr/>
          <p:nvPr/>
        </p:nvSpPr>
        <p:spPr>
          <a:xfrm>
            <a:off x="3811248" y="3107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5E562818-5F13-466F-98D3-50B6215BEADA}"/>
              </a:ext>
            </a:extLst>
          </p:cNvPr>
          <p:cNvSpPr/>
          <p:nvPr/>
        </p:nvSpPr>
        <p:spPr>
          <a:xfrm>
            <a:off x="3795247" y="3335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91BB428-2ABD-4867-985D-893CFBA862A6}"/>
              </a:ext>
            </a:extLst>
          </p:cNvPr>
          <p:cNvSpPr/>
          <p:nvPr/>
        </p:nvSpPr>
        <p:spPr>
          <a:xfrm>
            <a:off x="3804469" y="356501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54D8F1-F7A5-4222-A31A-02F3EA1F2B80}"/>
              </a:ext>
            </a:extLst>
          </p:cNvPr>
          <p:cNvGrpSpPr/>
          <p:nvPr/>
        </p:nvGrpSpPr>
        <p:grpSpPr>
          <a:xfrm>
            <a:off x="2956112" y="1603560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882CD01F-D97A-4417-8768-AE7F54CE3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A8AFD11-8655-4C93-B5E3-19D8C9584223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4BE7B150-8308-40EA-BFA9-957FD69513F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Arrow: Down 121">
                <a:extLst>
                  <a:ext uri="{FF2B5EF4-FFF2-40B4-BE49-F238E27FC236}">
                    <a16:creationId xmlns:a16="http://schemas.microsoft.com/office/drawing/2014/main" id="{42963697-A274-4FD9-B2FF-72C078BE94FA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8745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523932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523933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416259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314252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16" y="5600925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Opposing currents raise resistance, forcing fish to work harder to maintain progress during migration.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88894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BFB4F-8CD5-475D-B9AA-DFC7A2C7B4ED}"/>
              </a:ext>
            </a:extLst>
          </p:cNvPr>
          <p:cNvGrpSpPr/>
          <p:nvPr/>
        </p:nvGrpSpPr>
        <p:grpSpPr>
          <a:xfrm>
            <a:off x="6941091" y="77485"/>
            <a:ext cx="3066225" cy="1622242"/>
            <a:chOff x="2839854" y="247486"/>
            <a:chExt cx="3066225" cy="162224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E4C41B4-9B6E-4091-8EF7-E4207166D4F8}"/>
                </a:ext>
              </a:extLst>
            </p:cNvPr>
            <p:cNvGrpSpPr/>
            <p:nvPr/>
          </p:nvGrpSpPr>
          <p:grpSpPr>
            <a:xfrm>
              <a:off x="2839854" y="247486"/>
              <a:ext cx="3066225" cy="1622242"/>
              <a:chOff x="973581" y="132336"/>
              <a:chExt cx="3066225" cy="1622242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92560FFC-4EAD-4A16-BED6-7E2ADF02BF47}"/>
                  </a:ext>
                </a:extLst>
              </p:cNvPr>
              <p:cNvSpPr/>
              <p:nvPr/>
            </p:nvSpPr>
            <p:spPr>
              <a:xfrm>
                <a:off x="1158466" y="132336"/>
                <a:ext cx="2771277" cy="16222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31D937B-4EAA-4741-AE01-BFA314FE0E74}"/>
                  </a:ext>
                </a:extLst>
              </p:cNvPr>
              <p:cNvSpPr txBox="1"/>
              <p:nvPr/>
            </p:nvSpPr>
            <p:spPr>
              <a:xfrm>
                <a:off x="2688929" y="1149526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Speed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0CCB645-85C7-4762-BFA1-2470D5EB6239}"/>
                  </a:ext>
                </a:extLst>
              </p:cNvPr>
              <p:cNvSpPr txBox="1"/>
              <p:nvPr/>
            </p:nvSpPr>
            <p:spPr>
              <a:xfrm>
                <a:off x="973581" y="1130846"/>
                <a:ext cx="14842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177B894-E2A9-4843-BF74-D65D09A755B5}"/>
                  </a:ext>
                </a:extLst>
              </p:cNvPr>
              <p:cNvSpPr txBox="1"/>
              <p:nvPr/>
            </p:nvSpPr>
            <p:spPr>
              <a:xfrm>
                <a:off x="2286654" y="50355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692A41A-65C4-4733-849F-5FE4A75BF540}"/>
                  </a:ext>
                </a:extLst>
              </p:cNvPr>
              <p:cNvGrpSpPr/>
              <p:nvPr/>
            </p:nvGrpSpPr>
            <p:grpSpPr>
              <a:xfrm>
                <a:off x="2924709" y="236730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E0812AEB-599D-438E-AE62-FB936B95BAED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E7C31FE4-3A35-4D58-8C5C-506AC25E7E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FFA0346-AD41-4879-8FF7-EA77CF795C00}"/>
                  </a:ext>
                </a:extLst>
              </p:cNvPr>
              <p:cNvGrpSpPr/>
              <p:nvPr/>
            </p:nvGrpSpPr>
            <p:grpSpPr>
              <a:xfrm>
                <a:off x="1302559" y="247769"/>
                <a:ext cx="887336" cy="900162"/>
                <a:chOff x="2883533" y="503553"/>
                <a:chExt cx="731520" cy="731520"/>
              </a:xfrm>
            </p:grpSpPr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52D811-524A-47F9-B353-76004D574987}"/>
                    </a:ext>
                  </a:extLst>
                </p:cNvPr>
                <p:cNvCxnSpPr/>
                <p:nvPr/>
              </p:nvCxnSpPr>
              <p:spPr>
                <a:xfrm>
                  <a:off x="2890422" y="503553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8D956D2A-4246-41BF-9A6B-A482C65A9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3249293" y="848215"/>
                  <a:ext cx="0" cy="73152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0CF7B9FC-BD9D-4C10-92AC-82B81201C6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25405" y="372207"/>
                <a:ext cx="842824" cy="700735"/>
              </a:xfrm>
              <a:prstGeom prst="straightConnector1">
                <a:avLst/>
              </a:prstGeom>
              <a:ln w="3810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16118D4-09C4-4BB5-9C08-531890BF03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494" y="487357"/>
              <a:ext cx="842824" cy="700735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E56DF5A-324E-4354-A972-0C80DA156B73}"/>
                </a:ext>
              </a:extLst>
            </p:cNvPr>
            <p:cNvSpPr/>
            <p:nvPr/>
          </p:nvSpPr>
          <p:spPr>
            <a:xfrm>
              <a:off x="4865914" y="860546"/>
              <a:ext cx="816429" cy="325997"/>
            </a:xfrm>
            <a:custGeom>
              <a:avLst/>
              <a:gdLst>
                <a:gd name="connsiteX0" fmla="*/ 0 w 816429"/>
                <a:gd name="connsiteY0" fmla="*/ 325997 h 325997"/>
                <a:gd name="connsiteX1" fmla="*/ 446315 w 816429"/>
                <a:gd name="connsiteY1" fmla="*/ 32083 h 325997"/>
                <a:gd name="connsiteX2" fmla="*/ 816429 w 816429"/>
                <a:gd name="connsiteY2" fmla="*/ 21197 h 3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6429" h="325997">
                  <a:moveTo>
                    <a:pt x="0" y="325997"/>
                  </a:moveTo>
                  <a:cubicBezTo>
                    <a:pt x="155122" y="204440"/>
                    <a:pt x="310244" y="82883"/>
                    <a:pt x="446315" y="32083"/>
                  </a:cubicBezTo>
                  <a:cubicBezTo>
                    <a:pt x="582387" y="-18717"/>
                    <a:pt x="699408" y="1240"/>
                    <a:pt x="816429" y="2119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5017188" y="1987063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2326D1C-4B2D-41D6-A08F-EEAC31907FAB}"/>
              </a:ext>
            </a:extLst>
          </p:cNvPr>
          <p:cNvSpPr/>
          <p:nvPr/>
        </p:nvSpPr>
        <p:spPr>
          <a:xfrm>
            <a:off x="3845550" y="312789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F50AFC8-5CDE-4153-84E2-AC5CCC2D7A84}"/>
              </a:ext>
            </a:extLst>
          </p:cNvPr>
          <p:cNvSpPr/>
          <p:nvPr/>
        </p:nvSpPr>
        <p:spPr>
          <a:xfrm>
            <a:off x="3829549" y="335566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1576D6A9-F8E4-4A5F-A5E8-D88D243EB281}"/>
              </a:ext>
            </a:extLst>
          </p:cNvPr>
          <p:cNvSpPr/>
          <p:nvPr/>
        </p:nvSpPr>
        <p:spPr>
          <a:xfrm>
            <a:off x="3838771" y="358495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3105F63-D1CC-4768-8674-186A92FEEE51}"/>
              </a:ext>
            </a:extLst>
          </p:cNvPr>
          <p:cNvSpPr/>
          <p:nvPr/>
        </p:nvSpPr>
        <p:spPr>
          <a:xfrm>
            <a:off x="8271400" y="313554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87CADA9-9F38-499A-9949-55E4DE7D58DA}"/>
              </a:ext>
            </a:extLst>
          </p:cNvPr>
          <p:cNvSpPr/>
          <p:nvPr/>
        </p:nvSpPr>
        <p:spPr>
          <a:xfrm>
            <a:off x="8255399" y="336332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2FD717F-7BC9-455B-8742-FA1EE1ACA3EA}"/>
              </a:ext>
            </a:extLst>
          </p:cNvPr>
          <p:cNvGrpSpPr/>
          <p:nvPr/>
        </p:nvGrpSpPr>
        <p:grpSpPr>
          <a:xfrm>
            <a:off x="7416264" y="1631151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B86C0BF-F6C7-4A64-830C-E5693DB36F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018EED1B-645B-47D0-AFDB-32C794EC008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2" name="Picture 101">
                <a:extLst>
                  <a:ext uri="{FF2B5EF4-FFF2-40B4-BE49-F238E27FC236}">
                    <a16:creationId xmlns:a16="http://schemas.microsoft.com/office/drawing/2014/main" id="{CC4C19B4-E9CB-4D0C-B44D-3349678239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" name="Arrow: Down 102">
                <a:extLst>
                  <a:ext uri="{FF2B5EF4-FFF2-40B4-BE49-F238E27FC236}">
                    <a16:creationId xmlns:a16="http://schemas.microsoft.com/office/drawing/2014/main" id="{6906DF0D-A572-463A-AC72-FDE0E8A58E9B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104" name="Picture 103">
            <a:extLst>
              <a:ext uri="{FF2B5EF4-FFF2-40B4-BE49-F238E27FC236}">
                <a16:creationId xmlns:a16="http://schemas.microsoft.com/office/drawing/2014/main" id="{FB51441B-8744-4996-885C-C5786770802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B4924A0-33F2-4B16-AA7D-D6DE96684992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7BFC83-BD9D-47F1-A6EA-9112B0ED1CB1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88F543F-9F7D-46CE-A544-E1CA3EC1ABFF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08" name="Picture 107">
            <a:extLst>
              <a:ext uri="{FF2B5EF4-FFF2-40B4-BE49-F238E27FC236}">
                <a16:creationId xmlns:a16="http://schemas.microsoft.com/office/drawing/2014/main" id="{EB03AF85-977D-4DB8-8476-395200B60FC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027" y="1628206"/>
            <a:ext cx="2420322" cy="1554615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BEE42AC9-AAD1-4AB8-8C78-641EA6A83DF7}"/>
              </a:ext>
            </a:extLst>
          </p:cNvPr>
          <p:cNvSpPr txBox="1"/>
          <p:nvPr/>
        </p:nvSpPr>
        <p:spPr>
          <a:xfrm>
            <a:off x="1315219" y="145786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EF0A2-2E6A-48C1-BB66-4F705C3BD3A6}"/>
              </a:ext>
            </a:extLst>
          </p:cNvPr>
          <p:cNvSpPr txBox="1"/>
          <p:nvPr/>
        </p:nvSpPr>
        <p:spPr>
          <a:xfrm>
            <a:off x="3426407" y="145808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448405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70373" y="1334435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218" y="1334436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60729" y="5226762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29470" y="2124755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476" y="5434448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Greater swimming resistance under opposing flow raises difficulty, especially in regions where current direction conflicts with migration movement.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48747" y="1799397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8CE5955-5B77-47B2-A8E1-585B0ADBB78D}"/>
              </a:ext>
            </a:extLst>
          </p:cNvPr>
          <p:cNvGrpSpPr/>
          <p:nvPr/>
        </p:nvGrpSpPr>
        <p:grpSpPr>
          <a:xfrm>
            <a:off x="6895295" y="0"/>
            <a:ext cx="3340698" cy="1462250"/>
            <a:chOff x="4808390" y="221309"/>
            <a:chExt cx="3340698" cy="1462250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CFF30FB-347C-41E1-8DAC-1A7EF2DB1FC3}"/>
                </a:ext>
              </a:extLst>
            </p:cNvPr>
            <p:cNvGrpSpPr/>
            <p:nvPr/>
          </p:nvGrpSpPr>
          <p:grpSpPr>
            <a:xfrm>
              <a:off x="4808390" y="315617"/>
              <a:ext cx="3340698" cy="1367942"/>
              <a:chOff x="595095" y="118791"/>
              <a:chExt cx="3340698" cy="1367942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071A2B24-69F1-4CFF-9FA4-E6397C790EFD}"/>
                  </a:ext>
                </a:extLst>
              </p:cNvPr>
              <p:cNvGrpSpPr/>
              <p:nvPr/>
            </p:nvGrpSpPr>
            <p:grpSpPr>
              <a:xfrm>
                <a:off x="595095" y="118791"/>
                <a:ext cx="3340698" cy="1367942"/>
                <a:chOff x="5205192" y="5168157"/>
                <a:chExt cx="3340698" cy="1367942"/>
              </a:xfrm>
            </p:grpSpPr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975F0AF2-31C7-4E58-8688-FF7DD6C2A3B7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3115685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86A03A63-38F4-46E8-9CEC-7DEB8E461417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543C5308-DBE9-4D7F-A321-F2352B5CFF69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53AE5A15-9069-4E43-BA70-F45D07706B7A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F48B4F-7D64-4032-8446-FBF086BEA325}"/>
                  </a:ext>
                </a:extLst>
              </p:cNvPr>
              <p:cNvSpPr txBox="1"/>
              <p:nvPr/>
            </p:nvSpPr>
            <p:spPr>
              <a:xfrm>
                <a:off x="798663" y="487153"/>
                <a:ext cx="16446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Swimming Speed</a:t>
                </a:r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D12ABE83-5297-4F9E-8B68-54BDD0BF613C}"/>
                  </a:ext>
                </a:extLst>
              </p:cNvPr>
              <p:cNvCxnSpPr/>
              <p:nvPr/>
            </p:nvCxnSpPr>
            <p:spPr>
              <a:xfrm>
                <a:off x="924543" y="370610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6CA88EB1-7216-4085-9B81-CAFA22638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7168381" y="221309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4546824-9199-4FCF-B269-C6265845E56E}"/>
                </a:ext>
              </a:extLst>
            </p:cNvPr>
            <p:cNvSpPr/>
            <p:nvPr/>
          </p:nvSpPr>
          <p:spPr>
            <a:xfrm>
              <a:off x="7356447" y="724641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16C651F-664B-4F0A-B641-39A731DDF2E9}"/>
              </a:ext>
            </a:extLst>
          </p:cNvPr>
          <p:cNvCxnSpPr>
            <a:cxnSpLocks/>
          </p:cNvCxnSpPr>
          <p:nvPr/>
        </p:nvCxnSpPr>
        <p:spPr>
          <a:xfrm>
            <a:off x="5127678" y="1799397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973A8C5-C74A-4290-9C08-D33E562D4BC4}"/>
              </a:ext>
            </a:extLst>
          </p:cNvPr>
          <p:cNvCxnSpPr>
            <a:cxnSpLocks/>
          </p:cNvCxnSpPr>
          <p:nvPr/>
        </p:nvCxnSpPr>
        <p:spPr>
          <a:xfrm flipH="1">
            <a:off x="7637616" y="888361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BCF89AB-D01F-466B-B7C3-E4066F587C51}"/>
              </a:ext>
            </a:extLst>
          </p:cNvPr>
          <p:cNvSpPr/>
          <p:nvPr/>
        </p:nvSpPr>
        <p:spPr>
          <a:xfrm>
            <a:off x="8356515" y="2952903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38AA79-7B9C-4102-BA5B-149AFED3F239}"/>
              </a:ext>
            </a:extLst>
          </p:cNvPr>
          <p:cNvSpPr/>
          <p:nvPr/>
        </p:nvSpPr>
        <p:spPr>
          <a:xfrm>
            <a:off x="8340514" y="318068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031FB92-C6EC-4FD3-8DA4-7A4C4A7D14EE}"/>
              </a:ext>
            </a:extLst>
          </p:cNvPr>
          <p:cNvGrpSpPr/>
          <p:nvPr/>
        </p:nvGrpSpPr>
        <p:grpSpPr>
          <a:xfrm>
            <a:off x="7501379" y="1448512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3625BB0-DA42-42A1-8EB1-A7AAECEBDD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84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E895807-652E-4DB8-A424-9A5E5829BD60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240E5881-1C58-4415-BA22-D7C3E9DAD4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Arrow: Down 107">
                <a:extLst>
                  <a:ext uri="{FF2B5EF4-FFF2-40B4-BE49-F238E27FC236}">
                    <a16:creationId xmlns:a16="http://schemas.microsoft.com/office/drawing/2014/main" id="{C582FEF3-8A8B-46A6-A422-A5D4EC2E5C10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945F6E4B-ADA0-4E95-9E49-A1F301530E1A}"/>
              </a:ext>
            </a:extLst>
          </p:cNvPr>
          <p:cNvSpPr/>
          <p:nvPr/>
        </p:nvSpPr>
        <p:spPr>
          <a:xfrm>
            <a:off x="8356515" y="340609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431A0FD1-CA80-423B-B594-19832035771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354" y="1424685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8041715-3D6A-411C-BE6B-73799265A26C}"/>
              </a:ext>
            </a:extLst>
          </p:cNvPr>
          <p:cNvSpPr/>
          <p:nvPr/>
        </p:nvSpPr>
        <p:spPr>
          <a:xfrm>
            <a:off x="1622889" y="2920280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3BDAB75-309D-42B3-8E39-2585D53D8171}"/>
              </a:ext>
            </a:extLst>
          </p:cNvPr>
          <p:cNvSpPr/>
          <p:nvPr/>
        </p:nvSpPr>
        <p:spPr>
          <a:xfrm>
            <a:off x="1606888" y="3148058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3CD701CA-E147-4CB0-A936-E46C1952C9D7}"/>
              </a:ext>
            </a:extLst>
          </p:cNvPr>
          <p:cNvSpPr/>
          <p:nvPr/>
        </p:nvSpPr>
        <p:spPr>
          <a:xfrm>
            <a:off x="1616110" y="337734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E0C0B317-E1E5-41D8-B241-AFAD6D7AF0FB}"/>
              </a:ext>
            </a:extLst>
          </p:cNvPr>
          <p:cNvSpPr/>
          <p:nvPr/>
        </p:nvSpPr>
        <p:spPr>
          <a:xfrm>
            <a:off x="3951388" y="292436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E124577-2ACD-4AD8-982A-C917C089582F}"/>
              </a:ext>
            </a:extLst>
          </p:cNvPr>
          <p:cNvSpPr/>
          <p:nvPr/>
        </p:nvSpPr>
        <p:spPr>
          <a:xfrm>
            <a:off x="3935387" y="315214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86339AA4-5FF5-45CB-AB73-CB12E1B3CFD0}"/>
              </a:ext>
            </a:extLst>
          </p:cNvPr>
          <p:cNvSpPr/>
          <p:nvPr/>
        </p:nvSpPr>
        <p:spPr>
          <a:xfrm>
            <a:off x="3944609" y="338143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D8398ECA-41C9-474C-98A3-F3B626207D70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5865" y="1424685"/>
            <a:ext cx="2420322" cy="1554615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4D35ADE0-0936-4113-BC71-44113A7DA46E}"/>
              </a:ext>
            </a:extLst>
          </p:cNvPr>
          <p:cNvSpPr txBox="1"/>
          <p:nvPr/>
        </p:nvSpPr>
        <p:spPr>
          <a:xfrm>
            <a:off x="1441992" y="124609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81EF4BA-65B0-476F-8F30-977E5F47AEDA}"/>
              </a:ext>
            </a:extLst>
          </p:cNvPr>
          <p:cNvSpPr txBox="1"/>
          <p:nvPr/>
        </p:nvSpPr>
        <p:spPr>
          <a:xfrm>
            <a:off x="3553180" y="124632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319797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78933" y="147589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78" y="1475891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69289" y="5368217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38030" y="2266210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969" y="5575049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Energetically costly regions emerge when high swimming difficulty drives up energy use, reducing available energy for continued migration.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57307" y="1940852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1BE63414-F9AD-47E3-976E-CC77652BC1B8}"/>
              </a:ext>
            </a:extLst>
          </p:cNvPr>
          <p:cNvCxnSpPr>
            <a:cxnSpLocks/>
          </p:cNvCxnSpPr>
          <p:nvPr/>
        </p:nvCxnSpPr>
        <p:spPr>
          <a:xfrm>
            <a:off x="5061757" y="1940852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C31E4AA-2449-4300-BDA4-FD9E538CF13B}"/>
              </a:ext>
            </a:extLst>
          </p:cNvPr>
          <p:cNvGrpSpPr/>
          <p:nvPr/>
        </p:nvGrpSpPr>
        <p:grpSpPr>
          <a:xfrm>
            <a:off x="5716570" y="123995"/>
            <a:ext cx="5478134" cy="1470810"/>
            <a:chOff x="595095" y="40114"/>
            <a:chExt cx="5478134" cy="1470810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DB88136-EA7C-4D3B-819A-EA0CEE7D6A7D}"/>
                </a:ext>
              </a:extLst>
            </p:cNvPr>
            <p:cNvGrpSpPr/>
            <p:nvPr/>
          </p:nvGrpSpPr>
          <p:grpSpPr>
            <a:xfrm>
              <a:off x="595095" y="40114"/>
              <a:ext cx="5478134" cy="1470810"/>
              <a:chOff x="622438" y="50377"/>
              <a:chExt cx="5478134" cy="147081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E9457263-302E-460D-A719-E0F91E57107D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F01B884B-7F6B-4CD6-B65B-A39D0B774295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4" name="Arrow: Right 83">
                  <a:extLst>
                    <a:ext uri="{FF2B5EF4-FFF2-40B4-BE49-F238E27FC236}">
                      <a16:creationId xmlns:a16="http://schemas.microsoft.com/office/drawing/2014/main" id="{A07BE382-3394-4A81-BC6B-C5FA84ECB2B6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1284071-AFF1-4099-B77E-722CF179EC1E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DBF8D84-AD5A-4777-81D4-D45C6E26DC7C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B9D0F4C-8D2F-49E6-AD09-66091405959B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BA5D9122-88A2-44AD-B341-1A649D773E23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3" name="Picture 102">
                  <a:extLst>
                    <a:ext uri="{FF2B5EF4-FFF2-40B4-BE49-F238E27FC236}">
                      <a16:creationId xmlns:a16="http://schemas.microsoft.com/office/drawing/2014/main" id="{946C4ABD-980D-4931-8EC3-F189C76523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9848209" y="521009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0412E259-C1BE-4F0C-B5E3-09EF1FD60F3F}"/>
                    </a:ext>
                  </a:extLst>
                </p:cNvPr>
                <p:cNvSpPr/>
                <p:nvPr/>
              </p:nvSpPr>
              <p:spPr>
                <a:xfrm>
                  <a:off x="10030448" y="5893788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D3451700-F484-42E7-A8EC-381D10DE6575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D37F946D-E8C6-47AE-BC8B-FD9C65CEA289}"/>
                  </a:ext>
                </a:extLst>
              </p:cNvPr>
              <p:cNvGrpSpPr/>
              <p:nvPr/>
            </p:nvGrpSpPr>
            <p:grpSpPr>
              <a:xfrm>
                <a:off x="4089449" y="50377"/>
                <a:ext cx="2011123" cy="1470810"/>
                <a:chOff x="4186114" y="107414"/>
                <a:chExt cx="2011123" cy="1470810"/>
              </a:xfrm>
            </p:grpSpPr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AA573FB-1201-4186-A012-FD90B008279E}"/>
                    </a:ext>
                  </a:extLst>
                </p:cNvPr>
                <p:cNvSpPr txBox="1"/>
                <p:nvPr/>
              </p:nvSpPr>
              <p:spPr>
                <a:xfrm>
                  <a:off x="5190610" y="993449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CF02B88-3726-42A2-A233-E87C1D3BD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17196" t="6647" r="73027" b="74624"/>
                <a:stretch/>
              </p:blipFill>
              <p:spPr>
                <a:xfrm>
                  <a:off x="4186114" y="107414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5D9EF4D8-5793-4E46-A301-A38E45132DA0}"/>
                    </a:ext>
                  </a:extLst>
                </p:cNvPr>
                <p:cNvSpPr/>
                <p:nvPr/>
              </p:nvSpPr>
              <p:spPr>
                <a:xfrm>
                  <a:off x="4378497" y="611998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F10E355-A75C-4812-8479-E979F6AD9EFD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B77A6E0-0F22-4FF2-A9EA-B2C26FCCD5A3}"/>
                </a:ext>
              </a:extLst>
            </p:cNvPr>
            <p:cNvCxnSpPr/>
            <p:nvPr/>
          </p:nvCxnSpPr>
          <p:spPr>
            <a:xfrm>
              <a:off x="924543" y="37061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3B9F96F-54AC-4E46-A035-1AE59E06EBE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196" t="6647" r="73027" b="74624"/>
          <a:stretch/>
        </p:blipFill>
        <p:spPr>
          <a:xfrm>
            <a:off x="8069054" y="107570"/>
            <a:ext cx="738732" cy="9863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E8D3BD49-B727-4FCF-944D-4C5382EB9884}"/>
              </a:ext>
            </a:extLst>
          </p:cNvPr>
          <p:cNvSpPr/>
          <p:nvPr/>
        </p:nvSpPr>
        <p:spPr>
          <a:xfrm>
            <a:off x="8257120" y="610902"/>
            <a:ext cx="254405" cy="334983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6A7FE9-9579-49F4-B170-840ECB29ABA1}"/>
              </a:ext>
            </a:extLst>
          </p:cNvPr>
          <p:cNvCxnSpPr>
            <a:cxnSpLocks/>
          </p:cNvCxnSpPr>
          <p:nvPr/>
        </p:nvCxnSpPr>
        <p:spPr>
          <a:xfrm flipH="1">
            <a:off x="6433357" y="1022797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2532E0A-7FF4-4BAF-9ACA-0D53C179C119}"/>
              </a:ext>
            </a:extLst>
          </p:cNvPr>
          <p:cNvSpPr/>
          <p:nvPr/>
        </p:nvSpPr>
        <p:spPr>
          <a:xfrm>
            <a:off x="8303461" y="30968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091C8BD-5CFE-4E61-965A-8245AB1F7C03}"/>
              </a:ext>
            </a:extLst>
          </p:cNvPr>
          <p:cNvSpPr/>
          <p:nvPr/>
        </p:nvSpPr>
        <p:spPr>
          <a:xfrm>
            <a:off x="8287460" y="33246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A8E4464-38CF-4FCB-B4AC-CE4F787EBBF5}"/>
              </a:ext>
            </a:extLst>
          </p:cNvPr>
          <p:cNvGrpSpPr/>
          <p:nvPr/>
        </p:nvGrpSpPr>
        <p:grpSpPr>
          <a:xfrm>
            <a:off x="7448325" y="1592505"/>
            <a:ext cx="2419815" cy="1439128"/>
            <a:chOff x="878199" y="1610857"/>
            <a:chExt cx="2419815" cy="14391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/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B36B93BE-A3A0-453A-953A-B8F53908A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99" y="2054484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08E44397-9F9D-4DAB-8DE8-E70127D940B2}"/>
                </a:ext>
              </a:extLst>
            </p:cNvPr>
            <p:cNvGrpSpPr/>
            <p:nvPr/>
          </p:nvGrpSpPr>
          <p:grpSpPr>
            <a:xfrm>
              <a:off x="1356369" y="1610857"/>
              <a:ext cx="1438648" cy="1439128"/>
              <a:chOff x="1356369" y="1824217"/>
              <a:chExt cx="1438648" cy="1439128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275B7CEF-A81F-41DE-A466-44E6F611BF9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29629"/>
              <a:stretch/>
            </p:blipFill>
            <p:spPr>
              <a:xfrm flipH="1">
                <a:off x="1356369" y="1824217"/>
                <a:ext cx="1438648" cy="584776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B8083443-BDEB-444C-A0D5-08143466B80D}"/>
                  </a:ext>
                </a:extLst>
              </p:cNvPr>
              <p:cNvSpPr/>
              <p:nvPr/>
            </p:nvSpPr>
            <p:spPr>
              <a:xfrm>
                <a:off x="1853880" y="2714705"/>
                <a:ext cx="358828" cy="54864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6D4FA6C-FD3C-4EC8-A0AE-F89367CBCBF0}"/>
              </a:ext>
            </a:extLst>
          </p:cNvPr>
          <p:cNvSpPr/>
          <p:nvPr/>
        </p:nvSpPr>
        <p:spPr>
          <a:xfrm>
            <a:off x="8303461" y="35500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3B005D72-9BC0-46D8-8E31-AEBDD33DBE3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479" y="1606403"/>
            <a:ext cx="2420322" cy="1554615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6E81CA49-F101-492A-8E2D-306FF22D32FE}"/>
              </a:ext>
            </a:extLst>
          </p:cNvPr>
          <p:cNvSpPr/>
          <p:nvPr/>
        </p:nvSpPr>
        <p:spPr>
          <a:xfrm>
            <a:off x="1545014" y="3101998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701086-DAA0-45D6-B541-93453C9D78D3}"/>
              </a:ext>
            </a:extLst>
          </p:cNvPr>
          <p:cNvSpPr/>
          <p:nvPr/>
        </p:nvSpPr>
        <p:spPr>
          <a:xfrm>
            <a:off x="1529013" y="332977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037BC4A-648E-498F-8A31-5342CFFA4F58}"/>
              </a:ext>
            </a:extLst>
          </p:cNvPr>
          <p:cNvSpPr/>
          <p:nvPr/>
        </p:nvSpPr>
        <p:spPr>
          <a:xfrm>
            <a:off x="1538235" y="355906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ADB9E380-E35A-46A0-AB28-5B6114FC9989}"/>
              </a:ext>
            </a:extLst>
          </p:cNvPr>
          <p:cNvSpPr/>
          <p:nvPr/>
        </p:nvSpPr>
        <p:spPr>
          <a:xfrm>
            <a:off x="3894785" y="3092189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7B1D98D-AB9C-47CE-8F00-EAC965EB596C}"/>
              </a:ext>
            </a:extLst>
          </p:cNvPr>
          <p:cNvSpPr/>
          <p:nvPr/>
        </p:nvSpPr>
        <p:spPr>
          <a:xfrm>
            <a:off x="3878784" y="3319967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BF6B31E-4C0E-4FFD-A5B4-94A99C3084C6}"/>
              </a:ext>
            </a:extLst>
          </p:cNvPr>
          <p:cNvSpPr/>
          <p:nvPr/>
        </p:nvSpPr>
        <p:spPr>
          <a:xfrm>
            <a:off x="3888006" y="3549252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A1DD4A9A-0A3F-4A3E-A682-9E3575C20A8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9262" y="1592505"/>
            <a:ext cx="2420322" cy="1554615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B851B34A-0667-4DE4-A073-E06C4F9AAAA5}"/>
              </a:ext>
            </a:extLst>
          </p:cNvPr>
          <p:cNvSpPr txBox="1"/>
          <p:nvPr/>
        </p:nvSpPr>
        <p:spPr>
          <a:xfrm>
            <a:off x="1418304" y="142983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F89FA26-3DCA-4C9C-8EFA-089DA958EAA1}"/>
              </a:ext>
            </a:extLst>
          </p:cNvPr>
          <p:cNvSpPr txBox="1"/>
          <p:nvPr/>
        </p:nvSpPr>
        <p:spPr>
          <a:xfrm>
            <a:off x="3529492" y="1430063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965862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151963" y="1144693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080" y="11345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53481" y="502349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22222" y="1921487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951" y="543277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dynamically adjust swimming speed based on current direction and migration direction.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41499" y="1596129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4925180" y="1596129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5E4C41B4-9B6E-4091-8EF7-E4207166D4F8}"/>
              </a:ext>
            </a:extLst>
          </p:cNvPr>
          <p:cNvGrpSpPr/>
          <p:nvPr/>
        </p:nvGrpSpPr>
        <p:grpSpPr>
          <a:xfrm>
            <a:off x="4940691" y="1751681"/>
            <a:ext cx="3066225" cy="1622242"/>
            <a:chOff x="973581" y="132336"/>
            <a:chExt cx="3066225" cy="1622242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92560FFC-4EAD-4A16-BED6-7E2ADF02BF47}"/>
                </a:ext>
              </a:extLst>
            </p:cNvPr>
            <p:cNvSpPr/>
            <p:nvPr/>
          </p:nvSpPr>
          <p:spPr>
            <a:xfrm>
              <a:off x="1158466" y="132336"/>
              <a:ext cx="2771277" cy="16222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31D937B-4EAA-4741-AE01-BFA314FE0E74}"/>
                </a:ext>
              </a:extLst>
            </p:cNvPr>
            <p:cNvSpPr txBox="1"/>
            <p:nvPr/>
          </p:nvSpPr>
          <p:spPr>
            <a:xfrm>
              <a:off x="2688929" y="1149526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Swimming Speed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0CCB645-85C7-4762-BFA1-2470D5EB6239}"/>
                </a:ext>
              </a:extLst>
            </p:cNvPr>
            <p:cNvSpPr txBox="1"/>
            <p:nvPr/>
          </p:nvSpPr>
          <p:spPr>
            <a:xfrm>
              <a:off x="973581" y="1130846"/>
              <a:ext cx="14842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Current Velocity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177B894-E2A9-4843-BF74-D65D09A755B5}"/>
                </a:ext>
              </a:extLst>
            </p:cNvPr>
            <p:cNvSpPr txBox="1"/>
            <p:nvPr/>
          </p:nvSpPr>
          <p:spPr>
            <a:xfrm>
              <a:off x="2286654" y="503553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692A41A-65C4-4733-849F-5FE4A75BF540}"/>
                </a:ext>
              </a:extLst>
            </p:cNvPr>
            <p:cNvGrpSpPr/>
            <p:nvPr/>
          </p:nvGrpSpPr>
          <p:grpSpPr>
            <a:xfrm>
              <a:off x="2924709" y="236730"/>
              <a:ext cx="887336" cy="900162"/>
              <a:chOff x="2883533" y="503553"/>
              <a:chExt cx="731520" cy="731520"/>
            </a:xfrm>
          </p:grpSpPr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0812AEB-599D-438E-AE62-FB936B95BAED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7C31FE4-3A35-4D58-8C5C-506AC25E7EC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FFA0346-AD41-4879-8FF7-EA77CF795C00}"/>
                </a:ext>
              </a:extLst>
            </p:cNvPr>
            <p:cNvGrpSpPr/>
            <p:nvPr/>
          </p:nvGrpSpPr>
          <p:grpSpPr>
            <a:xfrm>
              <a:off x="1302559" y="247769"/>
              <a:ext cx="887336" cy="900162"/>
              <a:chOff x="2883533" y="503553"/>
              <a:chExt cx="731520" cy="731520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0752D811-524A-47F9-B353-76004D574987}"/>
                  </a:ext>
                </a:extLst>
              </p:cNvPr>
              <p:cNvCxnSpPr/>
              <p:nvPr/>
            </p:nvCxnSpPr>
            <p:spPr>
              <a:xfrm>
                <a:off x="2890422" y="503553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8D956D2A-4246-41BF-9A6B-A482C65A930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49293" y="848215"/>
                <a:ext cx="0" cy="731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CF7B9FC-BD9D-4C10-92AC-82B81201C6B6}"/>
                </a:ext>
              </a:extLst>
            </p:cNvPr>
            <p:cNvCxnSpPr>
              <a:cxnSpLocks/>
            </p:cNvCxnSpPr>
            <p:nvPr/>
          </p:nvCxnSpPr>
          <p:spPr>
            <a:xfrm>
              <a:off x="1325405" y="372207"/>
              <a:ext cx="842824" cy="700735"/>
            </a:xfrm>
            <a:prstGeom prst="straightConnector1">
              <a:avLst/>
            </a:prstGeom>
            <a:ln w="38100"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0BC4DD8E-A4C3-4144-B88B-488A0127AA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715"/>
          <a:stretch/>
        </p:blipFill>
        <p:spPr>
          <a:xfrm>
            <a:off x="6918301" y="1888473"/>
            <a:ext cx="1001263" cy="772165"/>
          </a:xfrm>
          <a:prstGeom prst="rect">
            <a:avLst/>
          </a:prstGeom>
        </p:spPr>
      </p:pic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35BF17E-A0F8-457E-BE0B-42956B0292BD}"/>
              </a:ext>
            </a:extLst>
          </p:cNvPr>
          <p:cNvSpPr/>
          <p:nvPr/>
        </p:nvSpPr>
        <p:spPr>
          <a:xfrm>
            <a:off x="3817110" y="274657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B3BFECDD-1A13-4DB1-A490-22F541B32563}"/>
              </a:ext>
            </a:extLst>
          </p:cNvPr>
          <p:cNvSpPr/>
          <p:nvPr/>
        </p:nvSpPr>
        <p:spPr>
          <a:xfrm>
            <a:off x="3801109" y="297435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E0E654AC-E9DE-4C8C-8762-8006E859382B}"/>
              </a:ext>
            </a:extLst>
          </p:cNvPr>
          <p:cNvSpPr/>
          <p:nvPr/>
        </p:nvSpPr>
        <p:spPr>
          <a:xfrm>
            <a:off x="3810331" y="320363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44AC3493-54BB-4172-9CCE-DF9638A7CE6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971587" y="1246892"/>
            <a:ext cx="2420322" cy="15546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56286AFA-8378-493F-BCF6-FD9643DDD58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694" y="1233457"/>
            <a:ext cx="2420322" cy="1554615"/>
          </a:xfrm>
          <a:prstGeom prst="rect">
            <a:avLst/>
          </a:prstGeom>
        </p:spPr>
      </p:pic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D363D76B-0339-4B11-911D-0DCF81B2A0C5}"/>
              </a:ext>
            </a:extLst>
          </p:cNvPr>
          <p:cNvSpPr/>
          <p:nvPr/>
        </p:nvSpPr>
        <p:spPr>
          <a:xfrm>
            <a:off x="1484229" y="272905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61B8416F-16B1-4EA6-AF3D-975F0757A159}"/>
              </a:ext>
            </a:extLst>
          </p:cNvPr>
          <p:cNvSpPr/>
          <p:nvPr/>
        </p:nvSpPr>
        <p:spPr>
          <a:xfrm>
            <a:off x="1468228" y="295683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99AB1236-30E3-43E0-AAD3-13A2DB78EB2F}"/>
              </a:ext>
            </a:extLst>
          </p:cNvPr>
          <p:cNvSpPr/>
          <p:nvPr/>
        </p:nvSpPr>
        <p:spPr>
          <a:xfrm>
            <a:off x="1477450" y="318611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5EA3C0D-624B-43A0-B0CB-E4D186389EBE}"/>
              </a:ext>
            </a:extLst>
          </p:cNvPr>
          <p:cNvSpPr/>
          <p:nvPr/>
        </p:nvSpPr>
        <p:spPr>
          <a:xfrm>
            <a:off x="8297654" y="2754845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D0EED3F-D6D4-424C-9395-660F699AD91C}"/>
              </a:ext>
            </a:extLst>
          </p:cNvPr>
          <p:cNvSpPr/>
          <p:nvPr/>
        </p:nvSpPr>
        <p:spPr>
          <a:xfrm>
            <a:off x="8281653" y="298262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F2B148A-9A6A-4DE5-91CC-B59114627439}"/>
              </a:ext>
            </a:extLst>
          </p:cNvPr>
          <p:cNvGrpSpPr/>
          <p:nvPr/>
        </p:nvGrpSpPr>
        <p:grpSpPr>
          <a:xfrm>
            <a:off x="5307098" y="3326830"/>
            <a:ext cx="2419815" cy="1043991"/>
            <a:chOff x="-3235428" y="1356554"/>
            <a:chExt cx="2419815" cy="1043991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DF7CC910-565F-492F-8D9D-AF6160D9F825}"/>
                </a:ext>
              </a:extLst>
            </p:cNvPr>
            <p:cNvGrpSpPr/>
            <p:nvPr/>
          </p:nvGrpSpPr>
          <p:grpSpPr>
            <a:xfrm>
              <a:off x="-2757258" y="1356554"/>
              <a:ext cx="1438648" cy="1043991"/>
              <a:chOff x="-2757258" y="1356554"/>
              <a:chExt cx="1438648" cy="1043991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40A2C885-9391-4442-8E6A-5E2412DD8E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757258" y="135655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5" name="Arrow: Down 104">
                <a:extLst>
                  <a:ext uri="{FF2B5EF4-FFF2-40B4-BE49-F238E27FC236}">
                    <a16:creationId xmlns:a16="http://schemas.microsoft.com/office/drawing/2014/main" id="{8BCDC99C-59AF-4B69-8CC2-920713E7347E}"/>
                  </a:ext>
                </a:extLst>
              </p:cNvPr>
              <p:cNvSpPr/>
              <p:nvPr/>
            </p:nvSpPr>
            <p:spPr>
              <a:xfrm>
                <a:off x="-2202494" y="2217665"/>
                <a:ext cx="358828" cy="18288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D0D2A42-1353-4850-B0A7-15F4D8ABE5D3}"/>
                    </a:ext>
                  </a:extLst>
                </p:cNvPr>
                <p:cNvSpPr txBox="1"/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7D0D2A42-1353-4850-B0A7-15F4D8ABE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0B7833E4-930E-42AE-A701-8372B044F881}"/>
              </a:ext>
            </a:extLst>
          </p:cNvPr>
          <p:cNvCxnSpPr>
            <a:cxnSpLocks/>
          </p:cNvCxnSpPr>
          <p:nvPr/>
        </p:nvCxnSpPr>
        <p:spPr>
          <a:xfrm flipH="1">
            <a:off x="7122048" y="1621636"/>
            <a:ext cx="2151444" cy="274918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64DAD3C-EB40-47D1-877F-3EACD7A3C2B4}"/>
              </a:ext>
            </a:extLst>
          </p:cNvPr>
          <p:cNvSpPr/>
          <p:nvPr/>
        </p:nvSpPr>
        <p:spPr>
          <a:xfrm>
            <a:off x="6138944" y="44127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6EC9C97-0967-4DC3-AD34-9FEA72A27E3E}"/>
              </a:ext>
            </a:extLst>
          </p:cNvPr>
          <p:cNvSpPr/>
          <p:nvPr/>
        </p:nvSpPr>
        <p:spPr>
          <a:xfrm>
            <a:off x="6122943" y="46404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pic>
        <p:nvPicPr>
          <p:cNvPr id="100" name="Picture 99">
            <a:extLst>
              <a:ext uri="{FF2B5EF4-FFF2-40B4-BE49-F238E27FC236}">
                <a16:creationId xmlns:a16="http://schemas.microsoft.com/office/drawing/2014/main" id="{5B2F4D1C-2E3A-4AA9-A3B4-9F7F3AAF3E9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93038" y="1246892"/>
            <a:ext cx="2420322" cy="1554615"/>
          </a:xfrm>
          <a:prstGeom prst="rect">
            <a:avLst/>
          </a:prstGeom>
        </p:spPr>
      </p:pic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38451E7-60D0-4B2D-99D7-1227CEE67387}"/>
              </a:ext>
            </a:extLst>
          </p:cNvPr>
          <p:cNvSpPr/>
          <p:nvPr/>
        </p:nvSpPr>
        <p:spPr>
          <a:xfrm>
            <a:off x="8263126" y="321648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85B241-8605-445B-AD55-71294C0CD88C}"/>
              </a:ext>
            </a:extLst>
          </p:cNvPr>
          <p:cNvSpPr txBox="1"/>
          <p:nvPr/>
        </p:nvSpPr>
        <p:spPr>
          <a:xfrm>
            <a:off x="1350072" y="1057898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8230A37-9D3D-4DD3-AB07-755ACF73E3E2}"/>
              </a:ext>
            </a:extLst>
          </p:cNvPr>
          <p:cNvSpPr txBox="1"/>
          <p:nvPr/>
        </p:nvSpPr>
        <p:spPr>
          <a:xfrm>
            <a:off x="3461260" y="1058126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BEF003F-B114-400D-961C-6CB297302CD6}"/>
              </a:ext>
            </a:extLst>
          </p:cNvPr>
          <p:cNvSpPr txBox="1"/>
          <p:nvPr/>
        </p:nvSpPr>
        <p:spPr>
          <a:xfrm>
            <a:off x="7705760" y="1057898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4177356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428902"/>
              </p:ext>
            </p:extLst>
          </p:nvPr>
        </p:nvGraphicFramePr>
        <p:xfrm>
          <a:off x="628253" y="1854753"/>
          <a:ext cx="10935494" cy="291075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Landward Migration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marine or estuarine zones upstream into freshwater, typically during spawning migrations.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614451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Seaward Migration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Movement of fish from freshwater or estuarine habitats toward the ocean, often seen in juvenile or post-spawning individuals.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Homing	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return to their natal habitat, guided by environmental cues like salinity, temperature, or chemical signals.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55133" y="91854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8" y="9185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545489" y="481087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414230" y="1708869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004" y="529545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Swimming becomes more difficult when fish can no longer rely on the current to support migration movement.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833507" y="1383511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5017188" y="1383511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6FA87B6-4A09-475F-87D1-85A0BD10884F}"/>
              </a:ext>
            </a:extLst>
          </p:cNvPr>
          <p:cNvGrpSpPr/>
          <p:nvPr/>
        </p:nvGrpSpPr>
        <p:grpSpPr>
          <a:xfrm>
            <a:off x="4731485" y="1843004"/>
            <a:ext cx="3340698" cy="1367942"/>
            <a:chOff x="595095" y="118791"/>
            <a:chExt cx="3340698" cy="136794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6872473-44E8-4AEF-8D07-6B0FF01CD8A2}"/>
                </a:ext>
              </a:extLst>
            </p:cNvPr>
            <p:cNvGrpSpPr/>
            <p:nvPr/>
          </p:nvGrpSpPr>
          <p:grpSpPr>
            <a:xfrm>
              <a:off x="595095" y="118791"/>
              <a:ext cx="3340698" cy="1367942"/>
              <a:chOff x="5205192" y="5168157"/>
              <a:chExt cx="3340698" cy="136794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7389C711-598B-477B-A0F8-F65A31CB098A}"/>
                  </a:ext>
                </a:extLst>
              </p:cNvPr>
              <p:cNvSpPr/>
              <p:nvPr/>
            </p:nvSpPr>
            <p:spPr>
              <a:xfrm>
                <a:off x="5339439" y="5168157"/>
                <a:ext cx="3115685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4585ED9C-3F9F-4F80-886C-5988F68C11A8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Swimming Difficulty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25858AA6-1CA5-48A7-86F3-F56F778741C5}"/>
                  </a:ext>
                </a:extLst>
              </p:cNvPr>
              <p:cNvSpPr txBox="1"/>
              <p:nvPr/>
            </p:nvSpPr>
            <p:spPr>
              <a:xfrm>
                <a:off x="5205192" y="6085380"/>
                <a:ext cx="19835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Current Velocity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4206E16-0EAF-4860-BA1D-F9ADFC7F143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717FF3D0-5E99-4FFC-B609-595269FF9BE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ECDF7FD-9747-4789-A946-B3FE7C86E594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F81E503-10B1-418E-844F-878C8BD9DE80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8FAC0BF4-FDA0-4C4A-AFB7-603DBBFEDB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8238" y="369870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4A8C7C6-E0BE-4006-8328-727C2C86EC92}"/>
              </a:ext>
            </a:extLst>
          </p:cNvPr>
          <p:cNvCxnSpPr>
            <a:cxnSpLocks/>
          </p:cNvCxnSpPr>
          <p:nvPr/>
        </p:nvCxnSpPr>
        <p:spPr>
          <a:xfrm flipH="1">
            <a:off x="6021053" y="2651760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6B63E0D6-0CF5-4BAE-B621-8052014A0E3E}"/>
              </a:ext>
            </a:extLst>
          </p:cNvPr>
          <p:cNvSpPr/>
          <p:nvPr/>
        </p:nvSpPr>
        <p:spPr>
          <a:xfrm>
            <a:off x="3921889" y="251727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414CAB9-AB0F-404C-8339-F6B4ABBD75AB}"/>
              </a:ext>
            </a:extLst>
          </p:cNvPr>
          <p:cNvSpPr/>
          <p:nvPr/>
        </p:nvSpPr>
        <p:spPr>
          <a:xfrm>
            <a:off x="3905888" y="274505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F146820C-6DB2-4C4F-B675-B480D780C678}"/>
              </a:ext>
            </a:extLst>
          </p:cNvPr>
          <p:cNvSpPr/>
          <p:nvPr/>
        </p:nvSpPr>
        <p:spPr>
          <a:xfrm>
            <a:off x="3915110" y="297433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8 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D3FC071E-B826-4792-8559-EE6DFDA60BD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76366" y="1017592"/>
            <a:ext cx="2420322" cy="1554615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78F1CE65-842D-4CD0-8B9A-5EDE2A6A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006" y="1026707"/>
            <a:ext cx="2420322" cy="1554615"/>
          </a:xfrm>
          <a:prstGeom prst="rect">
            <a:avLst/>
          </a:prstGeom>
        </p:spPr>
      </p:pic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7C604D4D-D904-4145-859F-D86E73EFA280}"/>
              </a:ext>
            </a:extLst>
          </p:cNvPr>
          <p:cNvSpPr/>
          <p:nvPr/>
        </p:nvSpPr>
        <p:spPr>
          <a:xfrm>
            <a:off x="1544541" y="252230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F06C0234-5B33-42E3-94A5-76176D1C7E27}"/>
              </a:ext>
            </a:extLst>
          </p:cNvPr>
          <p:cNvSpPr/>
          <p:nvPr/>
        </p:nvSpPr>
        <p:spPr>
          <a:xfrm>
            <a:off x="1528540" y="275008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5CFB282-CEE2-4DD6-8ADF-59E2C7F7A0A3}"/>
              </a:ext>
            </a:extLst>
          </p:cNvPr>
          <p:cNvSpPr/>
          <p:nvPr/>
        </p:nvSpPr>
        <p:spPr>
          <a:xfrm>
            <a:off x="1537762" y="2979365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8DE028F-2423-47C0-BB88-E95CE1AA7CF9}"/>
              </a:ext>
            </a:extLst>
          </p:cNvPr>
          <p:cNvSpPr/>
          <p:nvPr/>
        </p:nvSpPr>
        <p:spPr>
          <a:xfrm>
            <a:off x="8419148" y="251495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0D0CA9D6-20B9-4A95-A776-970A2EBB4064}"/>
              </a:ext>
            </a:extLst>
          </p:cNvPr>
          <p:cNvSpPr/>
          <p:nvPr/>
        </p:nvSpPr>
        <p:spPr>
          <a:xfrm>
            <a:off x="8403147" y="274272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1423ABAC-2A80-48B2-A6C5-3F5253998FFB}"/>
              </a:ext>
            </a:extLst>
          </p:cNvPr>
          <p:cNvSpPr/>
          <p:nvPr/>
        </p:nvSpPr>
        <p:spPr>
          <a:xfrm>
            <a:off x="8419148" y="296814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BC1F30E-6FCD-4A95-8921-4E2D73AF15FF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31070" y="1008075"/>
            <a:ext cx="2420322" cy="1554615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F90B83F-3F15-4A19-A012-49BFCFBD3F66}"/>
              </a:ext>
            </a:extLst>
          </p:cNvPr>
          <p:cNvGrpSpPr/>
          <p:nvPr/>
        </p:nvGrpSpPr>
        <p:grpSpPr>
          <a:xfrm>
            <a:off x="5411873" y="3098230"/>
            <a:ext cx="2419815" cy="1043991"/>
            <a:chOff x="-3235428" y="1356554"/>
            <a:chExt cx="2419815" cy="1043991"/>
          </a:xfrm>
        </p:grpSpPr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543A6F7-CF35-4BAC-AFD4-B029EBDA9C58}"/>
                </a:ext>
              </a:extLst>
            </p:cNvPr>
            <p:cNvGrpSpPr/>
            <p:nvPr/>
          </p:nvGrpSpPr>
          <p:grpSpPr>
            <a:xfrm>
              <a:off x="-2757258" y="1356554"/>
              <a:ext cx="1438648" cy="1043991"/>
              <a:chOff x="-2757258" y="1356554"/>
              <a:chExt cx="1438648" cy="1043991"/>
            </a:xfrm>
          </p:grpSpPr>
          <p:pic>
            <p:nvPicPr>
              <p:cNvPr id="114" name="Picture 113">
                <a:extLst>
                  <a:ext uri="{FF2B5EF4-FFF2-40B4-BE49-F238E27FC236}">
                    <a16:creationId xmlns:a16="http://schemas.microsoft.com/office/drawing/2014/main" id="{9419EB9B-92D9-4CF8-B86B-A3CAB0BDC1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2757258" y="135655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Down 114">
                <a:extLst>
                  <a:ext uri="{FF2B5EF4-FFF2-40B4-BE49-F238E27FC236}">
                    <a16:creationId xmlns:a16="http://schemas.microsoft.com/office/drawing/2014/main" id="{47D9AE83-1E16-4B5E-A9EC-5964CBFE91FF}"/>
                  </a:ext>
                </a:extLst>
              </p:cNvPr>
              <p:cNvSpPr/>
              <p:nvPr/>
            </p:nvSpPr>
            <p:spPr>
              <a:xfrm>
                <a:off x="-2202494" y="2217665"/>
                <a:ext cx="358828" cy="18288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229A9F-752C-4383-B007-409C1E35E415}"/>
                    </a:ext>
                  </a:extLst>
                </p:cNvPr>
                <p:cNvSpPr txBox="1"/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5229A9F-752C-4383-B007-409C1E35E4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92BE5AF-9DDD-4306-9BE8-1DEB0F8B70E8}"/>
              </a:ext>
            </a:extLst>
          </p:cNvPr>
          <p:cNvCxnSpPr>
            <a:cxnSpLocks/>
          </p:cNvCxnSpPr>
          <p:nvPr/>
        </p:nvCxnSpPr>
        <p:spPr>
          <a:xfrm flipH="1">
            <a:off x="7226823" y="1393036"/>
            <a:ext cx="2151444" cy="274918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6A54B0F9-C734-468A-95F8-B83D670031F2}"/>
              </a:ext>
            </a:extLst>
          </p:cNvPr>
          <p:cNvSpPr/>
          <p:nvPr/>
        </p:nvSpPr>
        <p:spPr>
          <a:xfrm>
            <a:off x="6243719" y="418412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1C64415-9288-4CD9-BBF9-EFF77D533BBD}"/>
              </a:ext>
            </a:extLst>
          </p:cNvPr>
          <p:cNvSpPr/>
          <p:nvPr/>
        </p:nvSpPr>
        <p:spPr>
          <a:xfrm>
            <a:off x="6227718" y="441189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842A5FF3-6462-4D48-9B07-F2F03B20831F}"/>
              </a:ext>
            </a:extLst>
          </p:cNvPr>
          <p:cNvSpPr/>
          <p:nvPr/>
        </p:nvSpPr>
        <p:spPr>
          <a:xfrm>
            <a:off x="6227718" y="4643966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73E2474-53B1-4B1C-9BFA-89CD9BFADFBC}"/>
              </a:ext>
            </a:extLst>
          </p:cNvPr>
          <p:cNvSpPr txBox="1"/>
          <p:nvPr/>
        </p:nvSpPr>
        <p:spPr>
          <a:xfrm>
            <a:off x="1484069" y="84799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F45E8CC-3944-4CB7-975E-C381E6C53407}"/>
              </a:ext>
            </a:extLst>
          </p:cNvPr>
          <p:cNvSpPr txBox="1"/>
          <p:nvPr/>
        </p:nvSpPr>
        <p:spPr>
          <a:xfrm>
            <a:off x="3595257" y="848219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0853A83-6FEE-46CD-A4B0-BE6480E3DA9C}"/>
              </a:ext>
            </a:extLst>
          </p:cNvPr>
          <p:cNvSpPr txBox="1"/>
          <p:nvPr/>
        </p:nvSpPr>
        <p:spPr>
          <a:xfrm>
            <a:off x="7779046" y="847991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1389364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209413" y="994749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8" y="994750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499769" y="488707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7388C-B30A-441F-90D5-D2A0E347A1D6}"/>
              </a:ext>
            </a:extLst>
          </p:cNvPr>
          <p:cNvGrpSpPr/>
          <p:nvPr/>
        </p:nvGrpSpPr>
        <p:grpSpPr>
          <a:xfrm>
            <a:off x="5411873" y="3164905"/>
            <a:ext cx="2419815" cy="1043991"/>
            <a:chOff x="-3235428" y="1356554"/>
            <a:chExt cx="2419815" cy="104399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7B71D7-83D5-43A3-9689-54229F24A6E5}"/>
                </a:ext>
              </a:extLst>
            </p:cNvPr>
            <p:cNvGrpSpPr/>
            <p:nvPr/>
          </p:nvGrpSpPr>
          <p:grpSpPr>
            <a:xfrm>
              <a:off x="-2757258" y="1356554"/>
              <a:ext cx="1438648" cy="1043991"/>
              <a:chOff x="-2757258" y="1356554"/>
              <a:chExt cx="1438648" cy="104399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57258" y="135655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5" name="Arrow: Down 74">
                <a:extLst>
                  <a:ext uri="{FF2B5EF4-FFF2-40B4-BE49-F238E27FC236}">
                    <a16:creationId xmlns:a16="http://schemas.microsoft.com/office/drawing/2014/main" id="{4F2E78A9-7CF8-4D05-9163-86ED0826B870}"/>
                  </a:ext>
                </a:extLst>
              </p:cNvPr>
              <p:cNvSpPr/>
              <p:nvPr/>
            </p:nvSpPr>
            <p:spPr>
              <a:xfrm>
                <a:off x="-2202494" y="2217665"/>
                <a:ext cx="358828" cy="182880"/>
              </a:xfrm>
              <a:prstGeom prst="down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235428" y="1800182"/>
                  <a:ext cx="2419815" cy="429220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9368510" y="1785069"/>
            <a:ext cx="3080159" cy="988962"/>
            <a:chOff x="9387122" y="5891916"/>
            <a:chExt cx="2566985" cy="988962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</p:grpSp>
      <p:sp>
        <p:nvSpPr>
          <p:cNvPr id="57" name="Title 1">
            <a:extLst>
              <a:ext uri="{FF2B5EF4-FFF2-40B4-BE49-F238E27FC236}">
                <a16:creationId xmlns:a16="http://schemas.microsoft.com/office/drawing/2014/main" id="{43739185-880C-47DA-B7A8-753F8966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4" y="5264017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Reduced flow support raises swimming effort and energy use, even when fish move in the same direction as the current.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1339DC-3706-44D0-A1EA-C3B7050AEDB7}"/>
              </a:ext>
            </a:extLst>
          </p:cNvPr>
          <p:cNvCxnSpPr>
            <a:cxnSpLocks/>
          </p:cNvCxnSpPr>
          <p:nvPr/>
        </p:nvCxnSpPr>
        <p:spPr>
          <a:xfrm>
            <a:off x="2787787" y="1459711"/>
            <a:ext cx="7315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E43C6710-D574-4409-9C42-42166082C13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9918" y="1085000"/>
            <a:ext cx="2420322" cy="1963082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29D69B0-D4F6-4096-AEB8-73034A9CB18C}"/>
              </a:ext>
            </a:extLst>
          </p:cNvPr>
          <p:cNvCxnSpPr>
            <a:cxnSpLocks/>
          </p:cNvCxnSpPr>
          <p:nvPr/>
        </p:nvCxnSpPr>
        <p:spPr>
          <a:xfrm>
            <a:off x="4971468" y="1459711"/>
            <a:ext cx="274320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80F8641-07CE-4873-AF78-C942116B2850}"/>
              </a:ext>
            </a:extLst>
          </p:cNvPr>
          <p:cNvCxnSpPr>
            <a:cxnSpLocks/>
          </p:cNvCxnSpPr>
          <p:nvPr/>
        </p:nvCxnSpPr>
        <p:spPr>
          <a:xfrm flipH="1">
            <a:off x="7226823" y="1459711"/>
            <a:ext cx="2151444" cy="2749185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B7D7229-6624-4462-ACC8-19AF0E28AD9A}"/>
              </a:ext>
            </a:extLst>
          </p:cNvPr>
          <p:cNvGrpSpPr/>
          <p:nvPr/>
        </p:nvGrpSpPr>
        <p:grpSpPr>
          <a:xfrm>
            <a:off x="2764386" y="1887992"/>
            <a:ext cx="5478134" cy="1392133"/>
            <a:chOff x="595095" y="118791"/>
            <a:chExt cx="5478134" cy="1392133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B8843630-3275-4131-88D1-8EFD2CC6237A}"/>
                </a:ext>
              </a:extLst>
            </p:cNvPr>
            <p:cNvGrpSpPr/>
            <p:nvPr/>
          </p:nvGrpSpPr>
          <p:grpSpPr>
            <a:xfrm>
              <a:off x="595095" y="118791"/>
              <a:ext cx="5478134" cy="1392133"/>
              <a:chOff x="622438" y="129054"/>
              <a:chExt cx="5478134" cy="1392133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5D118727-8373-4E66-81B8-8AC2C61E92BA}"/>
                  </a:ext>
                </a:extLst>
              </p:cNvPr>
              <p:cNvGrpSpPr/>
              <p:nvPr/>
            </p:nvGrpSpPr>
            <p:grpSpPr>
              <a:xfrm>
                <a:off x="622438" y="129054"/>
                <a:ext cx="5391606" cy="1379016"/>
                <a:chOff x="5205192" y="5168157"/>
                <a:chExt cx="5391606" cy="1379016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82A9A729-3185-424D-97BF-F8AD8B3AA438}"/>
                    </a:ext>
                  </a:extLst>
                </p:cNvPr>
                <p:cNvSpPr/>
                <p:nvPr/>
              </p:nvSpPr>
              <p:spPr>
                <a:xfrm>
                  <a:off x="5339439" y="5168157"/>
                  <a:ext cx="5257359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9" name="Arrow: Right 98">
                  <a:extLst>
                    <a:ext uri="{FF2B5EF4-FFF2-40B4-BE49-F238E27FC236}">
                      <a16:creationId xmlns:a16="http://schemas.microsoft.com/office/drawing/2014/main" id="{F57B1D08-E049-4EEC-ABBA-5F681BC93892}"/>
                    </a:ext>
                  </a:extLst>
                </p:cNvPr>
                <p:cNvSpPr/>
                <p:nvPr/>
              </p:nvSpPr>
              <p:spPr>
                <a:xfrm>
                  <a:off x="8207803" y="5639754"/>
                  <a:ext cx="432639" cy="182880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0509C8C3-D6DA-41C4-B1BA-06763CFF266D}"/>
                    </a:ext>
                  </a:extLst>
                </p:cNvPr>
                <p:cNvSpPr txBox="1"/>
                <p:nvPr/>
              </p:nvSpPr>
              <p:spPr>
                <a:xfrm>
                  <a:off x="8487435" y="5962398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Use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BA46436-0DC0-46AB-B93F-4FD29F51F17B}"/>
                    </a:ext>
                  </a:extLst>
                </p:cNvPr>
                <p:cNvSpPr txBox="1"/>
                <p:nvPr/>
              </p:nvSpPr>
              <p:spPr>
                <a:xfrm>
                  <a:off x="7195013" y="5951324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Swimming Difficulty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1846DA23-EC12-4312-9F6E-239C573EC7DE}"/>
                    </a:ext>
                  </a:extLst>
                </p:cNvPr>
                <p:cNvSpPr txBox="1"/>
                <p:nvPr/>
              </p:nvSpPr>
              <p:spPr>
                <a:xfrm>
                  <a:off x="5205192" y="6085380"/>
                  <a:ext cx="19835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Current Velocity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C0569279-0F5A-49DA-A038-022374EF7A79}"/>
                    </a:ext>
                  </a:extLst>
                </p:cNvPr>
                <p:cNvSpPr txBox="1"/>
                <p:nvPr/>
              </p:nvSpPr>
              <p:spPr>
                <a:xfrm>
                  <a:off x="7032555" y="5250946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4FE2A9D6-73BC-4135-A782-A4B819C8F8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6883" t="9252" r="55401" b="73628"/>
                <a:stretch/>
              </p:blipFill>
              <p:spPr>
                <a:xfrm>
                  <a:off x="75470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CEE0B5E3-A0C1-4E8D-9034-4B87BFB969AD}"/>
                    </a:ext>
                  </a:extLst>
                </p:cNvPr>
                <p:cNvSpPr/>
                <p:nvPr/>
              </p:nvSpPr>
              <p:spPr>
                <a:xfrm>
                  <a:off x="7732610" y="5871146"/>
                  <a:ext cx="254405" cy="36576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6" name="Picture 105">
                  <a:extLst>
                    <a:ext uri="{FF2B5EF4-FFF2-40B4-BE49-F238E27FC236}">
                      <a16:creationId xmlns:a16="http://schemas.microsoft.com/office/drawing/2014/main" id="{C6F9E622-E44C-4725-9AC4-588C12E066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6883" t="9252" r="55401" b="73628"/>
                <a:stretch/>
              </p:blipFill>
              <p:spPr>
                <a:xfrm>
                  <a:off x="8683558" y="5187454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DE3E4E43-1684-4847-86BD-33A073947117}"/>
                    </a:ext>
                  </a:extLst>
                </p:cNvPr>
                <p:cNvSpPr/>
                <p:nvPr/>
              </p:nvSpPr>
              <p:spPr>
                <a:xfrm>
                  <a:off x="8865797" y="5871146"/>
                  <a:ext cx="254405" cy="36576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B8D30586-A42D-42D8-AAE5-16B252097FE4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E0BEBF7-CBAC-4BE2-BEAE-B23B50458448}"/>
                  </a:ext>
                </a:extLst>
              </p:cNvPr>
              <p:cNvSpPr txBox="1"/>
              <p:nvPr/>
            </p:nvSpPr>
            <p:spPr>
              <a:xfrm>
                <a:off x="5093945" y="936412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</p:grp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2287B5E-FFA0-459D-ABF6-C60999E4DDEA}"/>
                </a:ext>
              </a:extLst>
            </p:cNvPr>
            <p:cNvSpPr txBox="1"/>
            <p:nvPr/>
          </p:nvSpPr>
          <p:spPr>
            <a:xfrm>
              <a:off x="798663" y="487153"/>
              <a:ext cx="1644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Swimming Speed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4C80D44-808D-458E-B372-534324CF3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3340" y="369385"/>
              <a:ext cx="109728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8B72991-67F3-4B28-BAFC-C2C950BF883D}"/>
              </a:ext>
            </a:extLst>
          </p:cNvPr>
          <p:cNvCxnSpPr>
            <a:cxnSpLocks/>
          </p:cNvCxnSpPr>
          <p:nvPr/>
        </p:nvCxnSpPr>
        <p:spPr>
          <a:xfrm flipH="1">
            <a:off x="4117800" y="2727960"/>
            <a:ext cx="2743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79497CC-6353-4042-A3F0-EBE1142052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98555" y="1954767"/>
            <a:ext cx="495369" cy="819264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7EC32636-7F72-472A-9BCE-D3D592CDD75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4143" y="1095836"/>
            <a:ext cx="2420322" cy="1554615"/>
          </a:xfrm>
          <a:prstGeom prst="rect">
            <a:avLst/>
          </a:prstGeom>
        </p:spPr>
      </p:pic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04884F4C-726A-4A9E-820A-12E191AAF7A8}"/>
              </a:ext>
            </a:extLst>
          </p:cNvPr>
          <p:cNvSpPr/>
          <p:nvPr/>
        </p:nvSpPr>
        <p:spPr>
          <a:xfrm>
            <a:off x="1545678" y="2591431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F3FBD42-D9A3-4A01-BBB5-CDDA7780A9AB}"/>
              </a:ext>
            </a:extLst>
          </p:cNvPr>
          <p:cNvSpPr/>
          <p:nvPr/>
        </p:nvSpPr>
        <p:spPr>
          <a:xfrm>
            <a:off x="1529677" y="2819209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56BB6DF7-4207-47E7-9678-DDC93AB8359B}"/>
              </a:ext>
            </a:extLst>
          </p:cNvPr>
          <p:cNvSpPr/>
          <p:nvPr/>
        </p:nvSpPr>
        <p:spPr>
          <a:xfrm>
            <a:off x="1538899" y="304849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C47390B-CCE7-4210-B448-508131D49201}"/>
              </a:ext>
            </a:extLst>
          </p:cNvPr>
          <p:cNvSpPr/>
          <p:nvPr/>
        </p:nvSpPr>
        <p:spPr>
          <a:xfrm>
            <a:off x="8390955" y="2575012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C5658DE-A6A9-4D43-954B-300BC6378DB7}"/>
              </a:ext>
            </a:extLst>
          </p:cNvPr>
          <p:cNvSpPr/>
          <p:nvPr/>
        </p:nvSpPr>
        <p:spPr>
          <a:xfrm>
            <a:off x="8374954" y="2802790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1E09910-3685-458A-9368-13FDF49B339D}"/>
              </a:ext>
            </a:extLst>
          </p:cNvPr>
          <p:cNvSpPr/>
          <p:nvPr/>
        </p:nvSpPr>
        <p:spPr>
          <a:xfrm>
            <a:off x="8390955" y="3028201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pic>
        <p:nvPicPr>
          <p:cNvPr id="117" name="Picture 116">
            <a:extLst>
              <a:ext uri="{FF2B5EF4-FFF2-40B4-BE49-F238E27FC236}">
                <a16:creationId xmlns:a16="http://schemas.microsoft.com/office/drawing/2014/main" id="{6529A205-E4AE-4019-B9E5-6FAF27BE7001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70000"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68506" y="1083971"/>
            <a:ext cx="2420322" cy="1554615"/>
          </a:xfrm>
          <a:prstGeom prst="rect">
            <a:avLst/>
          </a:prstGeom>
        </p:spPr>
      </p:pic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4BFEA26-8A32-4D8F-9986-DDBB39D01C3C}"/>
              </a:ext>
            </a:extLst>
          </p:cNvPr>
          <p:cNvSpPr/>
          <p:nvPr/>
        </p:nvSpPr>
        <p:spPr>
          <a:xfrm>
            <a:off x="6243719" y="4250796"/>
            <a:ext cx="793492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Time: 1 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9F84264C-49AA-4180-B9D2-A1C5E95AE007}"/>
              </a:ext>
            </a:extLst>
          </p:cNvPr>
          <p:cNvSpPr/>
          <p:nvPr/>
        </p:nvSpPr>
        <p:spPr>
          <a:xfrm>
            <a:off x="6227718" y="4478574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Fish: 1 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C64BB40-7AE5-4694-B10E-D6EE0BEE3D52}"/>
              </a:ext>
            </a:extLst>
          </p:cNvPr>
          <p:cNvSpPr/>
          <p:nvPr/>
        </p:nvSpPr>
        <p:spPr>
          <a:xfrm>
            <a:off x="6227718" y="4701893"/>
            <a:ext cx="839604" cy="182880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Df</a:t>
            </a:r>
            <a:r>
              <a:rPr lang="en-US" sz="1400" dirty="0"/>
              <a:t>: 1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4DAA716-AE08-4409-A532-B73D82D570EB}"/>
              </a:ext>
            </a:extLst>
          </p:cNvPr>
          <p:cNvSpPr txBox="1"/>
          <p:nvPr/>
        </p:nvSpPr>
        <p:spPr>
          <a:xfrm>
            <a:off x="1430116" y="94437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5731213-A29B-43C6-B5F7-F48F5B0D1522}"/>
              </a:ext>
            </a:extLst>
          </p:cNvPr>
          <p:cNvSpPr txBox="1"/>
          <p:nvPr/>
        </p:nvSpPr>
        <p:spPr>
          <a:xfrm>
            <a:off x="3541304" y="944605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9173EA5-AEF5-4D63-8627-BDB15D00798D}"/>
              </a:ext>
            </a:extLst>
          </p:cNvPr>
          <p:cNvSpPr txBox="1"/>
          <p:nvPr/>
        </p:nvSpPr>
        <p:spPr>
          <a:xfrm>
            <a:off x="7725093" y="944377"/>
            <a:ext cx="1574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Difficulty</a:t>
            </a:r>
            <a:r>
              <a:rPr lang="en-US" sz="1600" dirty="0"/>
              <a:t> = 8</a:t>
            </a:r>
          </a:p>
        </p:txBody>
      </p:sp>
    </p:spTree>
    <p:extLst>
      <p:ext uri="{BB962C8B-B14F-4D97-AF65-F5344CB8AC3E}">
        <p14:creationId xmlns:p14="http://schemas.microsoft.com/office/powerpoint/2010/main" val="152623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62114"/>
              </p:ext>
            </p:extLst>
          </p:nvPr>
        </p:nvGraphicFramePr>
        <p:xfrm>
          <a:off x="1054958" y="1673906"/>
          <a:ext cx="1008208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5041041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5041041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0621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2347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Energy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How fast a fish can move and if they can overcome current velocity.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8057301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Maximum Speed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upper limit of a fish’s swimming ability, constrained by size, age, and species.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8773319"/>
                  </a:ext>
                </a:extLst>
              </a:tr>
              <a:tr h="45891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Swimming 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Energy cost of swimming, scaled by flow difficulty and swimming resistance.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9158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0804A7D-871E-466F-8580-C582F33F4AD2}"/>
              </a:ext>
            </a:extLst>
          </p:cNvPr>
          <p:cNvSpPr txBox="1"/>
          <p:nvPr/>
        </p:nvSpPr>
        <p:spPr>
          <a:xfrm>
            <a:off x="414336" y="5184094"/>
            <a:ext cx="1136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like size, age, and species influence a fish’s swimming capacity, energy use, and ability to navigate changing flow conditions.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022485"/>
              </p:ext>
            </p:extLst>
          </p:nvPr>
        </p:nvGraphicFramePr>
        <p:xfrm>
          <a:off x="701005" y="1645920"/>
          <a:ext cx="10789979" cy="35661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1534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17189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686550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Measures total energy use over time, reflecting migration effort and recovery needs.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Swimming 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difficulty from swimming against or with the current, influencing energy expenditure.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Patch-Difficulty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areas with highest swimming difficulty and periods where fish struggle to migrate.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where fish spend the most time, which may indicate resting zones or movement delays.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Fish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Visualizes fish distribution by location, helping assess habitat use and crowding.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292636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5440015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Model outputs identify where and when swimming becomes most difficult, highlighting zones of high energy demand during fish migration.</a:t>
            </a:r>
          </a:p>
        </p:txBody>
      </p:sp>
    </p:spTree>
    <p:extLst>
      <p:ext uri="{BB962C8B-B14F-4D97-AF65-F5344CB8AC3E}">
        <p14:creationId xmlns:p14="http://schemas.microsoft.com/office/powerpoint/2010/main" val="2069257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swimming patterns and difficulty levels reflect your understanding of how fish move with or against the current?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adjust speed based on current direction and strength?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(like homing, spawning condition, or feeding behavior) that could influence swimming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drivers (e.g., lunar phase, temperature, salinity) missing that could affect swimming difficulty or route selection?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would help us understand where or when fish struggle most during migration?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(e.g., time spent in high-difficulty zones) or spatial outputs (e.g., maps of swimming effort or resistance) more useful for understanding migration efficiency?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49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410" y="1353490"/>
            <a:ext cx="10643906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fish migrate under flow resistance by calculating swimming effort, difficulty, and energy cost.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migration movement under varying flow conditions</a:t>
            </a:r>
            <a:br>
              <a:rPr lang="en-US" sz="2000" dirty="0"/>
            </a:br>
            <a:r>
              <a:rPr lang="en-US" sz="2000" dirty="0"/>
              <a:t>Calculate swimming speed based on fish energy and water velocity, capturing how fish respond to hydrodynamic resistance.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Quantify energetic difficulty of movement</a:t>
            </a:r>
            <a:br>
              <a:rPr lang="en-US" sz="2000" dirty="0"/>
            </a:br>
            <a:r>
              <a:rPr lang="en-US" sz="2000" dirty="0"/>
              <a:t>Use a velocity-based difficulty factor to scale the energetic cost of upstream swimming based on local flow and fish traits.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movement and energy depletion</a:t>
            </a:r>
            <a:br>
              <a:rPr lang="en-US" sz="2000" dirty="0"/>
            </a:br>
            <a:r>
              <a:rPr lang="en-US" sz="2000" dirty="0"/>
              <a:t>Determine fish position and energy loss at each time step, revealing where and when movement becomes inefficient or unsustainable.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🔋</a:t>
                </a:r>
                <a:r>
                  <a:rPr lang="en-US" sz="1400" dirty="0"/>
                  <a:t> </a:t>
                </a:r>
                <a:r>
                  <a:rPr lang="en-US" sz="1400" b="1" dirty="0"/>
                  <a:t>Energy</a:t>
                </a:r>
                <a:br>
                  <a:rPr lang="en-US" sz="1400" dirty="0"/>
                </a:br>
                <a:r>
                  <a:rPr lang="en-US" sz="1400" dirty="0"/>
                  <a:t>The amount energy the fish uses to swim, recover, and regulate bodily functions. </a:t>
                </a:r>
              </a:p>
              <a:p>
                <a:r>
                  <a:rPr lang="en-US" sz="1600" dirty="0"/>
                  <a:t>⏱️</a:t>
                </a:r>
                <a:r>
                  <a:rPr lang="en-US" sz="1400" b="1" dirty="0"/>
                  <a:t>Swimming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⚠️ </a:t>
                </a:r>
                <a:r>
                  <a:rPr lang="en-US" sz="1400" b="1" dirty="0"/>
                  <a:t>Maximum Speed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swimming speed of a fish, which determines whether it can resist the current or must drift.</a:t>
                </a:r>
              </a:p>
              <a:p>
                <a:r>
                  <a:rPr lang="en-US" sz="1600" dirty="0"/>
                  <a:t>🏊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Swimming Difficulty (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𝑫𝒇</m:t>
                    </m:r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The difficulty factor of a fish, which determines how “difficult” it is for a fish to swim against the current.</a:t>
                </a:r>
              </a:p>
              <a:p>
                <a:r>
                  <a:rPr lang="en-US" sz="1600" dirty="0"/>
                  <a:t>💤</a:t>
                </a:r>
                <a:r>
                  <a:rPr lang="en-US" sz="1400" dirty="0"/>
                  <a:t> </a:t>
                </a:r>
                <a:r>
                  <a:rPr lang="en-US" sz="1400" b="1" dirty="0"/>
                  <a:t>Swim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𝑺𝒘𝒊𝒎</m:t>
                        </m:r>
                      </m:e>
                      <m:sub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𝑬𝒏𝒆𝒓𝒈𝒚</m:t>
                        </m:r>
                      </m:sub>
                    </m:sSub>
                  </m:oMath>
                </a14:m>
                <a:r>
                  <a:rPr lang="en-US" sz="1400" dirty="0"/>
                  <a:t>)</a:t>
                </a:r>
                <a:br>
                  <a:rPr lang="en-US" sz="1400" dirty="0"/>
                </a:br>
                <a:r>
                  <a:rPr lang="en-US" sz="1400" dirty="0"/>
                  <a:t>Boolean value indicating whether the fish is currently in a recovery (staging) state.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A322524-FA0B-4B09-A398-76A25CDC9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017593" y="1893716"/>
                <a:ext cx="5881670" cy="3774513"/>
              </a:xfrm>
              <a:blipFill>
                <a:blip r:embed="rId3"/>
                <a:stretch>
                  <a:fillRect l="-415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80" y="780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Variables for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7B2B7-15C1-49A6-A7ED-4E49B9774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3706" y="991666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b="1" dirty="0"/>
              <a:t>🌍 Environmental Variables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9CC2B-FAA2-48DC-9330-CC91B6EC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3706" y="1858469"/>
            <a:ext cx="5703887" cy="3684588"/>
          </a:xfrm>
        </p:spPr>
        <p:txBody>
          <a:bodyPr>
            <a:noAutofit/>
          </a:bodyPr>
          <a:lstStyle/>
          <a:p>
            <a:r>
              <a:rPr lang="en-US" sz="1600" dirty="0"/>
              <a:t>🌀</a:t>
            </a:r>
            <a:r>
              <a:rPr lang="en-US" sz="1400" dirty="0"/>
              <a:t> </a:t>
            </a:r>
            <a:r>
              <a:rPr lang="en-US" sz="1400" b="1" dirty="0"/>
              <a:t>Velocity (</a:t>
            </a:r>
            <a:r>
              <a:rPr lang="en-US" sz="1400" b="1" i="1" dirty="0"/>
              <a:t>u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along-channel flow velocity in a patch, influencing whether fish swim or drift.</a:t>
            </a:r>
          </a:p>
          <a:p>
            <a:r>
              <a:rPr lang="en-US" sz="1600" dirty="0"/>
              <a:t>🛑</a:t>
            </a:r>
            <a:r>
              <a:rPr lang="en-US" sz="1400" dirty="0"/>
              <a:t> </a:t>
            </a:r>
            <a:r>
              <a:rPr lang="en-US" sz="1400" b="1" dirty="0"/>
              <a:t>Patch Difficulty (</a:t>
            </a:r>
            <a:r>
              <a:rPr lang="en-US" sz="1400" b="1" i="1" dirty="0"/>
              <a:t>Patch-Df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difficulty factor of a patch, which records the highest difficulty experienced in the patch over time.</a:t>
            </a:r>
          </a:p>
          <a:p>
            <a:r>
              <a:rPr lang="en-US" sz="1600" b="1" dirty="0"/>
              <a:t>🐟</a:t>
            </a:r>
            <a:r>
              <a:rPr lang="en-US" sz="1400" dirty="0"/>
              <a:t> </a:t>
            </a:r>
            <a:r>
              <a:rPr lang="en-US" sz="1400" b="1" dirty="0"/>
              <a:t>Fish (</a:t>
            </a:r>
            <a:r>
              <a:rPr lang="en-US" sz="1400" b="1" i="1" dirty="0"/>
              <a:t>Fish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number of fish using one location.</a:t>
            </a:r>
          </a:p>
          <a:p>
            <a:r>
              <a:rPr lang="en-US" sz="1600" dirty="0"/>
              <a:t>⏳</a:t>
            </a:r>
            <a:r>
              <a:rPr lang="en-US" sz="1400" dirty="0"/>
              <a:t> </a:t>
            </a:r>
            <a:r>
              <a:rPr lang="en-US" sz="1400" b="1" dirty="0"/>
              <a:t>Time Spent (</a:t>
            </a:r>
            <a:r>
              <a:rPr lang="en-US" sz="1400" b="1" i="1" dirty="0"/>
              <a:t>Time</a:t>
            </a:r>
            <a:r>
              <a:rPr lang="en-US" sz="1400" b="1" dirty="0"/>
              <a:t>)</a:t>
            </a:r>
            <a:br>
              <a:rPr lang="en-US" sz="1400" dirty="0"/>
            </a:br>
            <a:r>
              <a:rPr lang="en-US" sz="1400" dirty="0"/>
              <a:t>The cumulative time fish spend resting in one location.</a:t>
            </a:r>
          </a:p>
          <a:p>
            <a:endParaRPr lang="en-US" sz="1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62DAC-2722-455D-BB2B-1F05A3E624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17580" y="991666"/>
            <a:ext cx="5703887" cy="82391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600" b="1" dirty="0"/>
              <a:t>🐟 Individual (Fish) Variables</a:t>
            </a:r>
          </a:p>
        </p:txBody>
      </p:sp>
    </p:spTree>
    <p:extLst>
      <p:ext uri="{BB962C8B-B14F-4D97-AF65-F5344CB8AC3E}">
        <p14:creationId xmlns:p14="http://schemas.microsoft.com/office/powerpoint/2010/main" val="41282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4244705-39AB-487A-8559-4B143B398530}"/>
              </a:ext>
            </a:extLst>
          </p:cNvPr>
          <p:cNvSpPr/>
          <p:nvPr/>
        </p:nvSpPr>
        <p:spPr>
          <a:xfrm>
            <a:off x="1975916" y="611050"/>
            <a:ext cx="8298388" cy="4529601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6E184-65EF-4E7B-BF05-5F6676CDF53C}"/>
              </a:ext>
            </a:extLst>
          </p:cNvPr>
          <p:cNvGrpSpPr/>
          <p:nvPr/>
        </p:nvGrpSpPr>
        <p:grpSpPr>
          <a:xfrm>
            <a:off x="1542373" y="620864"/>
            <a:ext cx="8918945" cy="4529601"/>
            <a:chOff x="1631199" y="1952123"/>
            <a:chExt cx="8918945" cy="452960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2DCC76E-82E4-489B-B111-88676FC9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9369" y="1952123"/>
              <a:ext cx="8235639" cy="4529601"/>
            </a:xfrm>
            <a:prstGeom prst="rect">
              <a:avLst/>
            </a:prstGeom>
            <a:ln>
              <a:solidFill>
                <a:schemeClr val="tx1"/>
              </a:solidFill>
            </a:ln>
            <a:scene3d>
              <a:camera prst="perspectiveRelaxed"/>
              <a:lightRig rig="threePt" dir="t"/>
            </a:scene3d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/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𝒂𝒈𝒆𝒏𝒕</m:t>
                            </m:r>
                          </m:sub>
                        </m:sSub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13EA09A-2BF2-442A-A7CE-1F49802B0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1199" y="4145198"/>
                  <a:ext cx="2419815" cy="429220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6F67821-0371-4DFE-A091-17B83DA69D25}"/>
                </a:ext>
              </a:extLst>
            </p:cNvPr>
            <p:cNvGrpSpPr/>
            <p:nvPr/>
          </p:nvGrpSpPr>
          <p:grpSpPr>
            <a:xfrm>
              <a:off x="1891845" y="3231495"/>
              <a:ext cx="8658299" cy="2225347"/>
              <a:chOff x="1891845" y="3231495"/>
              <a:chExt cx="8658299" cy="2225347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D276A888-2ECE-4AB8-B3F1-7FAA0C246190}"/>
                  </a:ext>
                </a:extLst>
              </p:cNvPr>
              <p:cNvGrpSpPr/>
              <p:nvPr/>
            </p:nvGrpSpPr>
            <p:grpSpPr>
              <a:xfrm>
                <a:off x="6130892" y="3260052"/>
                <a:ext cx="4419252" cy="2196790"/>
                <a:chOff x="6130892" y="3260052"/>
                <a:chExt cx="4419252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236376D9-59D6-43C3-A016-4189B80E1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2775" y="3260052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1AA6A18C-73F4-401D-82EE-666BB3B07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CBF7041-5B86-4EE7-B4DD-8FCDC33371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1E9D3B5-52CB-4EF8-90FC-755ABBC51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188FB62C-34AF-4D50-A582-835C2B68A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172C09B0-38AE-4298-87F2-CEBDE777A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86F7CDD-CE4B-4F06-B4D3-ED79669E61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42A4542D-33A8-48CB-96B9-A3CB23BA9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F55B17BF-6755-4D69-B4A3-66188C6913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4EF482C0-DD48-49B4-B9AC-0DF01622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D0C8BAC-6E08-490F-A4E1-2171D3E417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6AEC572-70B1-4668-82BD-C5CEE72BBB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FB921A53-B0CB-45B0-8E81-8C3204D12F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889CFF4B-C07B-49FF-833D-BEE781EC0B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0892" y="3876078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1F5CF2D4-DE71-4EBD-B571-001BA27144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8278" y="4626276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D2362C5E-F9F0-4F7E-B59D-F1674DE0A2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34512" y="5417361"/>
                  <a:ext cx="18288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BA28C2BD-3438-4DD0-9510-71B97A3AA584}"/>
                  </a:ext>
                </a:extLst>
              </p:cNvPr>
              <p:cNvGrpSpPr/>
              <p:nvPr/>
            </p:nvGrpSpPr>
            <p:grpSpPr>
              <a:xfrm flipH="1">
                <a:off x="1891845" y="3231495"/>
                <a:ext cx="3371386" cy="2196790"/>
                <a:chOff x="7178758" y="3260052"/>
                <a:chExt cx="3371386" cy="2196790"/>
              </a:xfr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6A4429FD-2F8B-4756-BC73-88AC77BB5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981539" y="3260052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5BDA1ABD-5F75-4F9D-A705-8225B8ECA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78758" y="3261937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4612499-76E3-4012-B764-2EABB64907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82007" y="326005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563BBC51-E788-421A-9D78-C0AF97458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178544" y="386474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C8B67D9-5F75-4548-AF92-72DA0E5D9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430608" y="4623388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6FBFC15B-92B7-4397-AC9C-D5A1E4A59F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635744" y="5428285"/>
                  <a:ext cx="91440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8C2C415F-32F1-4E09-A2F8-D62A5EC584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223256" y="3864748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C9D4B07B-BE0D-4D53-8815-B8A7F05FD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56327" y="4599549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1FF8A1B-4116-45F8-8D80-0626EE9CD0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508727" y="5456842"/>
                  <a:ext cx="54864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9D47ED2-974A-4EA7-A8F6-33ABA327FC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23362" y="386474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14A5F04-FF65-4F4A-8FE6-2BDC7479A1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60509" y="4599549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8CDCDBFF-DDED-4721-8523-4FFB745BA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42629" y="5422558"/>
                  <a:ext cx="274320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93D1E53-69A2-4A21-954D-B8C9542A3B97}"/>
                </a:ext>
              </a:extLst>
            </p:cNvPr>
            <p:cNvGrpSpPr/>
            <p:nvPr/>
          </p:nvGrpSpPr>
          <p:grpSpPr>
            <a:xfrm>
              <a:off x="2109369" y="3538280"/>
              <a:ext cx="1438648" cy="830997"/>
              <a:chOff x="2142823" y="3694397"/>
              <a:chExt cx="1438648" cy="83099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94CD7E2-905A-405C-9594-ACACE159E8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H="1">
                <a:off x="2142823" y="3694397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BFD2C57-24A4-49D5-9CD4-89FB2A8FDE51}"/>
                  </a:ext>
                </a:extLst>
              </p:cNvPr>
              <p:cNvCxnSpPr/>
              <p:nvPr/>
            </p:nvCxnSpPr>
            <p:spPr>
              <a:xfrm>
                <a:off x="2360342" y="4342069"/>
                <a:ext cx="109728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1066800" y="64174"/>
            <a:ext cx="1033189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/>
              <a:t>Swimming Becomes More or Less Difficult as Fish Move Through Changing Flow Conditions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124609" y="4553971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Velocity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3C9ADDD-6F2E-43C5-8890-9D49AEA5ABCB}"/>
              </a:ext>
            </a:extLst>
          </p:cNvPr>
          <p:cNvSpPr txBox="1"/>
          <p:nvPr/>
        </p:nvSpPr>
        <p:spPr>
          <a:xfrm>
            <a:off x="1900094" y="2022355"/>
            <a:ext cx="182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Swimming Speed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315F8E1-59E2-4ADE-A007-97C3BD358907}"/>
              </a:ext>
            </a:extLst>
          </p:cNvPr>
          <p:cNvSpPr txBox="1"/>
          <p:nvPr/>
        </p:nvSpPr>
        <p:spPr>
          <a:xfrm>
            <a:off x="873786" y="4923303"/>
            <a:ext cx="104444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Velocity Direction × Magnitude = Difficulty Factor (</a:t>
            </a:r>
            <a:r>
              <a:rPr lang="en-US" sz="2000" b="1" i="1" dirty="0"/>
              <a:t>Df</a:t>
            </a:r>
            <a:r>
              <a:rPr lang="en-US" sz="2000" dirty="0"/>
              <a:t>)</a:t>
            </a:r>
          </a:p>
          <a:p>
            <a:r>
              <a:rPr lang="en-US" b="1" dirty="0"/>
              <a:t>Highest difficulty: </a:t>
            </a:r>
          </a:p>
          <a:p>
            <a:r>
              <a:rPr lang="en-US" b="1" dirty="0"/>
              <a:t>→</a:t>
            </a:r>
            <a:r>
              <a:rPr lang="en-US" dirty="0"/>
              <a:t> Strongest velocity in the opposite direction of fish movement</a:t>
            </a:r>
          </a:p>
          <a:p>
            <a:endParaRPr lang="en-US" dirty="0"/>
          </a:p>
          <a:p>
            <a:r>
              <a:rPr lang="en-US" b="1" dirty="0"/>
              <a:t>Lowest difficulty:</a:t>
            </a:r>
          </a:p>
          <a:p>
            <a:r>
              <a:rPr lang="en-US" b="1" dirty="0"/>
              <a:t>→</a:t>
            </a:r>
            <a:r>
              <a:rPr lang="en-US" dirty="0"/>
              <a:t> Weak or assisting flow in the same direction as fish movement</a:t>
            </a:r>
          </a:p>
          <a:p>
            <a:r>
              <a:rPr lang="en-US" sz="1600" b="1" dirty="0"/>
              <a:t> 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EECB654-6E6D-4554-A70E-866DF0A529A5}"/>
              </a:ext>
            </a:extLst>
          </p:cNvPr>
          <p:cNvGrpSpPr/>
          <p:nvPr/>
        </p:nvGrpSpPr>
        <p:grpSpPr>
          <a:xfrm>
            <a:off x="8968541" y="5231384"/>
            <a:ext cx="3223459" cy="1469722"/>
            <a:chOff x="9267697" y="5411156"/>
            <a:chExt cx="2686410" cy="146972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B0010F9-677F-4723-8A7B-CDD386509001}"/>
                </a:ext>
              </a:extLst>
            </p:cNvPr>
            <p:cNvSpPr/>
            <p:nvPr/>
          </p:nvSpPr>
          <p:spPr>
            <a:xfrm>
              <a:off x="9267697" y="5787731"/>
              <a:ext cx="2474537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96A2BEB-4A43-460C-B0B4-588801EE2B92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1945B01-F86C-4C05-A8AF-0ECEC6345A82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054B2CD-CD8E-4B18-AF1E-8E2C2EE362DC}"/>
                </a:ext>
              </a:extLst>
            </p:cNvPr>
            <p:cNvSpPr txBox="1"/>
            <p:nvPr/>
          </p:nvSpPr>
          <p:spPr>
            <a:xfrm>
              <a:off x="9743225" y="5891916"/>
              <a:ext cx="1999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Seaward Direction (-)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F37F2E4-C7C9-4346-97C1-0B99606FB975}"/>
                </a:ext>
              </a:extLst>
            </p:cNvPr>
            <p:cNvSpPr txBox="1"/>
            <p:nvPr/>
          </p:nvSpPr>
          <p:spPr>
            <a:xfrm>
              <a:off x="9743224" y="6234547"/>
              <a:ext cx="22108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Landward Direction (+)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2C585B2-0C18-4BB8-BA51-58F6C0F59181}"/>
                </a:ext>
              </a:extLst>
            </p:cNvPr>
            <p:cNvSpPr txBox="1"/>
            <p:nvPr/>
          </p:nvSpPr>
          <p:spPr>
            <a:xfrm>
              <a:off x="9743224" y="5411156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239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Against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078" y="5696173"/>
            <a:ext cx="12432156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adjust their speed to overcome opposing currents, constrained by maximum velocity and rate of change.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08278" y="2761796"/>
            <a:ext cx="396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|Current Velocity|</a:t>
            </a:r>
          </a:p>
          <a:p>
            <a:pPr algn="ctr"/>
            <a:r>
              <a:rPr lang="en-US" b="1" dirty="0"/>
              <a:t>Increases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3985253" y="1010825"/>
            <a:ext cx="3206878" cy="2122384"/>
            <a:chOff x="1017956" y="2071167"/>
            <a:chExt cx="1529814" cy="15760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123785" y="1010825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7584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1A0054-BC40-4DDB-A3E8-4EDF67E99336}"/>
                  </a:ext>
                </a:extLst>
              </p:cNvPr>
              <p:cNvSpPr txBox="1"/>
              <p:nvPr/>
            </p:nvSpPr>
            <p:spPr>
              <a:xfrm>
                <a:off x="4276255" y="2765707"/>
                <a:ext cx="2555752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b="1" dirty="0"/>
                  <a:t> Increases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1A0054-BC40-4DDB-A3E8-4EDF67E99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55" y="2765707"/>
                <a:ext cx="2555752" cy="395621"/>
              </a:xfrm>
              <a:prstGeom prst="rect">
                <a:avLst/>
              </a:prstGeom>
              <a:blipFill>
                <a:blip r:embed="rId2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099EB3-CE16-4E30-97DA-6BAD260FF644}"/>
              </a:ext>
            </a:extLst>
          </p:cNvPr>
          <p:cNvCxnSpPr>
            <a:cxnSpLocks/>
          </p:cNvCxnSpPr>
          <p:nvPr/>
        </p:nvCxnSpPr>
        <p:spPr>
          <a:xfrm flipV="1">
            <a:off x="477188" y="1114763"/>
            <a:ext cx="2307488" cy="16039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BF09B5-F54D-4BD1-8B12-46495F55AE97}"/>
              </a:ext>
            </a:extLst>
          </p:cNvPr>
          <p:cNvCxnSpPr>
            <a:cxnSpLocks/>
          </p:cNvCxnSpPr>
          <p:nvPr/>
        </p:nvCxnSpPr>
        <p:spPr>
          <a:xfrm flipV="1">
            <a:off x="4366049" y="1172736"/>
            <a:ext cx="1209201" cy="151654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931948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ECA19-E0A6-4848-8560-DD1F33D15F26}"/>
                  </a:ext>
                </a:extLst>
              </p:cNvPr>
              <p:cNvSpPr txBox="1"/>
              <p:nvPr/>
            </p:nvSpPr>
            <p:spPr>
              <a:xfrm>
                <a:off x="5077301" y="1527593"/>
                <a:ext cx="396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𝑺𝒘𝒊𝒎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ECA19-E0A6-4848-8560-DD1F33D1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01" y="1527593"/>
                <a:ext cx="39622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7F6CF6A-88EB-43D0-AA13-C102F146DA68}"/>
              </a:ext>
            </a:extLst>
          </p:cNvPr>
          <p:cNvSpPr/>
          <p:nvPr/>
        </p:nvSpPr>
        <p:spPr>
          <a:xfrm>
            <a:off x="4387294" y="1991088"/>
            <a:ext cx="2620537" cy="688846"/>
          </a:xfrm>
          <a:custGeom>
            <a:avLst/>
            <a:gdLst>
              <a:gd name="connsiteX0" fmla="*/ 0 w 2620537"/>
              <a:gd name="connsiteY0" fmla="*/ 688846 h 688846"/>
              <a:gd name="connsiteX1" fmla="*/ 1282390 w 2620537"/>
              <a:gd name="connsiteY1" fmla="*/ 19773 h 688846"/>
              <a:gd name="connsiteX2" fmla="*/ 2620537 w 2620537"/>
              <a:gd name="connsiteY2" fmla="*/ 242797 h 688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20537" h="688846">
                <a:moveTo>
                  <a:pt x="0" y="688846"/>
                </a:moveTo>
                <a:cubicBezTo>
                  <a:pt x="422817" y="391480"/>
                  <a:pt x="845634" y="94114"/>
                  <a:pt x="1282390" y="19773"/>
                </a:cubicBezTo>
                <a:cubicBezTo>
                  <a:pt x="1719146" y="-54568"/>
                  <a:pt x="2169841" y="94114"/>
                  <a:pt x="2620537" y="242797"/>
                </a:cubicBezTo>
              </a:path>
            </a:pathLst>
          </a:custGeom>
          <a:noFill/>
          <a:ln w="57150">
            <a:solidFill>
              <a:schemeClr val="tx1"/>
            </a:solidFill>
            <a:headEnd w="lg" len="lg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3E4E84-8AE9-41CC-A405-FF5D041B5382}"/>
              </a:ext>
            </a:extLst>
          </p:cNvPr>
          <p:cNvSpPr txBox="1"/>
          <p:nvPr/>
        </p:nvSpPr>
        <p:spPr>
          <a:xfrm>
            <a:off x="-395754" y="5193128"/>
            <a:ext cx="396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|Current Velocity|</a:t>
            </a:r>
          </a:p>
          <a:p>
            <a:pPr algn="ctr"/>
            <a:r>
              <a:rPr lang="en-US" b="1" dirty="0"/>
              <a:t>Decreases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9A2694-0028-476C-AEF3-50555EC1E107}"/>
              </a:ext>
            </a:extLst>
          </p:cNvPr>
          <p:cNvGrpSpPr/>
          <p:nvPr/>
        </p:nvGrpSpPr>
        <p:grpSpPr>
          <a:xfrm>
            <a:off x="36309" y="3442157"/>
            <a:ext cx="3206878" cy="2122384"/>
            <a:chOff x="1017956" y="2071167"/>
            <a:chExt cx="1529814" cy="15760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CFE901-2838-4655-B9CA-BDD84DC4553D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95889C5-70FA-4E66-9C72-2874A58BA7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DDBEBE9-4B21-40F2-8B8F-0A21767C51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0F7BE1-8249-4C03-9FC9-F64F9E1BCE1F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065359-58B4-4483-A290-57977E2C4E91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EFFA8A-EA74-4EDD-B801-80EE8AB98A27}"/>
              </a:ext>
            </a:extLst>
          </p:cNvPr>
          <p:cNvCxnSpPr>
            <a:cxnSpLocks/>
          </p:cNvCxnSpPr>
          <p:nvPr/>
        </p:nvCxnSpPr>
        <p:spPr>
          <a:xfrm>
            <a:off x="389712" y="3546095"/>
            <a:ext cx="2307488" cy="16039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944F7A-ED3A-4FB7-932C-640C74A01252}"/>
              </a:ext>
            </a:extLst>
          </p:cNvPr>
          <p:cNvGrpSpPr/>
          <p:nvPr/>
        </p:nvGrpSpPr>
        <p:grpSpPr>
          <a:xfrm>
            <a:off x="3985253" y="3456272"/>
            <a:ext cx="3206878" cy="2122384"/>
            <a:chOff x="1017956" y="2071167"/>
            <a:chExt cx="1529814" cy="157602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F090AB9-3DAF-4118-9C05-A14211F6C7F7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844668A-C9A4-45FF-8C75-E713ACBD18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649BAFA-6460-4F4B-B001-D3122D877F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229ECE-729E-4F29-ADFC-DD4D567C803C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0C608E-79BB-4E11-91F4-FD04AC8A69DF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228E56-3BEE-4F10-AC9B-39678FAC8713}"/>
                  </a:ext>
                </a:extLst>
              </p:cNvPr>
              <p:cNvSpPr txBox="1"/>
              <p:nvPr/>
            </p:nvSpPr>
            <p:spPr>
              <a:xfrm>
                <a:off x="4276255" y="5211154"/>
                <a:ext cx="2320431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b="1" dirty="0"/>
                  <a:t> Increases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228E56-3BEE-4F10-AC9B-39678FAC8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55" y="5211154"/>
                <a:ext cx="2320431" cy="395621"/>
              </a:xfrm>
              <a:prstGeom prst="rect">
                <a:avLst/>
              </a:prstGeom>
              <a:blipFill>
                <a:blip r:embed="rId4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35443" y="437739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B1FA57-1FDD-4272-9E1C-6AEDE78D2919}"/>
                  </a:ext>
                </a:extLst>
              </p:cNvPr>
              <p:cNvSpPr txBox="1"/>
              <p:nvPr/>
            </p:nvSpPr>
            <p:spPr>
              <a:xfrm>
                <a:off x="5210996" y="3983032"/>
                <a:ext cx="396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𝑺𝒘𝒊𝒎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B1FA57-1FDD-4272-9E1C-6AEDE78D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96" y="3983032"/>
                <a:ext cx="39622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68386A-99E4-402D-A0A7-D57C6A958FDE}"/>
              </a:ext>
            </a:extLst>
          </p:cNvPr>
          <p:cNvSpPr/>
          <p:nvPr/>
        </p:nvSpPr>
        <p:spPr>
          <a:xfrm>
            <a:off x="4359040" y="4442573"/>
            <a:ext cx="2553629" cy="674642"/>
          </a:xfrm>
          <a:custGeom>
            <a:avLst/>
            <a:gdLst>
              <a:gd name="connsiteX0" fmla="*/ 0 w 2553629"/>
              <a:gd name="connsiteY0" fmla="*/ 612285 h 674642"/>
              <a:gd name="connsiteX1" fmla="*/ 947853 w 2553629"/>
              <a:gd name="connsiteY1" fmla="*/ 623436 h 674642"/>
              <a:gd name="connsiteX2" fmla="*/ 1393902 w 2553629"/>
              <a:gd name="connsiteY2" fmla="*/ 54724 h 674642"/>
              <a:gd name="connsiteX3" fmla="*/ 2553629 w 2553629"/>
              <a:gd name="connsiteY3" fmla="*/ 54724 h 674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3629" h="674642">
                <a:moveTo>
                  <a:pt x="0" y="612285"/>
                </a:moveTo>
                <a:cubicBezTo>
                  <a:pt x="357768" y="664324"/>
                  <a:pt x="715536" y="716363"/>
                  <a:pt x="947853" y="623436"/>
                </a:cubicBezTo>
                <a:cubicBezTo>
                  <a:pt x="1180170" y="530509"/>
                  <a:pt x="1126273" y="149509"/>
                  <a:pt x="1393902" y="54724"/>
                </a:cubicBezTo>
                <a:cubicBezTo>
                  <a:pt x="1661531" y="-40061"/>
                  <a:pt x="2107580" y="7331"/>
                  <a:pt x="2553629" y="5472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777135-B680-4A3A-B9DD-F29F85A00271}"/>
              </a:ext>
            </a:extLst>
          </p:cNvPr>
          <p:cNvCxnSpPr>
            <a:cxnSpLocks/>
          </p:cNvCxnSpPr>
          <p:nvPr/>
        </p:nvCxnSpPr>
        <p:spPr>
          <a:xfrm flipV="1">
            <a:off x="4359040" y="3865584"/>
            <a:ext cx="2472967" cy="128448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488FC84-CF1C-404F-A7FF-A650F20E4C62}"/>
              </a:ext>
            </a:extLst>
          </p:cNvPr>
          <p:cNvSpPr txBox="1"/>
          <p:nvPr/>
        </p:nvSpPr>
        <p:spPr>
          <a:xfrm>
            <a:off x="8653870" y="935777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6C67A67-3EAA-4897-919A-F928338BEF45}"/>
              </a:ext>
            </a:extLst>
          </p:cNvPr>
          <p:cNvSpPr txBox="1"/>
          <p:nvPr/>
        </p:nvSpPr>
        <p:spPr>
          <a:xfrm>
            <a:off x="8653870" y="1445748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strengthens, fish increase speed to counter resistance, constrained by their max swimming rate and how fast they can accelerate.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1B9E386-F33F-40A0-A0E7-CDA196023D14}"/>
              </a:ext>
            </a:extLst>
          </p:cNvPr>
          <p:cNvCxnSpPr/>
          <p:nvPr/>
        </p:nvCxnSpPr>
        <p:spPr>
          <a:xfrm>
            <a:off x="8726664" y="1375670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666960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7476" y="4112586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4AA568F-B5BB-47C2-B3E8-021CC41D6CFA}"/>
              </a:ext>
            </a:extLst>
          </p:cNvPr>
          <p:cNvSpPr txBox="1"/>
          <p:nvPr/>
        </p:nvSpPr>
        <p:spPr>
          <a:xfrm>
            <a:off x="8658924" y="3612212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flow weakens, fish reduce speed to conserve energy unless overcoming velocity is needed for continued migration.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/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Desired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𝐒𝐩𝐞𝐞𝐝</m:t>
                    </m:r>
                  </m:oMath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8AB6FA0-EBEA-4DE6-BEA2-B12AA70AF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578" y="5057628"/>
                <a:ext cx="1636987" cy="369332"/>
              </a:xfrm>
              <a:prstGeom prst="rect">
                <a:avLst/>
              </a:prstGeom>
              <a:blipFill>
                <a:blip r:embed="rId6"/>
                <a:stretch>
                  <a:fillRect l="-3358" t="-10000" r="-37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/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solidFill>
                            <a:schemeClr val="tx1"/>
                          </a:solidFill>
                        </a:rPr>
                        <m:t>𝐒𝐰𝐢𝐦𝐦𝐢𝐧𝐠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a:rPr lang="en-US" sz="1800" b="1" i="0" smtClean="0">
                          <a:solidFill>
                            <a:schemeClr val="tx1"/>
                          </a:solidFill>
                        </a:rPr>
                        <m:t>𝐒𝐩𝐞𝐞𝐝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1DCEA53-4812-40FF-900C-FBDA854B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337" y="5330407"/>
                <a:ext cx="2089033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640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>
            <a:extLst>
              <a:ext uri="{FF2B5EF4-FFF2-40B4-BE49-F238E27FC236}">
                <a16:creationId xmlns:a16="http://schemas.microsoft.com/office/drawing/2014/main" id="{AA58D546-A50A-4BF4-82AC-662FC71A1ECE}"/>
              </a:ext>
            </a:extLst>
          </p:cNvPr>
          <p:cNvSpPr txBox="1">
            <a:spLocks/>
          </p:cNvSpPr>
          <p:nvPr/>
        </p:nvSpPr>
        <p:spPr>
          <a:xfrm>
            <a:off x="439139" y="-1382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Swimming with the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961" y="5596564"/>
            <a:ext cx="11550078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use favorable currents to move faster with less effort, without being limited by their maximum swimming speed.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08278" y="2696480"/>
            <a:ext cx="396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|Current Velocity|</a:t>
            </a:r>
          </a:p>
          <a:p>
            <a:pPr algn="ctr"/>
            <a:r>
              <a:rPr lang="en-US" b="1" dirty="0"/>
              <a:t>Increases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3985253" y="945509"/>
            <a:ext cx="3206878" cy="2122384"/>
            <a:chOff x="1017956" y="2071167"/>
            <a:chExt cx="1529814" cy="15760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123785" y="945509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428331" y="1610531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1A0054-BC40-4DDB-A3E8-4EDF67E99336}"/>
                  </a:ext>
                </a:extLst>
              </p:cNvPr>
              <p:cNvSpPr txBox="1"/>
              <p:nvPr/>
            </p:nvSpPr>
            <p:spPr>
              <a:xfrm>
                <a:off x="4276255" y="2700391"/>
                <a:ext cx="2555752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b="1" dirty="0"/>
                  <a:t> Increases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E1A0054-BC40-4DDB-A3E8-4EDF67E99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55" y="2700391"/>
                <a:ext cx="2555752" cy="395621"/>
              </a:xfrm>
              <a:prstGeom prst="rect">
                <a:avLst/>
              </a:prstGeom>
              <a:blipFill>
                <a:blip r:embed="rId2"/>
                <a:stretch>
                  <a:fillRect t="-7692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099EB3-CE16-4E30-97DA-6BAD260FF644}"/>
              </a:ext>
            </a:extLst>
          </p:cNvPr>
          <p:cNvCxnSpPr>
            <a:cxnSpLocks/>
          </p:cNvCxnSpPr>
          <p:nvPr/>
        </p:nvCxnSpPr>
        <p:spPr>
          <a:xfrm flipV="1">
            <a:off x="477188" y="1049447"/>
            <a:ext cx="2307488" cy="16039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BF09B5-F54D-4BD1-8B12-46495F55AE97}"/>
              </a:ext>
            </a:extLst>
          </p:cNvPr>
          <p:cNvCxnSpPr>
            <a:cxnSpLocks/>
          </p:cNvCxnSpPr>
          <p:nvPr/>
        </p:nvCxnSpPr>
        <p:spPr>
          <a:xfrm flipV="1">
            <a:off x="4366049" y="1107420"/>
            <a:ext cx="1209201" cy="1516541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F72D08-9E7C-4D3E-8BDF-DFA8410FE95A}"/>
              </a:ext>
            </a:extLst>
          </p:cNvPr>
          <p:cNvCxnSpPr/>
          <p:nvPr/>
        </p:nvCxnSpPr>
        <p:spPr>
          <a:xfrm flipV="1">
            <a:off x="4335443" y="1866632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ECA19-E0A6-4848-8560-DD1F33D15F26}"/>
                  </a:ext>
                </a:extLst>
              </p:cNvPr>
              <p:cNvSpPr txBox="1"/>
              <p:nvPr/>
            </p:nvSpPr>
            <p:spPr>
              <a:xfrm>
                <a:off x="5077301" y="1462277"/>
                <a:ext cx="396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𝑺𝒘𝒊𝒎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69ECA19-E0A6-4848-8560-DD1F33D1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01" y="1462277"/>
                <a:ext cx="396226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D901A36-4993-4AE6-B320-1915D7334815}"/>
              </a:ext>
            </a:extLst>
          </p:cNvPr>
          <p:cNvSpPr txBox="1"/>
          <p:nvPr/>
        </p:nvSpPr>
        <p:spPr>
          <a:xfrm>
            <a:off x="8653870" y="5059432"/>
            <a:ext cx="2034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Swimming Velocity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1EA47E0-F6DB-47E6-9C09-8463C5EFB689}"/>
              </a:ext>
            </a:extLst>
          </p:cNvPr>
          <p:cNvSpPr txBox="1"/>
          <p:nvPr/>
        </p:nvSpPr>
        <p:spPr>
          <a:xfrm>
            <a:off x="8653870" y="4846426"/>
            <a:ext cx="2776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Desired Swimming 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C6D21E-E836-4C75-9D00-1CF89AB9BAAF}"/>
              </a:ext>
            </a:extLst>
          </p:cNvPr>
          <p:cNvSpPr txBox="1"/>
          <p:nvPr/>
        </p:nvSpPr>
        <p:spPr>
          <a:xfrm>
            <a:off x="8653870" y="5289699"/>
            <a:ext cx="17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Current Velocity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3E4E84-8AE9-41CC-A405-FF5D041B5382}"/>
              </a:ext>
            </a:extLst>
          </p:cNvPr>
          <p:cNvSpPr txBox="1"/>
          <p:nvPr/>
        </p:nvSpPr>
        <p:spPr>
          <a:xfrm>
            <a:off x="-362646" y="5067188"/>
            <a:ext cx="3962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|Current Velocity|</a:t>
            </a:r>
          </a:p>
          <a:p>
            <a:pPr algn="ctr"/>
            <a:r>
              <a:rPr lang="en-US" b="1" dirty="0"/>
              <a:t>Decreases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B9A2694-0028-476C-AEF3-50555EC1E107}"/>
              </a:ext>
            </a:extLst>
          </p:cNvPr>
          <p:cNvGrpSpPr/>
          <p:nvPr/>
        </p:nvGrpSpPr>
        <p:grpSpPr>
          <a:xfrm>
            <a:off x="69417" y="3316217"/>
            <a:ext cx="3206878" cy="2122384"/>
            <a:chOff x="1017956" y="2071167"/>
            <a:chExt cx="1529814" cy="157602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ACFE901-2838-4655-B9CA-BDD84DC4553D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D95889C5-70FA-4E66-9C72-2874A58BA7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DDBEBE9-4B21-40F2-8B8F-0A21767C518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70F7BE1-8249-4C03-9FC9-F64F9E1BCE1F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8065359-58B4-4483-A290-57977E2C4E91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CEFFA8A-EA74-4EDD-B801-80EE8AB98A27}"/>
              </a:ext>
            </a:extLst>
          </p:cNvPr>
          <p:cNvCxnSpPr>
            <a:cxnSpLocks/>
          </p:cNvCxnSpPr>
          <p:nvPr/>
        </p:nvCxnSpPr>
        <p:spPr>
          <a:xfrm>
            <a:off x="422820" y="3420155"/>
            <a:ext cx="2307488" cy="1603973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8944F7A-ED3A-4FB7-932C-640C74A01252}"/>
              </a:ext>
            </a:extLst>
          </p:cNvPr>
          <p:cNvGrpSpPr/>
          <p:nvPr/>
        </p:nvGrpSpPr>
        <p:grpSpPr>
          <a:xfrm>
            <a:off x="4018361" y="3330332"/>
            <a:ext cx="3206878" cy="2122384"/>
            <a:chOff x="1017956" y="2071167"/>
            <a:chExt cx="1529814" cy="157602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F090AB9-3DAF-4118-9C05-A14211F6C7F7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4844668A-C9A4-45FF-8C75-E713ACBD18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F649BAFA-6460-4F4B-B001-D3122D877F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4229ECE-729E-4F29-ADFC-DD4D567C803C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50C608E-79BB-4E11-91F4-FD04AC8A69DF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210DDD7-0D78-45C7-9F96-D7F8510B4555}"/>
              </a:ext>
            </a:extLst>
          </p:cNvPr>
          <p:cNvCxnSpPr/>
          <p:nvPr/>
        </p:nvCxnSpPr>
        <p:spPr>
          <a:xfrm flipV="1">
            <a:off x="4368551" y="4251455"/>
            <a:ext cx="2722993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B1FA57-1FDD-4272-9E1C-6AEDE78D2919}"/>
                  </a:ext>
                </a:extLst>
              </p:cNvPr>
              <p:cNvSpPr txBox="1"/>
              <p:nvPr/>
            </p:nvSpPr>
            <p:spPr>
              <a:xfrm>
                <a:off x="5210996" y="3868402"/>
                <a:ext cx="3962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𝑺𝒘𝒊𝒎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𝒎𝒂𝒙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6B1FA57-1FDD-4272-9E1C-6AEDE78D2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0996" y="3868402"/>
                <a:ext cx="39622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268386A-99E4-402D-A0A7-D57C6A958FDE}"/>
              </a:ext>
            </a:extLst>
          </p:cNvPr>
          <p:cNvSpPr/>
          <p:nvPr/>
        </p:nvSpPr>
        <p:spPr>
          <a:xfrm flipV="1">
            <a:off x="4395794" y="3651529"/>
            <a:ext cx="2575874" cy="741612"/>
          </a:xfrm>
          <a:custGeom>
            <a:avLst/>
            <a:gdLst>
              <a:gd name="connsiteX0" fmla="*/ 0 w 2553629"/>
              <a:gd name="connsiteY0" fmla="*/ 612285 h 674642"/>
              <a:gd name="connsiteX1" fmla="*/ 947853 w 2553629"/>
              <a:gd name="connsiteY1" fmla="*/ 623436 h 674642"/>
              <a:gd name="connsiteX2" fmla="*/ 1393902 w 2553629"/>
              <a:gd name="connsiteY2" fmla="*/ 54724 h 674642"/>
              <a:gd name="connsiteX3" fmla="*/ 2553629 w 2553629"/>
              <a:gd name="connsiteY3" fmla="*/ 54724 h 674642"/>
              <a:gd name="connsiteX0" fmla="*/ 0 w 2553629"/>
              <a:gd name="connsiteY0" fmla="*/ 612285 h 619293"/>
              <a:gd name="connsiteX1" fmla="*/ 756163 w 2553629"/>
              <a:gd name="connsiteY1" fmla="*/ 319599 h 619293"/>
              <a:gd name="connsiteX2" fmla="*/ 1393902 w 2553629"/>
              <a:gd name="connsiteY2" fmla="*/ 54724 h 619293"/>
              <a:gd name="connsiteX3" fmla="*/ 2553629 w 2553629"/>
              <a:gd name="connsiteY3" fmla="*/ 54724 h 619293"/>
              <a:gd name="connsiteX0" fmla="*/ 0 w 2591967"/>
              <a:gd name="connsiteY0" fmla="*/ 682401 h 688237"/>
              <a:gd name="connsiteX1" fmla="*/ 794501 w 2591967"/>
              <a:gd name="connsiteY1" fmla="*/ 319599 h 688237"/>
              <a:gd name="connsiteX2" fmla="*/ 1432240 w 2591967"/>
              <a:gd name="connsiteY2" fmla="*/ 54724 h 688237"/>
              <a:gd name="connsiteX3" fmla="*/ 2591967 w 2591967"/>
              <a:gd name="connsiteY3" fmla="*/ 54724 h 688237"/>
              <a:gd name="connsiteX0" fmla="*/ 0 w 2591967"/>
              <a:gd name="connsiteY0" fmla="*/ 682401 h 682401"/>
              <a:gd name="connsiteX1" fmla="*/ 303751 w 2591967"/>
              <a:gd name="connsiteY1" fmla="*/ 640624 h 682401"/>
              <a:gd name="connsiteX2" fmla="*/ 794501 w 2591967"/>
              <a:gd name="connsiteY2" fmla="*/ 319599 h 682401"/>
              <a:gd name="connsiteX3" fmla="*/ 1432240 w 2591967"/>
              <a:gd name="connsiteY3" fmla="*/ 54724 h 682401"/>
              <a:gd name="connsiteX4" fmla="*/ 2591967 w 2591967"/>
              <a:gd name="connsiteY4" fmla="*/ 54724 h 682401"/>
              <a:gd name="connsiteX0" fmla="*/ 0 w 2591967"/>
              <a:gd name="connsiteY0" fmla="*/ 682401 h 682401"/>
              <a:gd name="connsiteX1" fmla="*/ 266499 w 2591967"/>
              <a:gd name="connsiteY1" fmla="*/ 558870 h 682401"/>
              <a:gd name="connsiteX2" fmla="*/ 794501 w 2591967"/>
              <a:gd name="connsiteY2" fmla="*/ 319599 h 682401"/>
              <a:gd name="connsiteX3" fmla="*/ 1432240 w 2591967"/>
              <a:gd name="connsiteY3" fmla="*/ 54724 h 682401"/>
              <a:gd name="connsiteX4" fmla="*/ 2591967 w 2591967"/>
              <a:gd name="connsiteY4" fmla="*/ 54724 h 682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1967" h="682401">
                <a:moveTo>
                  <a:pt x="0" y="682401"/>
                </a:moveTo>
                <a:cubicBezTo>
                  <a:pt x="50625" y="675438"/>
                  <a:pt x="134082" y="619337"/>
                  <a:pt x="266499" y="558870"/>
                </a:cubicBezTo>
                <a:cubicBezTo>
                  <a:pt x="398916" y="498403"/>
                  <a:pt x="600211" y="403623"/>
                  <a:pt x="794501" y="319599"/>
                </a:cubicBezTo>
                <a:cubicBezTo>
                  <a:pt x="988791" y="235575"/>
                  <a:pt x="1164611" y="149509"/>
                  <a:pt x="1432240" y="54724"/>
                </a:cubicBezTo>
                <a:cubicBezTo>
                  <a:pt x="1699869" y="-40061"/>
                  <a:pt x="2145918" y="7331"/>
                  <a:pt x="2591967" y="54724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777135-B680-4A3A-B9DD-F29F85A00271}"/>
              </a:ext>
            </a:extLst>
          </p:cNvPr>
          <p:cNvCxnSpPr>
            <a:cxnSpLocks/>
          </p:cNvCxnSpPr>
          <p:nvPr/>
        </p:nvCxnSpPr>
        <p:spPr>
          <a:xfrm>
            <a:off x="4399157" y="3663176"/>
            <a:ext cx="2472967" cy="1284485"/>
          </a:xfrm>
          <a:prstGeom prst="straightConnector1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1CB1FFA-E6FC-48F3-B83A-63E692A22D58}"/>
              </a:ext>
            </a:extLst>
          </p:cNvPr>
          <p:cNvSpPr/>
          <p:nvPr/>
        </p:nvSpPr>
        <p:spPr>
          <a:xfrm>
            <a:off x="7927476" y="145722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EF9B06B7-7730-47D2-96EE-74D7B0EE76C9}"/>
              </a:ext>
            </a:extLst>
          </p:cNvPr>
          <p:cNvSpPr/>
          <p:nvPr/>
        </p:nvSpPr>
        <p:spPr>
          <a:xfrm>
            <a:off x="7923471" y="39104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18024C3-0917-41E3-9DA6-5237E1A863F2}"/>
              </a:ext>
            </a:extLst>
          </p:cNvPr>
          <p:cNvCxnSpPr>
            <a:cxnSpLocks/>
          </p:cNvCxnSpPr>
          <p:nvPr/>
        </p:nvCxnSpPr>
        <p:spPr>
          <a:xfrm flipV="1">
            <a:off x="4379491" y="851208"/>
            <a:ext cx="878363" cy="1795004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52939D-CAC0-4CA4-8221-6EE386BE438C}"/>
                  </a:ext>
                </a:extLst>
              </p:cNvPr>
              <p:cNvSpPr txBox="1"/>
              <p:nvPr/>
            </p:nvSpPr>
            <p:spPr>
              <a:xfrm>
                <a:off x="4309363" y="5085214"/>
                <a:ext cx="2320431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𝒂𝒈𝒆𝒏𝒕</m:t>
                        </m:r>
                      </m:sub>
                    </m:sSub>
                  </m:oMath>
                </a14:m>
                <a:r>
                  <a:rPr lang="en-US" b="1" dirty="0"/>
                  <a:t> Decreases</a:t>
                </a:r>
              </a:p>
            </p:txBody>
          </p:sp>
        </mc:Choice>
        <mc:Fallback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452939D-CAC0-4CA4-8221-6EE386BE4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63" y="5085214"/>
                <a:ext cx="2320431" cy="395621"/>
              </a:xfrm>
              <a:prstGeom prst="rect">
                <a:avLst/>
              </a:prstGeom>
              <a:blipFill>
                <a:blip r:embed="rId5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134D50A9-0981-44C0-88EA-2FC0212C2847}"/>
              </a:ext>
            </a:extLst>
          </p:cNvPr>
          <p:cNvSpPr txBox="1"/>
          <p:nvPr/>
        </p:nvSpPr>
        <p:spPr>
          <a:xfrm>
            <a:off x="8653870" y="870461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7CB7577-DD2B-4BC5-888F-5CEF86E2AD62}"/>
              </a:ext>
            </a:extLst>
          </p:cNvPr>
          <p:cNvSpPr txBox="1"/>
          <p:nvPr/>
        </p:nvSpPr>
        <p:spPr>
          <a:xfrm>
            <a:off x="8653870" y="1380432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When flow aids migration, fish swim more efficiently but still face constraints from max speed and acceleration.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105517E-7FE5-46BF-981B-7D43734C7115}"/>
              </a:ext>
            </a:extLst>
          </p:cNvPr>
          <p:cNvCxnSpPr/>
          <p:nvPr/>
        </p:nvCxnSpPr>
        <p:spPr>
          <a:xfrm>
            <a:off x="8726664" y="1310354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6EE3CE5-7710-4ACD-85A0-0DC10B58E1E7}"/>
              </a:ext>
            </a:extLst>
          </p:cNvPr>
          <p:cNvSpPr txBox="1"/>
          <p:nvPr/>
        </p:nvSpPr>
        <p:spPr>
          <a:xfrm>
            <a:off x="8653870" y="3592597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favorable flow lessens, fish boost effort to maintain progress, using more energy if currents slow too much.</a:t>
            </a:r>
          </a:p>
        </p:txBody>
      </p:sp>
    </p:spTree>
    <p:extLst>
      <p:ext uri="{BB962C8B-B14F-4D97-AF65-F5344CB8AC3E}">
        <p14:creationId xmlns:p14="http://schemas.microsoft.com/office/powerpoint/2010/main" val="390615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830932" y="3330914"/>
            <a:ext cx="14443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 Velocity (</a:t>
            </a:r>
            <a:r>
              <a:rPr lang="en-US" sz="2000" b="1" i="1" dirty="0"/>
              <a:t>u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856104" y="2942597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solidFill>
                  <a:srgbClr val="C00000"/>
                </a:solidFill>
              </a:rPr>
              <a:t>Difficulty Factor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3B761F76-2923-4176-9913-785ED3632972}"/>
              </a:ext>
            </a:extLst>
          </p:cNvPr>
          <p:cNvGrpSpPr/>
          <p:nvPr/>
        </p:nvGrpSpPr>
        <p:grpSpPr>
          <a:xfrm>
            <a:off x="655184" y="3900782"/>
            <a:ext cx="4697379" cy="2031325"/>
            <a:chOff x="762046" y="3972728"/>
            <a:chExt cx="4561251" cy="2031325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F3FFFDC-7C5A-4E7E-8476-C70AD7226ED8}"/>
                </a:ext>
              </a:extLst>
            </p:cNvPr>
            <p:cNvSpPr txBox="1"/>
            <p:nvPr/>
          </p:nvSpPr>
          <p:spPr>
            <a:xfrm>
              <a:off x="762046" y="3972728"/>
              <a:ext cx="4561251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Fish swim against </a:t>
              </a:r>
              <a:r>
                <a:rPr lang="en-US" b="1" dirty="0"/>
                <a:t>seaward</a:t>
              </a:r>
              <a:r>
                <a:rPr lang="en-US" dirty="0"/>
                <a:t> flow (</a:t>
              </a:r>
              <a:r>
                <a:rPr lang="en-US" b="1" dirty="0"/>
                <a:t>– velocity</a:t>
              </a:r>
              <a:r>
                <a:rPr lang="en-US" dirty="0"/>
                <a:t>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i="1" dirty="0"/>
                <a:t>Df</a:t>
              </a:r>
              <a:r>
                <a:rPr lang="en-US" dirty="0"/>
                <a:t> </a:t>
              </a:r>
              <a:r>
                <a:rPr lang="en-US" b="1" dirty="0"/>
                <a:t>increases</a:t>
              </a:r>
              <a:r>
                <a:rPr lang="en-US" dirty="0"/>
                <a:t> with stronger </a:t>
              </a:r>
              <a:r>
                <a:rPr lang="en-US" b="1" dirty="0"/>
                <a:t>seaward flow </a:t>
              </a:r>
              <a:r>
                <a:rPr lang="en-US" dirty="0"/>
                <a:t>(more resistance).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When flow turns landward (</a:t>
              </a:r>
              <a:r>
                <a:rPr lang="en-US" b="1" dirty="0"/>
                <a:t>+</a:t>
              </a:r>
              <a:r>
                <a:rPr lang="en-US" dirty="0"/>
                <a:t> </a:t>
              </a:r>
              <a:r>
                <a:rPr lang="en-US" b="1" dirty="0"/>
                <a:t>velocity</a:t>
              </a:r>
              <a:r>
                <a:rPr lang="en-US" dirty="0"/>
                <a:t>), </a:t>
              </a:r>
              <a:r>
                <a:rPr lang="en-US" b="1" i="1" dirty="0"/>
                <a:t>Df</a:t>
              </a:r>
              <a:r>
                <a:rPr lang="en-US" dirty="0"/>
                <a:t> </a:t>
              </a:r>
              <a:r>
                <a:rPr lang="en-US" b="1" dirty="0"/>
                <a:t>decreases</a:t>
              </a:r>
              <a:r>
                <a:rPr lang="en-US" dirty="0"/>
                <a:t> (less resistance).</a:t>
              </a: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D445AA98-CB56-425E-BCC0-17F52355F177}"/>
                </a:ext>
              </a:extLst>
            </p:cNvPr>
            <p:cNvSpPr txBox="1"/>
            <p:nvPr/>
          </p:nvSpPr>
          <p:spPr>
            <a:xfrm>
              <a:off x="979834" y="3984920"/>
              <a:ext cx="412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Landward Migration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A11ED8CD-32AF-41CC-B5CF-F9E48FC9AC49}"/>
              </a:ext>
            </a:extLst>
          </p:cNvPr>
          <p:cNvGrpSpPr/>
          <p:nvPr/>
        </p:nvGrpSpPr>
        <p:grpSpPr>
          <a:xfrm>
            <a:off x="6202723" y="3900782"/>
            <a:ext cx="4801751" cy="2031325"/>
            <a:chOff x="6275755" y="3976457"/>
            <a:chExt cx="4801751" cy="2031325"/>
          </a:xfrm>
        </p:grpSpPr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73B5B37F-3D83-4569-813C-9CD655395B45}"/>
                </a:ext>
              </a:extLst>
            </p:cNvPr>
            <p:cNvSpPr txBox="1"/>
            <p:nvPr/>
          </p:nvSpPr>
          <p:spPr>
            <a:xfrm>
              <a:off x="6275755" y="3976457"/>
              <a:ext cx="4801751" cy="20313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Fish swim against </a:t>
              </a:r>
              <a:r>
                <a:rPr lang="en-US" b="1" dirty="0"/>
                <a:t>landward</a:t>
              </a:r>
              <a:r>
                <a:rPr lang="en-US" dirty="0"/>
                <a:t> flow (</a:t>
              </a:r>
              <a:r>
                <a:rPr lang="en-US" b="1" dirty="0"/>
                <a:t>+ velocity</a:t>
              </a:r>
              <a:r>
                <a:rPr lang="en-US" dirty="0"/>
                <a:t>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i="1" dirty="0"/>
                <a:t>Df</a:t>
              </a:r>
              <a:r>
                <a:rPr lang="en-US" dirty="0"/>
                <a:t> </a:t>
              </a:r>
              <a:r>
                <a:rPr lang="en-US" b="1" dirty="0"/>
                <a:t>increases</a:t>
              </a:r>
              <a:r>
                <a:rPr lang="en-US" dirty="0"/>
                <a:t> with stronger </a:t>
              </a:r>
              <a:r>
                <a:rPr lang="en-US" b="1" dirty="0"/>
                <a:t>landward flow </a:t>
              </a:r>
              <a:r>
                <a:rPr lang="en-US" dirty="0"/>
                <a:t>(more resistance).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When flow is seaward (</a:t>
              </a:r>
              <a:r>
                <a:rPr lang="en-US" b="1" dirty="0"/>
                <a:t>-</a:t>
              </a:r>
              <a:r>
                <a:rPr lang="en-US" dirty="0"/>
                <a:t> </a:t>
              </a:r>
              <a:r>
                <a:rPr lang="en-US" b="1" dirty="0"/>
                <a:t>velocity</a:t>
              </a:r>
              <a:r>
                <a:rPr lang="en-US" dirty="0"/>
                <a:t>), </a:t>
              </a:r>
              <a:r>
                <a:rPr lang="en-US" b="1" i="1" dirty="0"/>
                <a:t>Df</a:t>
              </a:r>
              <a:r>
                <a:rPr lang="en-US" dirty="0"/>
                <a:t> </a:t>
              </a:r>
              <a:r>
                <a:rPr lang="en-US" b="1" dirty="0"/>
                <a:t>decreases</a:t>
              </a:r>
              <a:r>
                <a:rPr lang="en-US" dirty="0"/>
                <a:t> (less resistance).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B08D41C8-3000-4458-80AE-F9DA9D62114F}"/>
                </a:ext>
              </a:extLst>
            </p:cNvPr>
            <p:cNvSpPr txBox="1"/>
            <p:nvPr/>
          </p:nvSpPr>
          <p:spPr>
            <a:xfrm>
              <a:off x="6613793" y="4039143"/>
              <a:ext cx="41256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/>
                <a:t>Seaward Migration</a:t>
              </a:r>
            </a:p>
          </p:txBody>
        </p:sp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D94784FE-283C-47BA-B6FA-01CA0EB880C8}"/>
              </a:ext>
            </a:extLst>
          </p:cNvPr>
          <p:cNvSpPr txBox="1"/>
          <p:nvPr/>
        </p:nvSpPr>
        <p:spPr>
          <a:xfrm>
            <a:off x="340482" y="6023498"/>
            <a:ext cx="522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(+)</a:t>
            </a:r>
            <a:r>
              <a:rPr lang="en-US" dirty="0"/>
              <a:t> </a:t>
            </a:r>
            <a:r>
              <a:rPr lang="en-US" sz="2000" dirty="0"/>
              <a:t>Velocities are in the Landward direction</a:t>
            </a:r>
            <a:endParaRPr lang="en-US" dirty="0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FCD66D7-887C-47C0-83CB-2B5E0434E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179" y="1403749"/>
            <a:ext cx="3802087" cy="2121634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28936322-6B08-4F1C-AF0C-FB7B956D0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485" y="1403749"/>
            <a:ext cx="3803904" cy="2127611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7801EC3F-A9F7-4A57-85CD-69FF2F00F821}"/>
              </a:ext>
            </a:extLst>
          </p:cNvPr>
          <p:cNvSpPr txBox="1"/>
          <p:nvPr/>
        </p:nvSpPr>
        <p:spPr>
          <a:xfrm>
            <a:off x="6068232" y="6023498"/>
            <a:ext cx="5070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(</a:t>
            </a:r>
            <a:r>
              <a:rPr lang="en-US" sz="2800" b="1" dirty="0"/>
              <a:t>-</a:t>
            </a:r>
            <a:r>
              <a:rPr lang="en-US" sz="2400" b="1" dirty="0"/>
              <a:t>)</a:t>
            </a:r>
            <a:r>
              <a:rPr lang="en-US" dirty="0"/>
              <a:t> </a:t>
            </a:r>
            <a:r>
              <a:rPr lang="en-US" sz="2000" dirty="0"/>
              <a:t>Velocities are in the Seaward direction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DD3D-DD61-489F-AC3D-E73054E18AF6}"/>
              </a:ext>
            </a:extLst>
          </p:cNvPr>
          <p:cNvSpPr txBox="1"/>
          <p:nvPr/>
        </p:nvSpPr>
        <p:spPr>
          <a:xfrm>
            <a:off x="7027412" y="1338394"/>
            <a:ext cx="348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Peak Seaward Flow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1500380" y="1341259"/>
            <a:ext cx="360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Peak Landward Flow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623364" y="103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Fish Calculate Swimming Difficulty Factor</a:t>
            </a:r>
          </a:p>
        </p:txBody>
      </p:sp>
    </p:spTree>
    <p:extLst>
      <p:ext uri="{BB962C8B-B14F-4D97-AF65-F5344CB8AC3E}">
        <p14:creationId xmlns:p14="http://schemas.microsoft.com/office/powerpoint/2010/main" val="127072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39" y="5541892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More difficult conditions require more energy to swim, making resistance a key driver of energy use.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695710" y="1656759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1051856" y="1194869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DC62E77-6161-445A-AC62-0125968843FC}"/>
              </a:ext>
            </a:extLst>
          </p:cNvPr>
          <p:cNvSpPr txBox="1"/>
          <p:nvPr/>
        </p:nvSpPr>
        <p:spPr>
          <a:xfrm>
            <a:off x="8390094" y="126564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C5F02C1-4C8E-4B4E-B889-FFA9B51D14D8}"/>
              </a:ext>
            </a:extLst>
          </p:cNvPr>
          <p:cNvSpPr txBox="1"/>
          <p:nvPr/>
        </p:nvSpPr>
        <p:spPr>
          <a:xfrm>
            <a:off x="8390094" y="1775619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Greater difficulty forces fish to use more energy to maintain movement or balance.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AC799B3-DC0F-4821-B8DC-B474FA186E30}"/>
              </a:ext>
            </a:extLst>
          </p:cNvPr>
          <p:cNvCxnSpPr/>
          <p:nvPr/>
        </p:nvCxnSpPr>
        <p:spPr>
          <a:xfrm>
            <a:off x="8462888" y="170554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itle 1">
            <a:extLst>
              <a:ext uri="{FF2B5EF4-FFF2-40B4-BE49-F238E27FC236}">
                <a16:creationId xmlns:a16="http://schemas.microsoft.com/office/drawing/2014/main" id="{0B454281-DF0B-48B9-A541-1A08DA23E7F5}"/>
              </a:ext>
            </a:extLst>
          </p:cNvPr>
          <p:cNvSpPr txBox="1">
            <a:spLocks/>
          </p:cNvSpPr>
          <p:nvPr/>
        </p:nvSpPr>
        <p:spPr>
          <a:xfrm>
            <a:off x="439139" y="-51491"/>
            <a:ext cx="1130151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Calculating Energy Use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220567" y="2754406"/>
            <a:ext cx="396226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Difficulty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508281" y="991737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646813" y="991737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646813" y="3392283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508281" y="3392283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220568" y="5142080"/>
            <a:ext cx="396226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951359" y="1656759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951359" y="4032289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833844" y="2757155"/>
            <a:ext cx="2555751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008895" y="5142080"/>
            <a:ext cx="396226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Decreases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695710" y="4032289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1042509" y="3581237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AC4A389-5F91-439F-83EB-BFA817DC39A2}"/>
              </a:ext>
            </a:extLst>
          </p:cNvPr>
          <p:cNvSpPr txBox="1"/>
          <p:nvPr/>
        </p:nvSpPr>
        <p:spPr>
          <a:xfrm>
            <a:off x="8397588" y="3717917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stress or resistance declines, fish reduce energy use, allowing recovery and longer endurance.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2245</Words>
  <Application>Microsoft Office PowerPoint</Application>
  <PresentationFormat>Widescreen</PresentationFormat>
  <Paragraphs>423</Paragraphs>
  <Slides>24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Migration</vt:lpstr>
      <vt:lpstr>Relevant Background Information</vt:lpstr>
      <vt:lpstr>Model Objectives</vt:lpstr>
      <vt:lpstr>Key Variables for the Model</vt:lpstr>
      <vt:lpstr>PowerPoint Presentation</vt:lpstr>
      <vt:lpstr>Fish adjust their speed to overcome opposing currents, constrained by maximum velocity and rate of change.</vt:lpstr>
      <vt:lpstr>Fish use favorable currents to move faster with less effort, without being limited by their maximum swimming speed.</vt:lpstr>
      <vt:lpstr>PowerPoint Presentation</vt:lpstr>
      <vt:lpstr>More difficult conditions require more energy to swim, making resistance a key driver of energy use.</vt:lpstr>
      <vt:lpstr>Fish use favorable landward currents to boost forward movement, increasing their swimming speed with the flow.</vt:lpstr>
      <vt:lpstr>Reduced resistance during favorable flow conditions leads to lower swimming difficulty and improved migration efficiency.</vt:lpstr>
      <vt:lpstr>Lower swimming difficulty reduces energy expenditure, making favorable currents energetically beneficial.</vt:lpstr>
      <vt:lpstr>Fish decrease their swimming speed when supportive currents weaken, compensating to maintain migration progress.</vt:lpstr>
      <vt:lpstr>Reduced flow support raises swimming difficulty, especially when fish must rely more on their own effort.</vt:lpstr>
      <vt:lpstr>As difficulty rises, energy demand increases, reducing migration efficiency.</vt:lpstr>
      <vt:lpstr>Opposing currents raise resistance, forcing fish to work harder to maintain progress during migration.</vt:lpstr>
      <vt:lpstr>Greater swimming resistance under opposing flow raises difficulty, especially in regions where current direction conflicts with migration movement.</vt:lpstr>
      <vt:lpstr>Energetically costly regions emerge when high swimming difficulty drives up energy use, reducing available energy for continued migration.</vt:lpstr>
      <vt:lpstr>Fish dynamically adjust swimming speed based on current direction and migration direction.</vt:lpstr>
      <vt:lpstr>Swimming becomes more difficult when fish can no longer rely on the current to support migration movement.</vt:lpstr>
      <vt:lpstr>Reduced flow support raises swimming effort and energy use, even when fish move in the same direction as the current.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179</cp:revision>
  <dcterms:created xsi:type="dcterms:W3CDTF">2025-06-04T12:52:07Z</dcterms:created>
  <dcterms:modified xsi:type="dcterms:W3CDTF">2025-06-21T05:25:19Z</dcterms:modified>
</cp:coreProperties>
</file>