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59" r:id="rId4"/>
    <p:sldId id="260" r:id="rId5"/>
    <p:sldId id="291" r:id="rId6"/>
    <p:sldId id="266" r:id="rId7"/>
    <p:sldId id="285" r:id="rId8"/>
    <p:sldId id="267" r:id="rId9"/>
    <p:sldId id="268" r:id="rId10"/>
    <p:sldId id="273" r:id="rId11"/>
    <p:sldId id="275" r:id="rId12"/>
    <p:sldId id="288" r:id="rId13"/>
    <p:sldId id="292" r:id="rId14"/>
    <p:sldId id="294" r:id="rId15"/>
    <p:sldId id="293" r:id="rId16"/>
    <p:sldId id="277" r:id="rId17"/>
    <p:sldId id="279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41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65" autoAdjust="0"/>
  </p:normalViewPr>
  <p:slideViewPr>
    <p:cSldViewPr snapToGrid="0">
      <p:cViewPr>
        <p:scale>
          <a:sx n="80" d="100"/>
          <a:sy n="80" d="100"/>
        </p:scale>
        <p:origin x="41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7B549-B6AA-44EF-AD93-AD5A8BF91B0C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27129-F16C-4F56-8EA8-83C40C95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7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Trait Type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Generalization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Salinity Acclimation Rate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Higher for larger, older fish; species-dependent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Cell Growth/Decay Rate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Slower in larger, older fish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Creation Energy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Higher for large/old fish or energetically expensive species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Decay Energy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Lower than creation but still influenced by size and age.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27129-F16C-4F56-8EA8-83C40C95EB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9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BC76-2F6C-46F9-9261-043820BA6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98526-C96C-4996-9482-202CE7A4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722A-93B3-4CB9-82EB-2834F8D5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19E3A-9C98-4213-A183-4F729F91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2D41E-1A10-4671-9AA3-BD7EE04D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0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10F1-EBAF-473C-AB82-9B58FEF6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010E7-8734-4DBA-8967-4D16F63F3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F14B2-C75B-44A0-A6AC-374D891A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9542A-75B1-45C1-B38F-8DB97DD2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2665A-A977-46F8-8F57-684F2169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6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21C50-0ACD-4C61-B077-95AFBBFCE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A83B7-D655-4C47-A587-81D552396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B0D0-6FF7-40CE-BC33-04611A00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968EB-AFDB-4FC7-B662-1595B68B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55098-0F2C-4D5F-BFE0-2DF78B19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5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5179-FE2A-4C96-A64D-D8582A4D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AE2-B495-49F6-958E-1516F932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27F5E-1AFE-4EAB-9C73-BFF5238C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4A05-8870-41C4-85D7-ED06DE33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68A0D-9A54-4B52-B238-50C3586F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8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7AA6-FCB8-437C-B1B4-56475F41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F3D79-1045-49CA-8BA8-CAED6B57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F8F99-96A6-4711-8468-5C442659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88E8A-65B0-49E0-8FDF-D5BF72EE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9BADA-1214-4F9A-A6A6-F30FE452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4E55-1BF4-4D5D-BDE2-A6D23778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A14A-38D6-478E-8A22-26233D0C8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DF143-4BEA-432A-82D9-BDE29C79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CC5B7-C246-4F27-ACCF-9AAE57A9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57BC1-AA5A-4583-A0DB-135501D7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E3415-A874-4DF7-A072-DAF5E39C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3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90A9-1976-4E5D-B395-C465B009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98AC2-21CC-48D8-8EBB-B51192DC0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F517D-E56B-4A8E-813F-8010FD1F4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3BAC2-DE1D-4C03-A991-AA7560C91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2057C-4E9E-4999-8377-8A7BF0137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BF522-AD06-4FC3-BA71-B03C0112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B97B0-8211-4DA2-830B-FE2E516B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2EED1-504E-4E54-BE6E-301B4AA7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2EF3-9A0D-4727-82E6-96E9A486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5A1F5-9A10-46B9-89FB-6127CE03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5EBD1-7720-4FCC-8232-C19485BA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99E50-636F-4DF4-B0C3-F60082A6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7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E88D6-5103-4488-A2E5-0B7392F1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8FAC6-1EB2-49CD-986F-57EE48DA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94728-BB70-4DD3-8544-B6DF2837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8E98-6E5F-43BA-8C83-70751CA4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5D455-0976-4CB2-8BB9-6754231D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C4036-13AC-47FE-8B6A-6515BF4E0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94CDC-2373-4286-A589-4547B636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AFBD-596D-4E76-A8BA-218281E8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F37A4-C356-4095-BB1D-5BC5BD68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B830-6476-4E26-B4DA-4E5D6DA8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8069E-9E4E-4464-B129-5D40AC411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35B8D-3B19-40C4-9097-C6CED1583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FC0AD-7062-44AA-99DF-37CDB4C3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B120E-5F9E-49A7-BEDA-38CCACB6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0844C-144D-4CC7-8A3B-94E204AC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8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29676-D91C-4648-B0D6-420947B5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3E9A8-1A2C-49B0-AFBA-94356E55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DED03-403A-4962-8DCB-146DACA4D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AB58A-3F32-434F-856E-DD0BF0CB98E8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FF19E-0511-4299-8711-D752E88ED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C8F5F-3509-424D-B9CC-3F5E8CB94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3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7583-FA58-443E-95F9-6BF0088A2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Osmoregulation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7E120-65D1-46DC-BC03-B147B4239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9756A-31F1-4264-917B-C3321E2EBE6E}"/>
              </a:ext>
            </a:extLst>
          </p:cNvPr>
          <p:cNvSpPr txBox="1"/>
          <p:nvPr/>
        </p:nvSpPr>
        <p:spPr>
          <a:xfrm>
            <a:off x="6905625" y="106829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Osmoregulation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834254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683" y="227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Cell Maintenance Energy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-375102" y="3371812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8146922" y="1641331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3587167" y="3371812"/>
            <a:ext cx="396226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Maintenance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543C4-3929-4E4B-8F4E-AF2652DD64F5}"/>
              </a:ext>
            </a:extLst>
          </p:cNvPr>
          <p:cNvSpPr txBox="1"/>
          <p:nvPr/>
        </p:nvSpPr>
        <p:spPr>
          <a:xfrm>
            <a:off x="1055241" y="1782632"/>
            <a:ext cx="1101584" cy="1631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0" dirty="0"/>
              <a:t>%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0949D-54CD-427F-92A6-0D7613848AEA}"/>
              </a:ext>
            </a:extLst>
          </p:cNvPr>
          <p:cNvSpPr/>
          <p:nvPr/>
        </p:nvSpPr>
        <p:spPr>
          <a:xfrm>
            <a:off x="8853729" y="2693834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AC4308-3A5E-404A-B214-D38B090C0055}"/>
              </a:ext>
            </a:extLst>
          </p:cNvPr>
          <p:cNvSpPr txBox="1"/>
          <p:nvPr/>
        </p:nvSpPr>
        <p:spPr>
          <a:xfrm>
            <a:off x="8167398" y="3393254"/>
            <a:ext cx="292388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 Energy Cost of Maintenance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F8B78-0583-40CE-9B21-7E8F8828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232" y="1947294"/>
            <a:ext cx="1194137" cy="11941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72028C4A-9AB8-4E67-9D8E-9E47044AC9D4}"/>
              </a:ext>
            </a:extLst>
          </p:cNvPr>
          <p:cNvGrpSpPr/>
          <p:nvPr/>
        </p:nvGrpSpPr>
        <p:grpSpPr>
          <a:xfrm rot="2855737">
            <a:off x="3099451" y="2324100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00918FB-71F4-4E96-95FE-975A4D4BD03C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77F7B49-48E6-4C77-A59C-A657CE2FD874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12C9BDB-96FF-436F-ABE7-0B7CCA5A5570}"/>
              </a:ext>
            </a:extLst>
          </p:cNvPr>
          <p:cNvGrpSpPr/>
          <p:nvPr/>
        </p:nvGrpSpPr>
        <p:grpSpPr>
          <a:xfrm>
            <a:off x="7275116" y="2361483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84038AA-7EBF-4C46-B6F8-C455F271FBBF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D5D56B5-A837-4770-BA5B-77FA51CDD29C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B02D0B-0E52-46C1-B385-0E667FEDB4D3}"/>
              </a:ext>
            </a:extLst>
          </p:cNvPr>
          <p:cNvSpPr txBox="1"/>
          <p:nvPr/>
        </p:nvSpPr>
        <p:spPr>
          <a:xfrm>
            <a:off x="854418" y="4268052"/>
            <a:ext cx="96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Maintenance Energy: </a:t>
            </a:r>
            <a:r>
              <a:rPr lang="en-US" dirty="0"/>
              <a:t>amount of energy a fish must use to keep its existing chloride cells functioning properly, even when no new cells are being created or removed. </a:t>
            </a:r>
            <a:endParaRPr lang="en-US" b="1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C87A97D-E7DF-45E8-AAE5-37270F5595D8}"/>
              </a:ext>
            </a:extLst>
          </p:cNvPr>
          <p:cNvSpPr txBox="1">
            <a:spLocks/>
          </p:cNvSpPr>
          <p:nvPr/>
        </p:nvSpPr>
        <p:spPr>
          <a:xfrm>
            <a:off x="366471" y="5182756"/>
            <a:ext cx="112400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Even without new cell growth or removal, fish must spend energy to maintain their existing chloride cells and keep them functioning.</a:t>
            </a:r>
          </a:p>
        </p:txBody>
      </p:sp>
    </p:spTree>
    <p:extLst>
      <p:ext uri="{BB962C8B-B14F-4D97-AF65-F5344CB8AC3E}">
        <p14:creationId xmlns:p14="http://schemas.microsoft.com/office/powerpoint/2010/main" val="3458825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921E814-1C6D-4064-97DD-EC6ED51FDBE9}"/>
              </a:ext>
            </a:extLst>
          </p:cNvPr>
          <p:cNvGrpSpPr/>
          <p:nvPr/>
        </p:nvGrpSpPr>
        <p:grpSpPr>
          <a:xfrm>
            <a:off x="0" y="525406"/>
            <a:ext cx="7570792" cy="4859617"/>
            <a:chOff x="2057531" y="1544190"/>
            <a:chExt cx="7570792" cy="48596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057531" y="3314621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Cost of Creation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779920-CF11-4D59-B80A-B03713837036}"/>
                </a:ext>
              </a:extLst>
            </p:cNvPr>
            <p:cNvGrpSpPr/>
            <p:nvPr/>
          </p:nvGrpSpPr>
          <p:grpSpPr>
            <a:xfrm>
              <a:off x="6421445" y="1544190"/>
              <a:ext cx="3206878" cy="2122384"/>
              <a:chOff x="1017956" y="2071167"/>
              <a:chExt cx="1529814" cy="157602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D18AF52-BFAF-48B5-B2B1-0B187484509B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B22E02D0-5ED2-4C5C-88B0-AB1271CC0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63175B3-F9FC-4613-8420-FC6E53E2B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6EC70-472A-4BAA-B0DF-DF746FA5BEEE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21425E-BE7C-4775-9678-FA1870CFE432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2559977" y="1544190"/>
              <a:ext cx="3206878" cy="2122384"/>
              <a:chOff x="1017956" y="2071167"/>
              <a:chExt cx="1529814" cy="157602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2559977" y="4280016"/>
              <a:ext cx="3206878" cy="2122384"/>
              <a:chOff x="1017956" y="2071167"/>
              <a:chExt cx="1529814" cy="157602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AEF06E-E078-4A24-83A6-AAF56CFC1C15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C006937-B937-4B81-A299-5CC7CAF49C2B}"/>
                </a:ext>
              </a:extLst>
            </p:cNvPr>
            <p:cNvGrpSpPr/>
            <p:nvPr/>
          </p:nvGrpSpPr>
          <p:grpSpPr>
            <a:xfrm>
              <a:off x="6421445" y="4280016"/>
              <a:ext cx="3206878" cy="2122384"/>
              <a:chOff x="1017956" y="2071167"/>
              <a:chExt cx="1529814" cy="157602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D0D43CB-7093-4DB1-BAEB-9862421454A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270BD38B-0785-406A-8340-5C54790592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3ED6467A-F770-4483-BD64-9B51558D0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6E9088-3FEC-4BF4-8540-4D0E59AD546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D10605-A783-498F-A638-AA71D816BB7C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2133732" y="6029813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Cost of Decay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5960890" y="3325782"/>
              <a:ext cx="3366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Cost of Maintenance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5666054" y="6034475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Cost of Maintenance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BF340A-7F09-4EC3-8CE2-148AEFAF8E26}"/>
              </a:ext>
            </a:extLst>
          </p:cNvPr>
          <p:cNvGrpSpPr/>
          <p:nvPr/>
        </p:nvGrpSpPr>
        <p:grpSpPr>
          <a:xfrm>
            <a:off x="3664681" y="939879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189957-F955-4DCB-BFBF-78EDAA95D592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9B4B31C-0C47-4159-AA98-5432E973C2B5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6FE003-EA60-486C-9F8B-8185663E8E66}"/>
              </a:ext>
            </a:extLst>
          </p:cNvPr>
          <p:cNvGrpSpPr/>
          <p:nvPr/>
        </p:nvGrpSpPr>
        <p:grpSpPr>
          <a:xfrm>
            <a:off x="3664681" y="3792396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EA4938C-9319-49B0-93D8-5A3513551CD6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2F33B9B-75DE-4CAE-86A9-387714AC7F31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5B5A6D4-7E7D-44E9-93BE-8F5C8BBCE76F}"/>
              </a:ext>
            </a:extLst>
          </p:cNvPr>
          <p:cNvGrpSpPr/>
          <p:nvPr/>
        </p:nvGrpSpPr>
        <p:grpSpPr>
          <a:xfrm>
            <a:off x="7571868" y="3834342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948E59-00C9-49AE-AB5E-F451095E27A8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FCAC360-471E-45C8-BD39-B22ED0E1D075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FA79F56-68DE-4A0D-A28C-85CC5228A3C8}"/>
              </a:ext>
            </a:extLst>
          </p:cNvPr>
          <p:cNvGrpSpPr/>
          <p:nvPr/>
        </p:nvGrpSpPr>
        <p:grpSpPr>
          <a:xfrm>
            <a:off x="7571868" y="985309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E031B15-60DA-4929-B868-CEC68504F948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382184F-6024-4583-B6A5-E15F85D6E129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A297F1C-A9B5-45A1-9089-E4CC086A00B5}"/>
              </a:ext>
            </a:extLst>
          </p:cNvPr>
          <p:cNvCxnSpPr>
            <a:cxnSpLocks/>
          </p:cNvCxnSpPr>
          <p:nvPr/>
        </p:nvCxnSpPr>
        <p:spPr>
          <a:xfrm flipV="1">
            <a:off x="8959367" y="580161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D1A59D7-A133-4917-A59C-3D10DF805109}"/>
              </a:ext>
            </a:extLst>
          </p:cNvPr>
          <p:cNvCxnSpPr>
            <a:cxnSpLocks/>
          </p:cNvCxnSpPr>
          <p:nvPr/>
        </p:nvCxnSpPr>
        <p:spPr>
          <a:xfrm rot="5400000" flipV="1">
            <a:off x="10237244" y="955441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6CE201A-34BD-4CCC-B9C1-14C9294FD9B4}"/>
              </a:ext>
            </a:extLst>
          </p:cNvPr>
          <p:cNvSpPr txBox="1"/>
          <p:nvPr/>
        </p:nvSpPr>
        <p:spPr>
          <a:xfrm>
            <a:off x="11217397" y="2233315"/>
            <a:ext cx="595445" cy="414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endParaRPr 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CF665B-A851-438A-B071-C7FB5F8143E5}"/>
              </a:ext>
            </a:extLst>
          </p:cNvPr>
          <p:cNvSpPr txBox="1"/>
          <p:nvPr/>
        </p:nvSpPr>
        <p:spPr>
          <a:xfrm>
            <a:off x="8605964" y="525404"/>
            <a:ext cx="582004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US" sz="1200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6E3743F-E03C-4AA4-B7B8-8E35832F5E0C}"/>
              </a:ext>
            </a:extLst>
          </p:cNvPr>
          <p:cNvCxnSpPr>
            <a:cxnSpLocks/>
          </p:cNvCxnSpPr>
          <p:nvPr/>
        </p:nvCxnSpPr>
        <p:spPr>
          <a:xfrm flipV="1">
            <a:off x="8932070" y="3300867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F7BD4B-DA44-4A59-96CB-2406CC56E1F6}"/>
              </a:ext>
            </a:extLst>
          </p:cNvPr>
          <p:cNvCxnSpPr>
            <a:cxnSpLocks/>
          </p:cNvCxnSpPr>
          <p:nvPr/>
        </p:nvCxnSpPr>
        <p:spPr>
          <a:xfrm rot="5400000" flipV="1">
            <a:off x="10209947" y="3676147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F1FE693-61D7-481C-9585-B3D63741B6FB}"/>
              </a:ext>
            </a:extLst>
          </p:cNvPr>
          <p:cNvSpPr txBox="1"/>
          <p:nvPr/>
        </p:nvSpPr>
        <p:spPr>
          <a:xfrm>
            <a:off x="11190100" y="4954021"/>
            <a:ext cx="595445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endParaRPr lang="en-US" sz="12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8D86A49-A2D4-477D-85C4-CF3FFDE2FEC2}"/>
              </a:ext>
            </a:extLst>
          </p:cNvPr>
          <p:cNvSpPr txBox="1"/>
          <p:nvPr/>
        </p:nvSpPr>
        <p:spPr>
          <a:xfrm>
            <a:off x="8578667" y="3246110"/>
            <a:ext cx="582004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US" sz="12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A14CE0-1841-439C-8214-0ED36E01D2AB}"/>
              </a:ext>
            </a:extLst>
          </p:cNvPr>
          <p:cNvSpPr txBox="1"/>
          <p:nvPr/>
        </p:nvSpPr>
        <p:spPr>
          <a:xfrm>
            <a:off x="8853826" y="2213989"/>
            <a:ext cx="246911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Osmoregulation Energy Cost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58987B-4EC1-41FD-B06F-434C0D581ADF}"/>
              </a:ext>
            </a:extLst>
          </p:cNvPr>
          <p:cNvSpPr/>
          <p:nvPr/>
        </p:nvSpPr>
        <p:spPr>
          <a:xfrm>
            <a:off x="1218451" y="1295857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FF5A69F-B355-4F15-AAC7-0A8B2899ED4B}"/>
              </a:ext>
            </a:extLst>
          </p:cNvPr>
          <p:cNvSpPr/>
          <p:nvPr/>
        </p:nvSpPr>
        <p:spPr>
          <a:xfrm>
            <a:off x="1218451" y="4579180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F5818E-D131-4B12-B04B-AD76276A168A}"/>
              </a:ext>
            </a:extLst>
          </p:cNvPr>
          <p:cNvSpPr/>
          <p:nvPr/>
        </p:nvSpPr>
        <p:spPr>
          <a:xfrm>
            <a:off x="5070721" y="1568516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ABFA95-9358-452D-99B5-180EE019A575}"/>
              </a:ext>
            </a:extLst>
          </p:cNvPr>
          <p:cNvSpPr/>
          <p:nvPr/>
        </p:nvSpPr>
        <p:spPr>
          <a:xfrm>
            <a:off x="5070602" y="431995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5A96D7F-28D7-4AA4-92B0-F2E2D80BAA98}"/>
              </a:ext>
            </a:extLst>
          </p:cNvPr>
          <p:cNvSpPr/>
          <p:nvPr/>
        </p:nvSpPr>
        <p:spPr>
          <a:xfrm>
            <a:off x="9353731" y="1294065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566A609-7F53-429F-985C-E3D7C37A28C6}"/>
              </a:ext>
            </a:extLst>
          </p:cNvPr>
          <p:cNvSpPr/>
          <p:nvPr/>
        </p:nvSpPr>
        <p:spPr>
          <a:xfrm>
            <a:off x="9353731" y="4558602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97DBB2-AC0E-4FA1-A224-728FABECBEC2}"/>
              </a:ext>
            </a:extLst>
          </p:cNvPr>
          <p:cNvSpPr/>
          <p:nvPr/>
        </p:nvSpPr>
        <p:spPr>
          <a:xfrm>
            <a:off x="9346668" y="66284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B92AA93-7BE7-4415-B601-3059E8DF6B92}"/>
              </a:ext>
            </a:extLst>
          </p:cNvPr>
          <p:cNvSpPr/>
          <p:nvPr/>
        </p:nvSpPr>
        <p:spPr>
          <a:xfrm>
            <a:off x="9353731" y="391849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3AB7B3-76F0-4E74-828B-F48D5E68402D}"/>
              </a:ext>
            </a:extLst>
          </p:cNvPr>
          <p:cNvSpPr txBox="1"/>
          <p:nvPr/>
        </p:nvSpPr>
        <p:spPr>
          <a:xfrm>
            <a:off x="8853826" y="4947596"/>
            <a:ext cx="246911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Osmoregulation Energy Cost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8BB07BAC-C795-4525-87B8-C66284D4C27D}"/>
              </a:ext>
            </a:extLst>
          </p:cNvPr>
          <p:cNvSpPr txBox="1">
            <a:spLocks/>
          </p:cNvSpPr>
          <p:nvPr/>
        </p:nvSpPr>
        <p:spPr>
          <a:xfrm>
            <a:off x="916235" y="5492913"/>
            <a:ext cx="10359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Total osmoregulation cost is the sum of energy used to create, destroy, and maintain chloride cells.</a:t>
            </a:r>
          </a:p>
        </p:txBody>
      </p:sp>
    </p:spTree>
    <p:extLst>
      <p:ext uri="{BB962C8B-B14F-4D97-AF65-F5344CB8AC3E}">
        <p14:creationId xmlns:p14="http://schemas.microsoft.com/office/powerpoint/2010/main" val="350759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2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Total Energy Balance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1871079" y="3361953"/>
            <a:ext cx="193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Energy Levels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7531655" y="1777237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4337178" y="3363556"/>
            <a:ext cx="286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Osmoregulation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0949D-54CD-427F-92A6-0D7613848AEA}"/>
              </a:ext>
            </a:extLst>
          </p:cNvPr>
          <p:cNvSpPr/>
          <p:nvPr/>
        </p:nvSpPr>
        <p:spPr>
          <a:xfrm>
            <a:off x="8238462" y="2829740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AC4308-3A5E-404A-B214-D38B090C0055}"/>
              </a:ext>
            </a:extLst>
          </p:cNvPr>
          <p:cNvSpPr txBox="1"/>
          <p:nvPr/>
        </p:nvSpPr>
        <p:spPr>
          <a:xfrm>
            <a:off x="7552131" y="3529160"/>
            <a:ext cx="292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Energy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12C9BDB-96FF-436F-ABE7-0B7CCA5A5570}"/>
              </a:ext>
            </a:extLst>
          </p:cNvPr>
          <p:cNvGrpSpPr/>
          <p:nvPr/>
        </p:nvGrpSpPr>
        <p:grpSpPr>
          <a:xfrm>
            <a:off x="6659849" y="2497389"/>
            <a:ext cx="548640" cy="462365"/>
            <a:chOff x="7887685" y="2054990"/>
            <a:chExt cx="548640" cy="46236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84038AA-7EBF-4C46-B6F8-C455F271FBBF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D5D56B5-A837-4770-BA5B-77FA51CDD29C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B02D0B-0E52-46C1-B385-0E667FEDB4D3}"/>
              </a:ext>
            </a:extLst>
          </p:cNvPr>
          <p:cNvSpPr txBox="1"/>
          <p:nvPr/>
        </p:nvSpPr>
        <p:spPr>
          <a:xfrm>
            <a:off x="1011401" y="4435545"/>
            <a:ext cx="961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Energy: </a:t>
            </a:r>
            <a:r>
              <a:rPr lang="en-US" dirty="0"/>
              <a:t>amount of energy a fish has left to complete migration.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39A7BF-8251-4239-BA30-018832C15BDA}"/>
              </a:ext>
            </a:extLst>
          </p:cNvPr>
          <p:cNvSpPr/>
          <p:nvPr/>
        </p:nvSpPr>
        <p:spPr>
          <a:xfrm rot="16200000">
            <a:off x="4177333" y="2367362"/>
            <a:ext cx="18288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8C9434-EAAF-437E-9630-D2B26DDC24E7}"/>
              </a:ext>
            </a:extLst>
          </p:cNvPr>
          <p:cNvSpPr txBox="1"/>
          <p:nvPr/>
        </p:nvSpPr>
        <p:spPr>
          <a:xfrm>
            <a:off x="1877697" y="1705857"/>
            <a:ext cx="1763353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600" dirty="0"/>
              <a:t>🔋</a:t>
            </a:r>
            <a:r>
              <a:rPr 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D17A9-E339-4413-903D-68C6B0C514D5}"/>
              </a:ext>
            </a:extLst>
          </p:cNvPr>
          <p:cNvSpPr txBox="1"/>
          <p:nvPr/>
        </p:nvSpPr>
        <p:spPr>
          <a:xfrm>
            <a:off x="4808182" y="1843431"/>
            <a:ext cx="1792274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600" dirty="0"/>
              <a:t>🔥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7D689B-BE9B-4787-B327-0D5B980494FE}"/>
              </a:ext>
            </a:extLst>
          </p:cNvPr>
          <p:cNvSpPr txBox="1">
            <a:spLocks/>
          </p:cNvSpPr>
          <p:nvPr/>
        </p:nvSpPr>
        <p:spPr>
          <a:xfrm>
            <a:off x="916235" y="5058564"/>
            <a:ext cx="10359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 fish’s total energy budget depends on how much it starts with minus what’s spent on osmoregulation.</a:t>
            </a:r>
          </a:p>
        </p:txBody>
      </p:sp>
    </p:spTree>
    <p:extLst>
      <p:ext uri="{BB962C8B-B14F-4D97-AF65-F5344CB8AC3E}">
        <p14:creationId xmlns:p14="http://schemas.microsoft.com/office/powerpoint/2010/main" val="44843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37AA60-E598-46A4-B882-11FAAF82B677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50D51A1-9DF9-4CE9-98C4-FBE6947A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07" y="1496996"/>
            <a:ext cx="8298388" cy="4300056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Salinity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D8CBFA5-E264-4B27-8CFF-E621DA2E9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366" y="2870261"/>
            <a:ext cx="1148466" cy="1008788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0D015F96-7400-44AE-AC12-35136EFC8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88397" y="1463190"/>
            <a:ext cx="1361227" cy="7862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A708C55F-8F1C-4CB3-BE28-8B79EC18AEFE}"/>
              </a:ext>
            </a:extLst>
          </p:cNvPr>
          <p:cNvSpPr txBox="1"/>
          <p:nvPr/>
        </p:nvSpPr>
        <p:spPr>
          <a:xfrm>
            <a:off x="923746" y="1978778"/>
            <a:ext cx="337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Internal Salinity</a:t>
            </a:r>
          </a:p>
        </p:txBody>
      </p:sp>
      <p:sp>
        <p:nvSpPr>
          <p:cNvPr id="77" name="Arrow: Up-Down 76">
            <a:extLst>
              <a:ext uri="{FF2B5EF4-FFF2-40B4-BE49-F238E27FC236}">
                <a16:creationId xmlns:a16="http://schemas.microsoft.com/office/drawing/2014/main" id="{911E59BE-09EA-49D6-8B57-7644BBBC8D80}"/>
              </a:ext>
            </a:extLst>
          </p:cNvPr>
          <p:cNvSpPr/>
          <p:nvPr/>
        </p:nvSpPr>
        <p:spPr>
          <a:xfrm>
            <a:off x="2597453" y="2314164"/>
            <a:ext cx="208670" cy="82715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6A1C2A5-BE31-401B-8D1B-41DF4F9FCA3A}"/>
              </a:ext>
            </a:extLst>
          </p:cNvPr>
          <p:cNvGrpSpPr/>
          <p:nvPr/>
        </p:nvGrpSpPr>
        <p:grpSpPr>
          <a:xfrm>
            <a:off x="283597" y="26010"/>
            <a:ext cx="5816975" cy="1470986"/>
            <a:chOff x="283597" y="26010"/>
            <a:chExt cx="5816975" cy="14709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304574A-8BFF-4503-9DFE-2867AA980C03}"/>
                </a:ext>
              </a:extLst>
            </p:cNvPr>
            <p:cNvGrpSpPr/>
            <p:nvPr/>
          </p:nvGrpSpPr>
          <p:grpSpPr>
            <a:xfrm>
              <a:off x="283597" y="129054"/>
              <a:ext cx="5715738" cy="1367942"/>
              <a:chOff x="4866351" y="5168157"/>
              <a:chExt cx="5715738" cy="1367942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452B1EA-5D66-4F84-B54E-C3236E7903C8}"/>
                  </a:ext>
                </a:extLst>
              </p:cNvPr>
              <p:cNvSpPr/>
              <p:nvPr/>
            </p:nvSpPr>
            <p:spPr>
              <a:xfrm>
                <a:off x="5038229" y="5168157"/>
                <a:ext cx="5543860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Arrow: Right 99">
                <a:extLst>
                  <a:ext uri="{FF2B5EF4-FFF2-40B4-BE49-F238E27FC236}">
                    <a16:creationId xmlns:a16="http://schemas.microsoft.com/office/drawing/2014/main" id="{C2F711FF-C253-42EA-9EF1-9B01A2454CEE}"/>
                  </a:ext>
                </a:extLst>
              </p:cNvPr>
              <p:cNvSpPr/>
              <p:nvPr/>
            </p:nvSpPr>
            <p:spPr>
              <a:xfrm>
                <a:off x="8207803" y="5639754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83F338-EA83-490A-B2E0-C5732D20E69B}"/>
                  </a:ext>
                </a:extLst>
              </p:cNvPr>
              <p:cNvSpPr txBox="1"/>
              <p:nvPr/>
            </p:nvSpPr>
            <p:spPr>
              <a:xfrm>
                <a:off x="8487435" y="5929740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Use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2F63FA8-4295-4EB3-B226-132396A1041A}"/>
                  </a:ext>
                </a:extLst>
              </p:cNvPr>
              <p:cNvSpPr txBox="1"/>
              <p:nvPr/>
            </p:nvSpPr>
            <p:spPr>
              <a:xfrm>
                <a:off x="7195013" y="5951324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Salinity Stress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B4C251C-9060-45CC-9ED7-316EA75BB353}"/>
                  </a:ext>
                </a:extLst>
              </p:cNvPr>
              <p:cNvSpPr txBox="1"/>
              <p:nvPr/>
            </p:nvSpPr>
            <p:spPr>
              <a:xfrm>
                <a:off x="4866351" y="5932027"/>
                <a:ext cx="12091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External Salinity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41E61F0-F1BC-4805-BA2E-BEB8584B5E15}"/>
                  </a:ext>
                </a:extLst>
              </p:cNvPr>
              <p:cNvSpPr txBox="1"/>
              <p:nvPr/>
            </p:nvSpPr>
            <p:spPr>
              <a:xfrm>
                <a:off x="6186577" y="5937805"/>
                <a:ext cx="12091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Internal Salinity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48D3C95-9A86-42F1-895E-C6857EBFA30B}"/>
                  </a:ext>
                </a:extLst>
              </p:cNvPr>
              <p:cNvSpPr txBox="1"/>
              <p:nvPr/>
            </p:nvSpPr>
            <p:spPr>
              <a:xfrm>
                <a:off x="7032555" y="5250946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sp>
            <p:nvSpPr>
              <p:cNvPr id="106" name="Arrow: Left-Right 105">
                <a:extLst>
                  <a:ext uri="{FF2B5EF4-FFF2-40B4-BE49-F238E27FC236}">
                    <a16:creationId xmlns:a16="http://schemas.microsoft.com/office/drawing/2014/main" id="{D3B50B89-66B8-44F9-BB54-BEC7F102D849}"/>
                  </a:ext>
                </a:extLst>
              </p:cNvPr>
              <p:cNvSpPr/>
              <p:nvPr/>
            </p:nvSpPr>
            <p:spPr>
              <a:xfrm>
                <a:off x="5843501" y="5620142"/>
                <a:ext cx="548640" cy="184938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49BA3888-6703-4600-B094-AA257EE2F3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7547058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C95A29C-FDCC-4D93-9756-56EF133DAC72}"/>
                  </a:ext>
                </a:extLst>
              </p:cNvPr>
              <p:cNvSpPr/>
              <p:nvPr/>
            </p:nvSpPr>
            <p:spPr>
              <a:xfrm>
                <a:off x="7732610" y="5871146"/>
                <a:ext cx="254405" cy="365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B35A137C-E41E-4790-93C8-0DEED06F8B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8683558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763F7A3-52DC-4697-8477-D0BCC602B09F}"/>
                  </a:ext>
                </a:extLst>
              </p:cNvPr>
              <p:cNvSpPr/>
              <p:nvPr/>
            </p:nvSpPr>
            <p:spPr>
              <a:xfrm>
                <a:off x="8865797" y="5871146"/>
                <a:ext cx="254405" cy="365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BCD46D5E-52A4-4286-88DA-7E843F5297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5176366" y="517453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D0FEED8-E608-4BF7-A589-626DCDB94257}"/>
                  </a:ext>
                </a:extLst>
              </p:cNvPr>
              <p:cNvSpPr/>
              <p:nvPr/>
            </p:nvSpPr>
            <p:spPr>
              <a:xfrm>
                <a:off x="5361918" y="5858226"/>
                <a:ext cx="254405" cy="36576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35EE0D00-C713-49B8-968C-57A7E6847D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6456025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9CFF455-E8AA-4D0C-8044-D1B5B5E10F7B}"/>
                  </a:ext>
                </a:extLst>
              </p:cNvPr>
              <p:cNvSpPr/>
              <p:nvPr/>
            </p:nvSpPr>
            <p:spPr>
              <a:xfrm>
                <a:off x="6638264" y="5871146"/>
                <a:ext cx="254405" cy="36576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8B9EE1-FAF5-4651-81C7-2F9C85860B59}"/>
                </a:ext>
              </a:extLst>
            </p:cNvPr>
            <p:cNvSpPr/>
            <p:nvPr/>
          </p:nvSpPr>
          <p:spPr>
            <a:xfrm>
              <a:off x="4774892" y="607807"/>
              <a:ext cx="432639" cy="1828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4BF9CA0-F647-4004-9B1B-926950B392E6}"/>
                </a:ext>
              </a:extLst>
            </p:cNvPr>
            <p:cNvGrpSpPr/>
            <p:nvPr/>
          </p:nvGrpSpPr>
          <p:grpSpPr>
            <a:xfrm>
              <a:off x="5093945" y="26010"/>
              <a:ext cx="1006627" cy="1462519"/>
              <a:chOff x="5190610" y="83047"/>
              <a:chExt cx="1006627" cy="1462519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4A9F079-FA82-4C44-8FAA-EF0EA5B6FDDE}"/>
                  </a:ext>
                </a:extLst>
              </p:cNvPr>
              <p:cNvSpPr txBox="1"/>
              <p:nvPr/>
            </p:nvSpPr>
            <p:spPr>
              <a:xfrm>
                <a:off x="5190610" y="960791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Levels</a:t>
                </a:r>
              </a:p>
            </p:txBody>
          </p:sp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28F630C7-C28F-4F33-90F7-38430912D2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196" t="6647" r="73027" b="74624"/>
              <a:stretch/>
            </p:blipFill>
            <p:spPr>
              <a:xfrm>
                <a:off x="5371977" y="83047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9432F68-E350-45BB-B4BC-326AB772573C}"/>
                  </a:ext>
                </a:extLst>
              </p:cNvPr>
              <p:cNvSpPr/>
              <p:nvPr/>
            </p:nvSpPr>
            <p:spPr>
              <a:xfrm>
                <a:off x="5564360" y="587631"/>
                <a:ext cx="243672" cy="3349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6610033-CC3A-4EF9-BE6C-5A5AA0723D0B}"/>
              </a:ext>
            </a:extLst>
          </p:cNvPr>
          <p:cNvSpPr/>
          <p:nvPr/>
        </p:nvSpPr>
        <p:spPr>
          <a:xfrm>
            <a:off x="10493479" y="2160682"/>
            <a:ext cx="1361228" cy="58544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61E1F42-C31A-4B14-B563-6D6E28569035}"/>
              </a:ext>
            </a:extLst>
          </p:cNvPr>
          <p:cNvSpPr/>
          <p:nvPr/>
        </p:nvSpPr>
        <p:spPr>
          <a:xfrm>
            <a:off x="10621035" y="2331649"/>
            <a:ext cx="365760" cy="23342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BD2FB09-22C4-42AE-8B6D-6EAE6A6CE56D}"/>
              </a:ext>
            </a:extLst>
          </p:cNvPr>
          <p:cNvSpPr txBox="1"/>
          <p:nvPr/>
        </p:nvSpPr>
        <p:spPr>
          <a:xfrm>
            <a:off x="10969007" y="2264866"/>
            <a:ext cx="94618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Salinity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C365D00-E2B6-43B6-932A-D3DDB46FB046}"/>
              </a:ext>
            </a:extLst>
          </p:cNvPr>
          <p:cNvSpPr txBox="1"/>
          <p:nvPr/>
        </p:nvSpPr>
        <p:spPr>
          <a:xfrm>
            <a:off x="10309976" y="1775818"/>
            <a:ext cx="1687551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Legend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E659308-792A-4B2E-88D9-7AE49650321A}"/>
              </a:ext>
            </a:extLst>
          </p:cNvPr>
          <p:cNvSpPr txBox="1"/>
          <p:nvPr/>
        </p:nvSpPr>
        <p:spPr>
          <a:xfrm>
            <a:off x="759999" y="5704862"/>
            <a:ext cx="10478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When internal and environmental salinity are similar, fish experience low stress and expend less energy.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6946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37AA60-E598-46A4-B882-11FAAF82B677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50D51A1-9DF9-4CE9-98C4-FBE6947A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07" y="1496996"/>
            <a:ext cx="8298388" cy="4300056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Salinity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A6D271-20C7-4238-B5C1-80530D7918B2}"/>
              </a:ext>
            </a:extLst>
          </p:cNvPr>
          <p:cNvCxnSpPr>
            <a:cxnSpLocks/>
          </p:cNvCxnSpPr>
          <p:nvPr/>
        </p:nvCxnSpPr>
        <p:spPr>
          <a:xfrm>
            <a:off x="3344846" y="1778105"/>
            <a:ext cx="201168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CD8CBFA5-E264-4B27-8CFF-E621DA2E9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366" y="2870261"/>
            <a:ext cx="1148466" cy="1008788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BF5CCE2-E4DB-45A1-A190-A6ADD8526EC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2183" y="1427154"/>
            <a:ext cx="3377477" cy="179847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47BBE78-2FF9-41B3-AFD6-F8EC07AA67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0735" y="2774020"/>
            <a:ext cx="1138415" cy="1117903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4993E-BB34-4514-90AA-F0212803C7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364339" y="1444924"/>
            <a:ext cx="1361227" cy="7862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2D0F06-87A0-427D-9918-C73FF37C344D}"/>
              </a:ext>
            </a:extLst>
          </p:cNvPr>
          <p:cNvSpPr txBox="1"/>
          <p:nvPr/>
        </p:nvSpPr>
        <p:spPr>
          <a:xfrm>
            <a:off x="4299688" y="1960512"/>
            <a:ext cx="337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Internal Salinity</a:t>
            </a: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A70A0BBE-2999-48B9-BDAD-AEEF3FA367FE}"/>
              </a:ext>
            </a:extLst>
          </p:cNvPr>
          <p:cNvSpPr/>
          <p:nvPr/>
        </p:nvSpPr>
        <p:spPr>
          <a:xfrm>
            <a:off x="5973395" y="2295898"/>
            <a:ext cx="208670" cy="82715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16E921F-4756-45D9-BBF8-FADDC23FD2A9}"/>
              </a:ext>
            </a:extLst>
          </p:cNvPr>
          <p:cNvGrpSpPr/>
          <p:nvPr/>
        </p:nvGrpSpPr>
        <p:grpSpPr>
          <a:xfrm>
            <a:off x="3659539" y="33220"/>
            <a:ext cx="5650716" cy="1481030"/>
            <a:chOff x="291053" y="-26968"/>
            <a:chExt cx="5650716" cy="14810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EF42906-4699-4DDB-8C83-4B9B30D076E4}"/>
                </a:ext>
              </a:extLst>
            </p:cNvPr>
            <p:cNvSpPr/>
            <p:nvPr/>
          </p:nvSpPr>
          <p:spPr>
            <a:xfrm>
              <a:off x="462931" y="86120"/>
              <a:ext cx="5478838" cy="1332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C6411A31-7CBD-4CFB-B412-0CEE88D502B2}"/>
                </a:ext>
              </a:extLst>
            </p:cNvPr>
            <p:cNvSpPr/>
            <p:nvPr/>
          </p:nvSpPr>
          <p:spPr>
            <a:xfrm>
              <a:off x="3632505" y="566184"/>
              <a:ext cx="432639" cy="1828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8C9562A-6838-4F33-B2DE-C03C11D94339}"/>
                </a:ext>
              </a:extLst>
            </p:cNvPr>
            <p:cNvSpPr txBox="1"/>
            <p:nvPr/>
          </p:nvSpPr>
          <p:spPr>
            <a:xfrm>
              <a:off x="3901357" y="849990"/>
              <a:ext cx="1006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Energy Use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D7CDC90-3F5A-4ABE-998F-643A030FED68}"/>
                </a:ext>
              </a:extLst>
            </p:cNvPr>
            <p:cNvSpPr txBox="1"/>
            <p:nvPr/>
          </p:nvSpPr>
          <p:spPr>
            <a:xfrm>
              <a:off x="2619715" y="869287"/>
              <a:ext cx="1350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Salinity Stress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8A074108-6DA7-4F8E-A30A-7D2121291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7196" t="6647" r="73027" b="74624"/>
            <a:stretch/>
          </p:blipFill>
          <p:spPr>
            <a:xfrm>
              <a:off x="2957953" y="-15558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DC778CA-C991-4E8D-86D2-AB42AA260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7196" t="6647" r="73027" b="74624"/>
            <a:stretch/>
          </p:blipFill>
          <p:spPr>
            <a:xfrm>
              <a:off x="4078795" y="-26968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645EDEE8-DF42-4204-BD2F-9A4054375D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1841349" y="120170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793B9E8-8961-484B-94E4-85F97E620630}"/>
                </a:ext>
              </a:extLst>
            </p:cNvPr>
            <p:cNvSpPr txBox="1"/>
            <p:nvPr/>
          </p:nvSpPr>
          <p:spPr>
            <a:xfrm>
              <a:off x="291053" y="849990"/>
              <a:ext cx="1209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External Salinity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4E113A5-E2CA-4963-8A25-26F50FBBEFF3}"/>
                </a:ext>
              </a:extLst>
            </p:cNvPr>
            <p:cNvSpPr txBox="1"/>
            <p:nvPr/>
          </p:nvSpPr>
          <p:spPr>
            <a:xfrm>
              <a:off x="1563557" y="857463"/>
              <a:ext cx="1209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Internal Salinity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4E9927C-5B33-428E-A918-E6E99273B906}"/>
                </a:ext>
              </a:extLst>
            </p:cNvPr>
            <p:cNvSpPr txBox="1"/>
            <p:nvPr/>
          </p:nvSpPr>
          <p:spPr>
            <a:xfrm>
              <a:off x="2457257" y="168909"/>
              <a:ext cx="457200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=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5E13B7EC-E6A0-4EBE-818F-454C60B30A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7196" t="6647" r="73027" b="74624"/>
            <a:stretch/>
          </p:blipFill>
          <p:spPr>
            <a:xfrm>
              <a:off x="601420" y="-12502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0" name="Arrow: Left-Right 69">
              <a:extLst>
                <a:ext uri="{FF2B5EF4-FFF2-40B4-BE49-F238E27FC236}">
                  <a16:creationId xmlns:a16="http://schemas.microsoft.com/office/drawing/2014/main" id="{2543CAFB-440C-4662-9D4E-D399CE83E0F2}"/>
                </a:ext>
              </a:extLst>
            </p:cNvPr>
            <p:cNvSpPr/>
            <p:nvPr/>
          </p:nvSpPr>
          <p:spPr>
            <a:xfrm>
              <a:off x="1268203" y="538105"/>
              <a:ext cx="548640" cy="184938"/>
            </a:xfrm>
            <a:prstGeom prst="left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34483B6-0AA4-49A1-B60B-064B9C54C543}"/>
                </a:ext>
              </a:extLst>
            </p:cNvPr>
            <p:cNvSpPr/>
            <p:nvPr/>
          </p:nvSpPr>
          <p:spPr>
            <a:xfrm>
              <a:off x="4271178" y="477616"/>
              <a:ext cx="243672" cy="33498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54F34CE-A03F-4CC5-9BB5-FABBBD0516FA}"/>
                </a:ext>
              </a:extLst>
            </p:cNvPr>
            <p:cNvSpPr/>
            <p:nvPr/>
          </p:nvSpPr>
          <p:spPr>
            <a:xfrm>
              <a:off x="3146019" y="487774"/>
              <a:ext cx="254405" cy="33498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491497D-0121-45B0-9A78-C955601B3284}"/>
                </a:ext>
              </a:extLst>
            </p:cNvPr>
            <p:cNvSpPr/>
            <p:nvPr/>
          </p:nvSpPr>
          <p:spPr>
            <a:xfrm>
              <a:off x="794023" y="490241"/>
              <a:ext cx="254405" cy="334983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82D1780-1BFD-4BFA-96F4-79FEE4482698}"/>
                </a:ext>
              </a:extLst>
            </p:cNvPr>
            <p:cNvSpPr/>
            <p:nvPr/>
          </p:nvSpPr>
          <p:spPr>
            <a:xfrm>
              <a:off x="2026902" y="805107"/>
              <a:ext cx="254405" cy="3657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439F932-E0DD-4ABC-BE4B-0ED3647345F5}"/>
              </a:ext>
            </a:extLst>
          </p:cNvPr>
          <p:cNvSpPr/>
          <p:nvPr/>
        </p:nvSpPr>
        <p:spPr>
          <a:xfrm>
            <a:off x="8128373" y="616377"/>
            <a:ext cx="432639" cy="1828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EEE022-C34A-4CAF-AB97-032332462E51}"/>
              </a:ext>
            </a:extLst>
          </p:cNvPr>
          <p:cNvSpPr txBox="1"/>
          <p:nvPr/>
        </p:nvSpPr>
        <p:spPr>
          <a:xfrm>
            <a:off x="8425677" y="904752"/>
            <a:ext cx="1006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Energy Levels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0044866-B399-46C7-A2F1-5A811CA0CEB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6883" t="9252" r="55401" b="73628"/>
          <a:stretch/>
        </p:blipFill>
        <p:spPr>
          <a:xfrm>
            <a:off x="8584865" y="150288"/>
            <a:ext cx="561821" cy="8960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F9FF6B2-A8C9-4E7F-A4A7-A7F88EF19AF1}"/>
              </a:ext>
            </a:extLst>
          </p:cNvPr>
          <p:cNvSpPr/>
          <p:nvPr/>
        </p:nvSpPr>
        <p:spPr>
          <a:xfrm>
            <a:off x="8770418" y="835225"/>
            <a:ext cx="254405" cy="3657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B18729-3F70-4C68-987B-573D209FE31C}"/>
              </a:ext>
            </a:extLst>
          </p:cNvPr>
          <p:cNvSpPr txBox="1"/>
          <p:nvPr/>
        </p:nvSpPr>
        <p:spPr>
          <a:xfrm>
            <a:off x="605591" y="5671046"/>
            <a:ext cx="10878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Differences between internal and environmental salinity create stress, requiring fish to spend energy to maintain balance.</a:t>
            </a:r>
            <a:r>
              <a:rPr lang="en-US" sz="2800" b="1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402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37AA60-E598-46A4-B882-11FAAF82B677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8524205E-1DB7-4748-8EBF-E6AC79A4E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07" y="1496996"/>
            <a:ext cx="8298388" cy="4300056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Salinity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29C16E32-C039-4DE7-B206-FF2D137412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0016" y="1427154"/>
            <a:ext cx="3377477" cy="1798476"/>
          </a:xfrm>
          <a:prstGeom prst="rect">
            <a:avLst/>
          </a:prstGeom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71C7818-350D-4A2E-A555-65403C5DEE47}"/>
              </a:ext>
            </a:extLst>
          </p:cNvPr>
          <p:cNvCxnSpPr>
            <a:cxnSpLocks/>
          </p:cNvCxnSpPr>
          <p:nvPr/>
        </p:nvCxnSpPr>
        <p:spPr>
          <a:xfrm>
            <a:off x="6716652" y="1777311"/>
            <a:ext cx="21031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EE636871-0791-4BC7-87B4-54B7DE0AD0F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3049" y="1427154"/>
            <a:ext cx="3377477" cy="1798476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EFF47DA-FB88-4D9E-A08A-0EC7EE794743}"/>
              </a:ext>
            </a:extLst>
          </p:cNvPr>
          <p:cNvCxnSpPr>
            <a:cxnSpLocks/>
          </p:cNvCxnSpPr>
          <p:nvPr/>
        </p:nvCxnSpPr>
        <p:spPr>
          <a:xfrm>
            <a:off x="3326322" y="1769091"/>
            <a:ext cx="21031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63C6AA11-DDFA-4C80-888C-FB0EEE9D71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9936" y="2853626"/>
            <a:ext cx="1148466" cy="1008788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4993E-BB34-4514-90AA-F0212803C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819772" y="1476825"/>
            <a:ext cx="1361227" cy="7862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2D0F06-87A0-427D-9918-C73FF37C344D}"/>
              </a:ext>
            </a:extLst>
          </p:cNvPr>
          <p:cNvSpPr txBox="1"/>
          <p:nvPr/>
        </p:nvSpPr>
        <p:spPr>
          <a:xfrm>
            <a:off x="7755121" y="1992413"/>
            <a:ext cx="337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Internal Salinity</a:t>
            </a: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A70A0BBE-2999-48B9-BDAD-AEEF3FA367FE}"/>
              </a:ext>
            </a:extLst>
          </p:cNvPr>
          <p:cNvSpPr/>
          <p:nvPr/>
        </p:nvSpPr>
        <p:spPr>
          <a:xfrm>
            <a:off x="9428828" y="2327799"/>
            <a:ext cx="208670" cy="82715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921442D4-8E5A-41EC-8118-8B07A1DBC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366" y="2870261"/>
            <a:ext cx="1148466" cy="1008788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FC87EF09-64C2-4F4C-B4D8-2DA15E28DC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0735" y="2774020"/>
            <a:ext cx="1138415" cy="1117903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CA74B2E0-E258-4604-8A77-B7EDF0116321}"/>
              </a:ext>
            </a:extLst>
          </p:cNvPr>
          <p:cNvGrpSpPr/>
          <p:nvPr/>
        </p:nvGrpSpPr>
        <p:grpSpPr>
          <a:xfrm>
            <a:off x="5303653" y="49214"/>
            <a:ext cx="5707944" cy="1466564"/>
            <a:chOff x="214395" y="5069535"/>
            <a:chExt cx="5707944" cy="14665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E56D3D0-96F5-4DE6-A77C-A01121230662}"/>
                </a:ext>
              </a:extLst>
            </p:cNvPr>
            <p:cNvSpPr/>
            <p:nvPr/>
          </p:nvSpPr>
          <p:spPr>
            <a:xfrm>
              <a:off x="386272" y="5168157"/>
              <a:ext cx="5536067" cy="1332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213C5ADA-D1B0-4442-8CFA-3F5E93991AFE}"/>
                </a:ext>
              </a:extLst>
            </p:cNvPr>
            <p:cNvSpPr/>
            <p:nvPr/>
          </p:nvSpPr>
          <p:spPr>
            <a:xfrm>
              <a:off x="3555847" y="5648221"/>
              <a:ext cx="432639" cy="1828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BAFF493-C557-488A-80ED-8DAF98D3D1E0}"/>
                </a:ext>
              </a:extLst>
            </p:cNvPr>
            <p:cNvSpPr txBox="1"/>
            <p:nvPr/>
          </p:nvSpPr>
          <p:spPr>
            <a:xfrm>
              <a:off x="3835479" y="5929740"/>
              <a:ext cx="1006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Energy Use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358092-E112-4B2C-B69D-5AB44C120D08}"/>
                </a:ext>
              </a:extLst>
            </p:cNvPr>
            <p:cNvSpPr txBox="1"/>
            <p:nvPr/>
          </p:nvSpPr>
          <p:spPr>
            <a:xfrm>
              <a:off x="2543057" y="5951324"/>
              <a:ext cx="1350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Salinity Stress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8F631D5-C18B-4746-9D38-ECB6BB841E70}"/>
                </a:ext>
              </a:extLst>
            </p:cNvPr>
            <p:cNvSpPr txBox="1"/>
            <p:nvPr/>
          </p:nvSpPr>
          <p:spPr>
            <a:xfrm>
              <a:off x="214395" y="5932027"/>
              <a:ext cx="1209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External Salinity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D92242E-BC93-4A01-B8B3-90438BE5F109}"/>
                </a:ext>
              </a:extLst>
            </p:cNvPr>
            <p:cNvSpPr txBox="1"/>
            <p:nvPr/>
          </p:nvSpPr>
          <p:spPr>
            <a:xfrm>
              <a:off x="1534621" y="5937805"/>
              <a:ext cx="1209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Internal Salinity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A18839-F4AE-41DD-B19F-6B7C8B6F39A6}"/>
                </a:ext>
              </a:extLst>
            </p:cNvPr>
            <p:cNvSpPr txBox="1"/>
            <p:nvPr/>
          </p:nvSpPr>
          <p:spPr>
            <a:xfrm>
              <a:off x="2380599" y="5250946"/>
              <a:ext cx="457200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=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42627E2-DD73-462A-9FE9-93226CB92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7196" t="6647" r="73027" b="74624"/>
            <a:stretch/>
          </p:blipFill>
          <p:spPr>
            <a:xfrm>
              <a:off x="524762" y="5069535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6" name="Arrow: Left-Right 55">
              <a:extLst>
                <a:ext uri="{FF2B5EF4-FFF2-40B4-BE49-F238E27FC236}">
                  <a16:creationId xmlns:a16="http://schemas.microsoft.com/office/drawing/2014/main" id="{67514375-EB11-415C-BCA4-5145333D41D3}"/>
                </a:ext>
              </a:extLst>
            </p:cNvPr>
            <p:cNvSpPr/>
            <p:nvPr/>
          </p:nvSpPr>
          <p:spPr>
            <a:xfrm>
              <a:off x="1191545" y="5620142"/>
              <a:ext cx="548640" cy="184938"/>
            </a:xfrm>
            <a:prstGeom prst="left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88C20E1-A929-4160-A26F-1E2B3E93BF81}"/>
                </a:ext>
              </a:extLst>
            </p:cNvPr>
            <p:cNvSpPr/>
            <p:nvPr/>
          </p:nvSpPr>
          <p:spPr>
            <a:xfrm>
              <a:off x="717365" y="5572278"/>
              <a:ext cx="254405" cy="334983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EFE82AC-F71C-4AD4-BF14-ED76EB0331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7196" t="6647" r="73027" b="74624"/>
            <a:stretch/>
          </p:blipFill>
          <p:spPr>
            <a:xfrm>
              <a:off x="1807773" y="5077088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D10AA7-3AC7-4E6A-8D8D-6324EF9E17A1}"/>
                </a:ext>
              </a:extLst>
            </p:cNvPr>
            <p:cNvSpPr/>
            <p:nvPr/>
          </p:nvSpPr>
          <p:spPr>
            <a:xfrm>
              <a:off x="1997865" y="5581566"/>
              <a:ext cx="254405" cy="334983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80AC1C1-2147-4733-8229-97CF5E67D3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2895102" y="5187454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185E3A9-C0FA-406E-8C40-EA5F810513C6}"/>
                </a:ext>
              </a:extLst>
            </p:cNvPr>
            <p:cNvSpPr/>
            <p:nvPr/>
          </p:nvSpPr>
          <p:spPr>
            <a:xfrm>
              <a:off x="3080654" y="5871146"/>
              <a:ext cx="254405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D97C226-8DD5-4E57-B0EF-BD5BC780FB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031602" y="5187454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F6EC41-5302-4AAA-A0A9-633F4657A1FD}"/>
                </a:ext>
              </a:extLst>
            </p:cNvPr>
            <p:cNvSpPr/>
            <p:nvPr/>
          </p:nvSpPr>
          <p:spPr>
            <a:xfrm>
              <a:off x="4213841" y="5871146"/>
              <a:ext cx="254405" cy="365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45E2939-D832-4BC2-A178-DF0E3D954682}"/>
              </a:ext>
            </a:extLst>
          </p:cNvPr>
          <p:cNvGrpSpPr/>
          <p:nvPr/>
        </p:nvGrpSpPr>
        <p:grpSpPr>
          <a:xfrm>
            <a:off x="9772446" y="627937"/>
            <a:ext cx="1355311" cy="880722"/>
            <a:chOff x="11050067" y="627635"/>
            <a:chExt cx="1355311" cy="880722"/>
          </a:xfrm>
        </p:grpSpPr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629F16E8-5ECB-4BB9-B075-20F8ED7E52A9}"/>
                </a:ext>
              </a:extLst>
            </p:cNvPr>
            <p:cNvSpPr/>
            <p:nvPr/>
          </p:nvSpPr>
          <p:spPr>
            <a:xfrm>
              <a:off x="11050067" y="627635"/>
              <a:ext cx="432639" cy="1828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935639C-9C55-4C4E-B62A-8DE48649E0EF}"/>
                </a:ext>
              </a:extLst>
            </p:cNvPr>
            <p:cNvSpPr txBox="1"/>
            <p:nvPr/>
          </p:nvSpPr>
          <p:spPr>
            <a:xfrm>
              <a:off x="11398751" y="923582"/>
              <a:ext cx="1006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Energy Levels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BBF43F8-C44F-4A8F-8F3E-0B0EE3F10C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78431" y="205505"/>
            <a:ext cx="495369" cy="81926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1546293E-4939-4847-BD2B-5D9CB08A34E8}"/>
              </a:ext>
            </a:extLst>
          </p:cNvPr>
          <p:cNvSpPr txBox="1"/>
          <p:nvPr/>
        </p:nvSpPr>
        <p:spPr>
          <a:xfrm>
            <a:off x="519984" y="5700556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Energy loss increases along migration routes as fish navigate salinity changes, with the highest stress in transitional zones.</a:t>
            </a:r>
          </a:p>
        </p:txBody>
      </p:sp>
    </p:spTree>
    <p:extLst>
      <p:ext uri="{BB962C8B-B14F-4D97-AF65-F5344CB8AC3E}">
        <p14:creationId xmlns:p14="http://schemas.microsoft.com/office/powerpoint/2010/main" val="408777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5863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2057"/>
              </p:ext>
            </p:extLst>
          </p:nvPr>
        </p:nvGraphicFramePr>
        <p:xfrm>
          <a:off x="2629164" y="1833564"/>
          <a:ext cx="6933670" cy="28135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66835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3466835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841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67027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Salinity Acclimation Rate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Higher for larger, older fish; species-dependent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671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Cell Growth/Decay Rate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Slower in larger, older fish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09502"/>
                  </a:ext>
                </a:extLst>
              </a:tr>
              <a:tr h="67027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Creation Energy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Higher for large/old fish or energetically expensive species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068958"/>
                  </a:ext>
                </a:extLst>
              </a:tr>
              <a:tr h="5026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Decay Energy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Lower than creation but still influenced by size and 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7999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F35D17-0366-4590-82FB-42489349EF46}"/>
              </a:ext>
            </a:extLst>
          </p:cNvPr>
          <p:cNvSpPr txBox="1"/>
          <p:nvPr/>
        </p:nvSpPr>
        <p:spPr>
          <a:xfrm>
            <a:off x="506041" y="5073801"/>
            <a:ext cx="11179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Individual traits such as size, age, and species affect how fish regulate salinity. These differences influence stress levels, energy use, and overall osmoregulatory cost.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9042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814730"/>
              </p:ext>
            </p:extLst>
          </p:nvPr>
        </p:nvGraphicFramePr>
        <p:xfrm>
          <a:off x="316170" y="1483179"/>
          <a:ext cx="11559653" cy="3200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9315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3130480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359858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522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Salinity-Stress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Shows how hard a fish is working to maintain internal balance as salinity changes. Higher stress means more physiological strain, and higher energy cost.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how much energy a fish is using over time to regulate its salt balance.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63053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Patch-Stress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Identifies locations where fish experience the highest salinity stress, which may reduce their ability to stay healthy.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Patch-Energy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Maps where fish are using the most energy to stay balanced, especially in areas with fluctuating salinity.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E83D88-3640-4EA1-9733-90F27CE7D2E9}"/>
              </a:ext>
            </a:extLst>
          </p:cNvPr>
          <p:cNvSpPr txBox="1"/>
          <p:nvPr/>
        </p:nvSpPr>
        <p:spPr>
          <a:xfrm>
            <a:off x="506041" y="5073801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Outputs highlight stress hotspots and periods of high energy demand that may limit fish survival or guide restoration priorities.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590550" y="1427956"/>
            <a:ext cx="110109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the steps feel realistic based on your knowledge or experience?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it make sense that fish would use more energy to manage salinity stress in certain areas or times?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000" b="1" dirty="0"/>
              <a:t>Missing Variables, Traits, or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other traits that might affect how well a fish regulates salinity (like stress, body condition, or energy reserves, individual acclimation ability)?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environmental factors or variables missing (e.g. temperature, precipitation) impacting a fishing ability to manage stress?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0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outputs from the osmoregulation function would help us better understand how salinity affects fish, or help guide management and restoration decisions (e.g. stress zones, osmoregulation energy expenditure)?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time-based outputs (like how fish expend energy over time) more useful, or location-based outputs (like where fish are expending the most energy)?</a:t>
            </a:r>
          </a:p>
        </p:txBody>
      </p:sp>
    </p:spTree>
    <p:extLst>
      <p:ext uri="{BB962C8B-B14F-4D97-AF65-F5344CB8AC3E}">
        <p14:creationId xmlns:p14="http://schemas.microsoft.com/office/powerpoint/2010/main" val="404524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22788"/>
              </p:ext>
            </p:extLst>
          </p:nvPr>
        </p:nvGraphicFramePr>
        <p:xfrm>
          <a:off x="1258094" y="1895697"/>
          <a:ext cx="9675812" cy="3200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5333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7160479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Definition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Osmoregulation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How fish keep the right balance of salt and water inside their bodies, even when the water around them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Gills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Organs that allow fish to breathe and also help control the salt and water balance in their bodies.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Chloride Cells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Special cells in the gills that help fish adjust to salty or fresh water by moving salt in or out of their bodies.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3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Homeostasis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ability of fish to keep their internal conditions stable and healthy, even when the environment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450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515600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Simulates stress and energy use as fish adapt to changing salinity.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Quantify Salinity Stress </a:t>
            </a:r>
            <a:r>
              <a:rPr lang="en-US" sz="2400" dirty="0"/>
              <a:t>by calculating the difference between environmental salinity and internal salinity.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Regulate Chloride Cell Density </a:t>
            </a:r>
            <a:r>
              <a:rPr lang="en-US" sz="2400" dirty="0"/>
              <a:t>to maintain homeostasis by adjusting cell expression in response to stress.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Estimate Energy Costs </a:t>
            </a:r>
            <a:r>
              <a:rPr lang="en-US" sz="2400" dirty="0"/>
              <a:t>associated with chloride cell creation, maintenance, and decay to track the metabolic trade-offs of osmoregulation.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9572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Key Variables for 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7B2B7-15C1-49A6-A7ED-4E49B9774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09335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b="1" dirty="0"/>
              <a:t>🌍 Environmental Variable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9CC2B-FAA2-48DC-9330-CC91B6EC7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3952" y="2141571"/>
            <a:ext cx="4990447" cy="3684588"/>
          </a:xfrm>
        </p:spPr>
        <p:txBody>
          <a:bodyPr>
            <a:normAutofit/>
          </a:bodyPr>
          <a:lstStyle/>
          <a:p>
            <a:r>
              <a:rPr lang="en-US" sz="1800" dirty="0"/>
              <a:t>🧂 </a:t>
            </a:r>
            <a:r>
              <a:rPr lang="en-US" sz="1800" b="1" dirty="0"/>
              <a:t>Salinity</a:t>
            </a:r>
            <a:br>
              <a:rPr lang="en-US" sz="1800" dirty="0"/>
            </a:br>
            <a:r>
              <a:rPr lang="en-US" sz="1800" i="1" dirty="0"/>
              <a:t>How salty the surrounding water is</a:t>
            </a:r>
            <a:br>
              <a:rPr lang="en-US" sz="1800" dirty="0"/>
            </a:br>
            <a:r>
              <a:rPr lang="en-US" sz="1800" i="1" dirty="0"/>
              <a:t>(Affects how much the fish needs to regulate)</a:t>
            </a:r>
          </a:p>
          <a:p>
            <a:r>
              <a:rPr lang="en-US" sz="1800" dirty="0"/>
              <a:t>🌡️</a:t>
            </a:r>
            <a:r>
              <a:rPr lang="en-US" sz="1200" dirty="0"/>
              <a:t> </a:t>
            </a:r>
            <a:r>
              <a:rPr lang="en-US" sz="1800" b="1" dirty="0"/>
              <a:t>Patch-Stress</a:t>
            </a:r>
            <a:br>
              <a:rPr lang="en-US" sz="1800" dirty="0"/>
            </a:br>
            <a:r>
              <a:rPr lang="en-US" sz="1800" dirty="0"/>
              <a:t>L</a:t>
            </a:r>
            <a:r>
              <a:rPr lang="en-US" sz="1800" i="1" dirty="0"/>
              <a:t>ocations where fish experience the highest salinity stress</a:t>
            </a:r>
          </a:p>
          <a:p>
            <a:r>
              <a:rPr lang="en-US" sz="1800" dirty="0"/>
              <a:t>⚡</a:t>
            </a:r>
            <a:r>
              <a:rPr lang="en-US" sz="1800" b="1" dirty="0"/>
              <a:t>Patch-Energy</a:t>
            </a:r>
            <a:br>
              <a:rPr lang="en-US" sz="1800" dirty="0"/>
            </a:br>
            <a:r>
              <a:rPr lang="en-US" sz="1800" i="1" dirty="0"/>
              <a:t>Locations where fish are using the most energy to stay balanced</a:t>
            </a:r>
          </a:p>
          <a:p>
            <a:endParaRPr lang="en-US" sz="1800" b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62DAC-2722-455D-BB2B-1F05A3E62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4399" y="1209335"/>
            <a:ext cx="5703887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🐟 Individual (Fish) 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22524-FA0B-4B09-A398-76A25CDC9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141571"/>
            <a:ext cx="5703887" cy="3774513"/>
          </a:xfrm>
        </p:spPr>
        <p:txBody>
          <a:bodyPr>
            <a:noAutofit/>
          </a:bodyPr>
          <a:lstStyle/>
          <a:p>
            <a:r>
              <a:rPr lang="en-US" sz="1800" dirty="0"/>
              <a:t>⚡ </a:t>
            </a:r>
            <a:r>
              <a:rPr lang="en-US" sz="1800" b="1" dirty="0"/>
              <a:t>Energy</a:t>
            </a:r>
            <a:br>
              <a:rPr lang="en-US" sz="1800" dirty="0"/>
            </a:br>
            <a:r>
              <a:rPr lang="en-US" sz="1800" i="1" dirty="0"/>
              <a:t>Available energy for physiological processes</a:t>
            </a:r>
            <a:endParaRPr lang="en-US" sz="1800" dirty="0"/>
          </a:p>
          <a:p>
            <a:r>
              <a:rPr lang="en-US" sz="1800" dirty="0"/>
              <a:t>💧 </a:t>
            </a:r>
            <a:r>
              <a:rPr lang="en-US" sz="1800" b="1" dirty="0"/>
              <a:t>Acclimated Salinity</a:t>
            </a:r>
            <a:br>
              <a:rPr lang="en-US" sz="1800" dirty="0"/>
            </a:br>
            <a:r>
              <a:rPr lang="en-US" sz="1800" i="1" dirty="0"/>
              <a:t>The salt level the fish internally acclimated to (Assumes internal physiological processes managing internal salt levels)</a:t>
            </a:r>
          </a:p>
          <a:p>
            <a:r>
              <a:rPr lang="en-US" sz="1800" dirty="0"/>
              <a:t>🌊 </a:t>
            </a:r>
            <a:r>
              <a:rPr lang="en-US" sz="1800" b="1" dirty="0"/>
              <a:t>Salinity Stress</a:t>
            </a:r>
            <a:br>
              <a:rPr lang="en-US" sz="1800" dirty="0"/>
            </a:br>
            <a:r>
              <a:rPr lang="en-US" sz="1800" i="1" dirty="0"/>
              <a:t>Difference between acclimated and external salinity</a:t>
            </a:r>
            <a:endParaRPr lang="en-US" sz="1800" dirty="0"/>
          </a:p>
          <a:p>
            <a:r>
              <a:rPr lang="en-US" sz="1800" dirty="0"/>
              <a:t>🧫 </a:t>
            </a:r>
            <a:r>
              <a:rPr lang="en-US" sz="1800" b="1" dirty="0"/>
              <a:t>Chloride Cell Density</a:t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i="1" dirty="0"/>
              <a:t>Percent of specialized gill cells expressed for salt regulation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824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37AA60-E598-46A4-B882-11FAAF82B677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BFCE5-36A5-4BFB-A32C-96DFCF7BA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06" y="1470409"/>
            <a:ext cx="8298388" cy="4342020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Salinity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B7C7AEB-ED1A-4362-920F-36B9EB6CD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79742" y="1435254"/>
            <a:ext cx="1361227" cy="7862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0FE6AB8-17F4-45C0-9EF9-9F93A2D63BEA}"/>
              </a:ext>
            </a:extLst>
          </p:cNvPr>
          <p:cNvSpPr txBox="1"/>
          <p:nvPr/>
        </p:nvSpPr>
        <p:spPr>
          <a:xfrm>
            <a:off x="1015091" y="1950842"/>
            <a:ext cx="337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Acclimated Salinity</a:t>
            </a:r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7BFBA86A-F974-4582-9B94-C2BF6E113C14}"/>
              </a:ext>
            </a:extLst>
          </p:cNvPr>
          <p:cNvSpPr/>
          <p:nvPr/>
        </p:nvSpPr>
        <p:spPr>
          <a:xfrm>
            <a:off x="2688798" y="2286228"/>
            <a:ext cx="208670" cy="82715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6F06D8-EEE3-4036-9F6F-D3AE69FF4541}"/>
              </a:ext>
            </a:extLst>
          </p:cNvPr>
          <p:cNvGrpSpPr/>
          <p:nvPr/>
        </p:nvGrpSpPr>
        <p:grpSpPr>
          <a:xfrm>
            <a:off x="953363" y="136187"/>
            <a:ext cx="3679539" cy="1367942"/>
            <a:chOff x="239106" y="3660653"/>
            <a:chExt cx="3679539" cy="13679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A4B2FC5-3287-4577-814A-17549257DF6C}"/>
                </a:ext>
              </a:extLst>
            </p:cNvPr>
            <p:cNvSpPr/>
            <p:nvPr/>
          </p:nvSpPr>
          <p:spPr>
            <a:xfrm>
              <a:off x="410985" y="3660653"/>
              <a:ext cx="3233754" cy="1332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FCF6D11-8950-44DE-8C53-3D6938D8076D}"/>
                </a:ext>
              </a:extLst>
            </p:cNvPr>
            <p:cNvSpPr txBox="1"/>
            <p:nvPr/>
          </p:nvSpPr>
          <p:spPr>
            <a:xfrm>
              <a:off x="2567768" y="4443820"/>
              <a:ext cx="1350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Salinity Stress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9FCEE65-8464-462D-ADB2-977C70FE0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1807773" y="3694703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CDB2A9-DDB4-432D-A97B-3135DFA82EA4}"/>
                </a:ext>
              </a:extLst>
            </p:cNvPr>
            <p:cNvSpPr txBox="1"/>
            <p:nvPr/>
          </p:nvSpPr>
          <p:spPr>
            <a:xfrm>
              <a:off x="239106" y="4424523"/>
              <a:ext cx="1209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External Salinity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88A6C6-25FC-4C27-96CE-D82B9D1D4317}"/>
                </a:ext>
              </a:extLst>
            </p:cNvPr>
            <p:cNvSpPr txBox="1"/>
            <p:nvPr/>
          </p:nvSpPr>
          <p:spPr>
            <a:xfrm>
              <a:off x="1511610" y="4431996"/>
              <a:ext cx="1209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Internal Salinity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D7D99A6-467D-4DBF-B2F5-2E2B46F34F2A}"/>
                </a:ext>
              </a:extLst>
            </p:cNvPr>
            <p:cNvSpPr txBox="1"/>
            <p:nvPr/>
          </p:nvSpPr>
          <p:spPr>
            <a:xfrm>
              <a:off x="2405310" y="3743442"/>
              <a:ext cx="457200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=</a:t>
              </a:r>
            </a:p>
          </p:txBody>
        </p:sp>
        <p:sp>
          <p:nvSpPr>
            <p:cNvPr id="47" name="Arrow: Left-Right 46">
              <a:extLst>
                <a:ext uri="{FF2B5EF4-FFF2-40B4-BE49-F238E27FC236}">
                  <a16:creationId xmlns:a16="http://schemas.microsoft.com/office/drawing/2014/main" id="{154EA78D-3366-4C67-8C5E-BD20D704F862}"/>
                </a:ext>
              </a:extLst>
            </p:cNvPr>
            <p:cNvSpPr/>
            <p:nvPr/>
          </p:nvSpPr>
          <p:spPr>
            <a:xfrm>
              <a:off x="1216256" y="4112638"/>
              <a:ext cx="548640" cy="184938"/>
            </a:xfrm>
            <a:prstGeom prst="left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4162683-BE36-4E63-89A0-3FD72DDAFA90}"/>
                </a:ext>
              </a:extLst>
            </p:cNvPr>
            <p:cNvSpPr/>
            <p:nvPr/>
          </p:nvSpPr>
          <p:spPr>
            <a:xfrm>
              <a:off x="1993325" y="4378395"/>
              <a:ext cx="254405" cy="3657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961D0C4-6DB7-42C9-82CB-2B53189DCF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2913035" y="3694703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7B03503-470F-428C-80B2-575B9F1AC0E3}"/>
                </a:ext>
              </a:extLst>
            </p:cNvPr>
            <p:cNvSpPr/>
            <p:nvPr/>
          </p:nvSpPr>
          <p:spPr>
            <a:xfrm>
              <a:off x="3098587" y="4378395"/>
              <a:ext cx="254405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6F1B9E5-DCBE-44AB-BD88-BD5F41A97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532710" y="3667030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8484BA-1B50-4A87-B086-DEBB21570C74}"/>
                </a:ext>
              </a:extLst>
            </p:cNvPr>
            <p:cNvSpPr/>
            <p:nvPr/>
          </p:nvSpPr>
          <p:spPr>
            <a:xfrm>
              <a:off x="718262" y="4350722"/>
              <a:ext cx="254405" cy="3657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764960BA-92C6-40ED-84DE-D13CAADD84D3}"/>
              </a:ext>
            </a:extLst>
          </p:cNvPr>
          <p:cNvSpPr/>
          <p:nvPr/>
        </p:nvSpPr>
        <p:spPr>
          <a:xfrm>
            <a:off x="10331704" y="1853890"/>
            <a:ext cx="1361228" cy="58544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72BF3D-D249-4B8F-8D5A-95D3B211BE5A}"/>
              </a:ext>
            </a:extLst>
          </p:cNvPr>
          <p:cNvSpPr/>
          <p:nvPr/>
        </p:nvSpPr>
        <p:spPr>
          <a:xfrm>
            <a:off x="10459260" y="2024857"/>
            <a:ext cx="365760" cy="23342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090094-13D3-4931-9EC1-BC2F9525E92B}"/>
              </a:ext>
            </a:extLst>
          </p:cNvPr>
          <p:cNvSpPr txBox="1"/>
          <p:nvPr/>
        </p:nvSpPr>
        <p:spPr>
          <a:xfrm>
            <a:off x="10807232" y="1958074"/>
            <a:ext cx="94618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Salinity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5A780F-ADE3-4089-9AEA-4268344EDB6E}"/>
              </a:ext>
            </a:extLst>
          </p:cNvPr>
          <p:cNvSpPr txBox="1"/>
          <p:nvPr/>
        </p:nvSpPr>
        <p:spPr>
          <a:xfrm>
            <a:off x="10148201" y="1469026"/>
            <a:ext cx="1687551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Legend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C4E4DF88-CCC8-4E6F-9744-F4954E03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191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When environmental salinity differs from a fish’s internal balance, the fish experiences stress and must use energy to maintain homeostasis.</a:t>
            </a:r>
          </a:p>
        </p:txBody>
      </p:sp>
    </p:spTree>
    <p:extLst>
      <p:ext uri="{BB962C8B-B14F-4D97-AF65-F5344CB8AC3E}">
        <p14:creationId xmlns:p14="http://schemas.microsoft.com/office/powerpoint/2010/main" val="276769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420" y="5510807"/>
            <a:ext cx="1013916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Stress increases when environmental salinity doesn’t match the fish’s acclimated salinity.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1C7FB7-EFCF-4F49-A34A-67809E7EC287}"/>
              </a:ext>
            </a:extLst>
          </p:cNvPr>
          <p:cNvSpPr txBox="1"/>
          <p:nvPr/>
        </p:nvSpPr>
        <p:spPr>
          <a:xfrm>
            <a:off x="8655808" y="4611633"/>
            <a:ext cx="2582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/>
                </a:solidFill>
              </a:rPr>
              <a:t>Acclimated Salinity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</a:rPr>
              <a:t>Environmental Salinity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921E814-1C6D-4064-97DD-EC6ED51FDBE9}"/>
              </a:ext>
            </a:extLst>
          </p:cNvPr>
          <p:cNvGrpSpPr/>
          <p:nvPr/>
        </p:nvGrpSpPr>
        <p:grpSpPr>
          <a:xfrm>
            <a:off x="430117" y="479953"/>
            <a:ext cx="7872288" cy="4880070"/>
            <a:chOff x="2133731" y="1544190"/>
            <a:chExt cx="7872288" cy="48800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133731" y="3306859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Difference Increases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D90D92-A123-49DD-B2BD-EE8A346F6C77}"/>
                </a:ext>
              </a:extLst>
            </p:cNvPr>
            <p:cNvGrpSpPr/>
            <p:nvPr/>
          </p:nvGrpSpPr>
          <p:grpSpPr>
            <a:xfrm>
              <a:off x="6421445" y="1544190"/>
              <a:ext cx="3206878" cy="2122384"/>
              <a:chOff x="838200" y="3022686"/>
              <a:chExt cx="3206878" cy="212238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A779920-CF11-4D59-B80A-B03713837036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3206878" cy="2122384"/>
                <a:chOff x="1017956" y="2071167"/>
                <a:chExt cx="1529814" cy="1576028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D18AF52-BFAF-48B5-B2B1-0B187484509B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B22E02D0-5ED2-4C5C-88B0-AB1271CC05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363175B3-F9FC-4613-8420-FC6E53E2B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846EC70-472A-4BAA-B0DF-DF746FA5BEEE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X</a:t>
                  </a:r>
                  <a:endParaRPr lang="en-US" sz="1200" b="1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A21425E-BE7C-4775-9678-FA1870CFE432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1CD6EFE-6388-46FD-B5D9-9F27D743D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604" y="3257300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2559977" y="1544190"/>
              <a:ext cx="3206878" cy="2122384"/>
              <a:chOff x="1017956" y="2071167"/>
              <a:chExt cx="1529814" cy="157602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2559977" y="4280016"/>
              <a:ext cx="3206878" cy="2122384"/>
              <a:chOff x="1017956" y="2071167"/>
              <a:chExt cx="1529814" cy="157602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AEF06E-E078-4A24-83A6-AAF56CFC1C15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8BB74E-3BBF-44FE-9679-AE12DB397043}"/>
                </a:ext>
              </a:extLst>
            </p:cNvPr>
            <p:cNvGrpSpPr/>
            <p:nvPr/>
          </p:nvGrpSpPr>
          <p:grpSpPr>
            <a:xfrm>
              <a:off x="6421445" y="4280016"/>
              <a:ext cx="3206878" cy="2122384"/>
              <a:chOff x="838200" y="3022686"/>
              <a:chExt cx="3206878" cy="212238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C006937-B937-4B81-A299-5CC7CAF49C2B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3206878" cy="2122384"/>
                <a:chOff x="1017956" y="2071167"/>
                <a:chExt cx="1529814" cy="1576028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D0D43CB-7093-4DB1-BAEB-9862421454A5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270BD38B-0785-406A-8340-5C54790592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3ED6467A-F770-4483-BD64-9B51558D0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E6E9088-3FEC-4BF4-8540-4D0E59AD546A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X</a:t>
                  </a:r>
                  <a:endParaRPr lang="en-US" sz="1200" b="1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10605-A783-498F-A638-AA71D816BB7C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FE3D02F-73F3-4561-99C5-CFFFC5B9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8904" y="3229922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2133732" y="6029813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Difference Decreases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47D0D9F-6B88-4144-9DE0-A55754F0865C}"/>
                </a:ext>
              </a:extLst>
            </p:cNvPr>
            <p:cNvGrpSpPr/>
            <p:nvPr/>
          </p:nvGrpSpPr>
          <p:grpSpPr>
            <a:xfrm>
              <a:off x="2886605" y="1693727"/>
              <a:ext cx="2525485" cy="1513114"/>
              <a:chOff x="816429" y="1839686"/>
              <a:chExt cx="2525485" cy="1513114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B9FB4A0-E4C0-4AB3-AEEB-1D487982B552}"/>
                  </a:ext>
                </a:extLst>
              </p:cNvPr>
              <p:cNvSpPr/>
              <p:nvPr/>
            </p:nvSpPr>
            <p:spPr>
              <a:xfrm>
                <a:off x="816429" y="2551399"/>
                <a:ext cx="2525485" cy="801401"/>
              </a:xfrm>
              <a:custGeom>
                <a:avLst/>
                <a:gdLst>
                  <a:gd name="connsiteX0" fmla="*/ 0 w 2525485"/>
                  <a:gd name="connsiteY0" fmla="*/ 801401 h 801401"/>
                  <a:gd name="connsiteX1" fmla="*/ 914400 w 2525485"/>
                  <a:gd name="connsiteY1" fmla="*/ 115601 h 801401"/>
                  <a:gd name="connsiteX2" fmla="*/ 2525485 w 2525485"/>
                  <a:gd name="connsiteY2" fmla="*/ 6744 h 801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5485" h="801401">
                    <a:moveTo>
                      <a:pt x="0" y="801401"/>
                    </a:moveTo>
                    <a:cubicBezTo>
                      <a:pt x="246743" y="524722"/>
                      <a:pt x="493486" y="248044"/>
                      <a:pt x="914400" y="115601"/>
                    </a:cubicBezTo>
                    <a:cubicBezTo>
                      <a:pt x="1335314" y="-16842"/>
                      <a:pt x="1930399" y="-5049"/>
                      <a:pt x="2525485" y="6744"/>
                    </a:cubicBezTo>
                  </a:path>
                </a:pathLst>
              </a:custGeom>
              <a:noFill/>
              <a:ln w="57150">
                <a:prstDash val="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D9FA3F9-D286-449A-BD9D-273C564786E3}"/>
                  </a:ext>
                </a:extLst>
              </p:cNvPr>
              <p:cNvSpPr/>
              <p:nvPr/>
            </p:nvSpPr>
            <p:spPr>
              <a:xfrm>
                <a:off x="849086" y="1839686"/>
                <a:ext cx="2362200" cy="1502228"/>
              </a:xfrm>
              <a:custGeom>
                <a:avLst/>
                <a:gdLst>
                  <a:gd name="connsiteX0" fmla="*/ 0 w 2362200"/>
                  <a:gd name="connsiteY0" fmla="*/ 1502228 h 1502228"/>
                  <a:gd name="connsiteX1" fmla="*/ 1034143 w 2362200"/>
                  <a:gd name="connsiteY1" fmla="*/ 783771 h 1502228"/>
                  <a:gd name="connsiteX2" fmla="*/ 2362200 w 2362200"/>
                  <a:gd name="connsiteY2" fmla="*/ 0 h 1502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62200" h="1502228">
                    <a:moveTo>
                      <a:pt x="0" y="1502228"/>
                    </a:moveTo>
                    <a:cubicBezTo>
                      <a:pt x="320221" y="1268185"/>
                      <a:pt x="640443" y="1034142"/>
                      <a:pt x="1034143" y="783771"/>
                    </a:cubicBezTo>
                    <a:cubicBezTo>
                      <a:pt x="1427843" y="533400"/>
                      <a:pt x="1895021" y="266700"/>
                      <a:pt x="2362200" y="0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DAA1C32-A862-4BD7-94DB-8A72527C39D5}"/>
                </a:ext>
              </a:extLst>
            </p:cNvPr>
            <p:cNvGrpSpPr/>
            <p:nvPr/>
          </p:nvGrpSpPr>
          <p:grpSpPr>
            <a:xfrm flipH="1" flipV="1">
              <a:off x="2891669" y="4467343"/>
              <a:ext cx="2525485" cy="1513114"/>
              <a:chOff x="816429" y="1839686"/>
              <a:chExt cx="2525485" cy="1513114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BAEF198-4B3E-42E4-9C6B-0B3114A639D3}"/>
                  </a:ext>
                </a:extLst>
              </p:cNvPr>
              <p:cNvSpPr/>
              <p:nvPr/>
            </p:nvSpPr>
            <p:spPr>
              <a:xfrm>
                <a:off x="816429" y="2551399"/>
                <a:ext cx="2525485" cy="801401"/>
              </a:xfrm>
              <a:custGeom>
                <a:avLst/>
                <a:gdLst>
                  <a:gd name="connsiteX0" fmla="*/ 0 w 2525485"/>
                  <a:gd name="connsiteY0" fmla="*/ 801401 h 801401"/>
                  <a:gd name="connsiteX1" fmla="*/ 914400 w 2525485"/>
                  <a:gd name="connsiteY1" fmla="*/ 115601 h 801401"/>
                  <a:gd name="connsiteX2" fmla="*/ 2525485 w 2525485"/>
                  <a:gd name="connsiteY2" fmla="*/ 6744 h 801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5485" h="801401">
                    <a:moveTo>
                      <a:pt x="0" y="801401"/>
                    </a:moveTo>
                    <a:cubicBezTo>
                      <a:pt x="246743" y="524722"/>
                      <a:pt x="493486" y="248044"/>
                      <a:pt x="914400" y="115601"/>
                    </a:cubicBezTo>
                    <a:cubicBezTo>
                      <a:pt x="1335314" y="-16842"/>
                      <a:pt x="1930399" y="-5049"/>
                      <a:pt x="2525485" y="6744"/>
                    </a:cubicBezTo>
                  </a:path>
                </a:pathLst>
              </a:custGeom>
              <a:noFill/>
              <a:ln w="57150">
                <a:prstDash val="dash"/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EA758D1-C3BB-4D41-9642-8C6CFAFFA6AD}"/>
                  </a:ext>
                </a:extLst>
              </p:cNvPr>
              <p:cNvSpPr/>
              <p:nvPr/>
            </p:nvSpPr>
            <p:spPr>
              <a:xfrm>
                <a:off x="849086" y="1839686"/>
                <a:ext cx="2362200" cy="1502228"/>
              </a:xfrm>
              <a:custGeom>
                <a:avLst/>
                <a:gdLst>
                  <a:gd name="connsiteX0" fmla="*/ 0 w 2362200"/>
                  <a:gd name="connsiteY0" fmla="*/ 1502228 h 1502228"/>
                  <a:gd name="connsiteX1" fmla="*/ 1034143 w 2362200"/>
                  <a:gd name="connsiteY1" fmla="*/ 783771 h 1502228"/>
                  <a:gd name="connsiteX2" fmla="*/ 2362200 w 2362200"/>
                  <a:gd name="connsiteY2" fmla="*/ 0 h 1502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62200" h="1502228">
                    <a:moveTo>
                      <a:pt x="0" y="1502228"/>
                    </a:moveTo>
                    <a:cubicBezTo>
                      <a:pt x="320221" y="1268185"/>
                      <a:pt x="640443" y="1034142"/>
                      <a:pt x="1034143" y="783771"/>
                    </a:cubicBezTo>
                    <a:cubicBezTo>
                      <a:pt x="1427843" y="533400"/>
                      <a:pt x="1895021" y="266700"/>
                      <a:pt x="2362200" y="0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  <a:prstDash val="solid"/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5864523" y="2209212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ECE887C5-5FFC-43D2-B2F6-BF533791B824}"/>
                </a:ext>
              </a:extLst>
            </p:cNvPr>
            <p:cNvSpPr/>
            <p:nvPr/>
          </p:nvSpPr>
          <p:spPr>
            <a:xfrm>
              <a:off x="5864523" y="4920022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6043749" y="3331974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Stress Increases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6043750" y="6054928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Stress Decreases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7B507B2-0C0D-4444-B2FA-14A2A865D3BC}"/>
              </a:ext>
            </a:extLst>
          </p:cNvPr>
          <p:cNvSpPr txBox="1"/>
          <p:nvPr/>
        </p:nvSpPr>
        <p:spPr>
          <a:xfrm>
            <a:off x="8662161" y="351984"/>
            <a:ext cx="294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Ecological Implication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8662161" y="963636"/>
            <a:ext cx="307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Individual osmoregulation processes cannot keep up with maintaining balance of salt in the fish and salinity stress increases.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204463-A0B0-42D7-A4D7-A19FDF02E520}"/>
              </a:ext>
            </a:extLst>
          </p:cNvPr>
          <p:cNvCxnSpPr/>
          <p:nvPr/>
        </p:nvCxnSpPr>
        <p:spPr>
          <a:xfrm>
            <a:off x="8734955" y="791877"/>
            <a:ext cx="2798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8662161" y="3513557"/>
            <a:ext cx="307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 is maintaining balance and salinity stress decreases.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905260" y="1144975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905260" y="3855785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AA5A6-97DC-4500-BBD2-62D975E18BDC}"/>
              </a:ext>
            </a:extLst>
          </p:cNvPr>
          <p:cNvSpPr txBox="1"/>
          <p:nvPr/>
        </p:nvSpPr>
        <p:spPr>
          <a:xfrm rot="16200000">
            <a:off x="-970090" y="2505852"/>
            <a:ext cx="321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Dependent on Acclimation Rate</a:t>
            </a:r>
          </a:p>
        </p:txBody>
      </p:sp>
    </p:spTree>
    <p:extLst>
      <p:ext uri="{BB962C8B-B14F-4D97-AF65-F5344CB8AC3E}">
        <p14:creationId xmlns:p14="http://schemas.microsoft.com/office/powerpoint/2010/main" val="142560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7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Calculate Patch Stress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70965-C2DC-4D96-A963-F82D8595F4C9}"/>
              </a:ext>
            </a:extLst>
          </p:cNvPr>
          <p:cNvSpPr txBox="1"/>
          <p:nvPr/>
        </p:nvSpPr>
        <p:spPr>
          <a:xfrm>
            <a:off x="3663582" y="1921700"/>
            <a:ext cx="708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Tracks the highest level of stress experienced in a patch.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DB4307-1247-4DC9-94ED-D4EFB0CD37DD}"/>
              </a:ext>
            </a:extLst>
          </p:cNvPr>
          <p:cNvSpPr txBox="1"/>
          <p:nvPr/>
        </p:nvSpPr>
        <p:spPr>
          <a:xfrm>
            <a:off x="3663582" y="3885099"/>
            <a:ext cx="759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Current</a:t>
            </a:r>
            <a:r>
              <a:rPr lang="en-US" b="1" dirty="0"/>
              <a:t> Stress </a:t>
            </a:r>
            <a:r>
              <a:rPr lang="en-US" dirty="0"/>
              <a:t>&gt;</a:t>
            </a:r>
            <a:r>
              <a:rPr lang="en-US" b="1" dirty="0"/>
              <a:t> Patch-Stress</a:t>
            </a:r>
          </a:p>
          <a:p>
            <a:r>
              <a:rPr lang="en-US" b="1" dirty="0"/>
              <a:t>	</a:t>
            </a:r>
            <a:r>
              <a:rPr lang="en-US" dirty="0"/>
              <a:t>Update</a:t>
            </a:r>
            <a:r>
              <a:rPr lang="en-US" b="1" dirty="0"/>
              <a:t> Patch-Stress </a:t>
            </a:r>
            <a:r>
              <a:rPr lang="en-US" dirty="0"/>
              <a:t>to Current </a:t>
            </a:r>
            <a:r>
              <a:rPr lang="en-US" b="1" dirty="0"/>
              <a:t>Stress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ED671C-E30B-4BAE-A936-D1FC8C6BE207}"/>
              </a:ext>
            </a:extLst>
          </p:cNvPr>
          <p:cNvSpPr txBox="1"/>
          <p:nvPr/>
        </p:nvSpPr>
        <p:spPr>
          <a:xfrm>
            <a:off x="3663582" y="2943724"/>
            <a:ext cx="759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Current </a:t>
            </a:r>
            <a:r>
              <a:rPr lang="en-US" b="1" dirty="0"/>
              <a:t>Stress </a:t>
            </a:r>
            <a:r>
              <a:rPr lang="en-US" dirty="0"/>
              <a:t>&lt;=</a:t>
            </a:r>
            <a:r>
              <a:rPr lang="en-US" b="1" dirty="0"/>
              <a:t> Patch-Stress</a:t>
            </a:r>
          </a:p>
          <a:p>
            <a:r>
              <a:rPr lang="en-US" b="1" dirty="0"/>
              <a:t>	</a:t>
            </a:r>
            <a:r>
              <a:rPr lang="en-US" dirty="0"/>
              <a:t>No</a:t>
            </a:r>
            <a:r>
              <a:rPr lang="en-US" b="1" dirty="0"/>
              <a:t> </a:t>
            </a:r>
            <a:r>
              <a:rPr lang="en-US" dirty="0"/>
              <a:t>Change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ACABA6-87AF-42E8-8745-D6688CA06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682" y="1746070"/>
            <a:ext cx="766999" cy="76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490F76-9440-459E-957E-A53FDAC9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681" y="2773712"/>
            <a:ext cx="766999" cy="76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E47680-9657-4136-A0A9-C21122439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425" y="3790183"/>
            <a:ext cx="667510" cy="667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4DCDD4-3C67-46F4-BD6D-5042DA9548AF}"/>
              </a:ext>
            </a:extLst>
          </p:cNvPr>
          <p:cNvSpPr txBox="1"/>
          <p:nvPr/>
        </p:nvSpPr>
        <p:spPr>
          <a:xfrm>
            <a:off x="2647950" y="4810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EF62D-3ADF-416D-8CAF-3B967635352E}"/>
              </a:ext>
            </a:extLst>
          </p:cNvPr>
          <p:cNvSpPr txBox="1"/>
          <p:nvPr/>
        </p:nvSpPr>
        <p:spPr>
          <a:xfrm>
            <a:off x="471487" y="5209072"/>
            <a:ext cx="11249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Each patch records the highest stress fish have experienced there, helping identify zones of peak physiological challenge.</a:t>
            </a:r>
          </a:p>
        </p:txBody>
      </p:sp>
    </p:spTree>
    <p:extLst>
      <p:ext uri="{BB962C8B-B14F-4D97-AF65-F5344CB8AC3E}">
        <p14:creationId xmlns:p14="http://schemas.microsoft.com/office/powerpoint/2010/main" val="341150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76" y="5611156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As stress increases, fish build more chloride cells to regulate salinity. When stress decreases, fish reduce unneeded cells to conserve energy.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921E814-1C6D-4064-97DD-EC6ED51FDBE9}"/>
              </a:ext>
            </a:extLst>
          </p:cNvPr>
          <p:cNvGrpSpPr/>
          <p:nvPr/>
        </p:nvGrpSpPr>
        <p:grpSpPr>
          <a:xfrm>
            <a:off x="-160433" y="510772"/>
            <a:ext cx="7674575" cy="4880070"/>
            <a:chOff x="2133731" y="1544190"/>
            <a:chExt cx="7674575" cy="48800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133731" y="3306859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Stress Increases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D90D92-A123-49DD-B2BD-EE8A346F6C77}"/>
                </a:ext>
              </a:extLst>
            </p:cNvPr>
            <p:cNvGrpSpPr/>
            <p:nvPr/>
          </p:nvGrpSpPr>
          <p:grpSpPr>
            <a:xfrm>
              <a:off x="6421445" y="1544190"/>
              <a:ext cx="3206878" cy="2122384"/>
              <a:chOff x="838200" y="3022686"/>
              <a:chExt cx="3206878" cy="212238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A779920-CF11-4D59-B80A-B03713837036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3206878" cy="2122384"/>
                <a:chOff x="1017956" y="2071167"/>
                <a:chExt cx="1529814" cy="1576028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D18AF52-BFAF-48B5-B2B1-0B187484509B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B22E02D0-5ED2-4C5C-88B0-AB1271CC05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363175B3-F9FC-4613-8420-FC6E53E2B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846EC70-472A-4BAA-B0DF-DF746FA5BEEE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X</a:t>
                  </a:r>
                  <a:endParaRPr lang="en-US" sz="1200" b="1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A21425E-BE7C-4775-9678-FA1870CFE432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1CD6EFE-6388-46FD-B5D9-9F27D743D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604" y="3257300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2559977" y="1544190"/>
              <a:ext cx="3206878" cy="2122384"/>
              <a:chOff x="1017956" y="2071167"/>
              <a:chExt cx="1529814" cy="157602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2559977" y="4280016"/>
              <a:ext cx="3206878" cy="2122384"/>
              <a:chOff x="1017956" y="2071167"/>
              <a:chExt cx="1529814" cy="157602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AEF06E-E078-4A24-83A6-AAF56CFC1C15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8BB74E-3BBF-44FE-9679-AE12DB397043}"/>
                </a:ext>
              </a:extLst>
            </p:cNvPr>
            <p:cNvGrpSpPr/>
            <p:nvPr/>
          </p:nvGrpSpPr>
          <p:grpSpPr>
            <a:xfrm>
              <a:off x="6421445" y="4280016"/>
              <a:ext cx="3206878" cy="2122384"/>
              <a:chOff x="838200" y="3022686"/>
              <a:chExt cx="3206878" cy="212238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C006937-B937-4B81-A299-5CC7CAF49C2B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3206878" cy="2122384"/>
                <a:chOff x="1017956" y="2071167"/>
                <a:chExt cx="1529814" cy="1576028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D0D43CB-7093-4DB1-BAEB-9862421454A5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270BD38B-0785-406A-8340-5C54790592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3ED6467A-F770-4483-BD64-9B51558D0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E6E9088-3FEC-4BF4-8540-4D0E59AD546A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X</a:t>
                  </a:r>
                  <a:endParaRPr lang="en-US" sz="1200" b="1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10605-A783-498F-A638-AA71D816BB7C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FE3D02F-73F3-4561-99C5-CFFFC5B9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8904" y="3229922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2133732" y="6029813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Stress Decreases</a:t>
              </a:r>
            </a:p>
          </p:txBody>
        </p: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5864523" y="2209212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ECE887C5-5FFC-43D2-B2F6-BF533791B824}"/>
                </a:ext>
              </a:extLst>
            </p:cNvPr>
            <p:cNvSpPr/>
            <p:nvPr/>
          </p:nvSpPr>
          <p:spPr>
            <a:xfrm>
              <a:off x="5864523" y="4920022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5766855" y="3308172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Chloride Cells Increase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5846037" y="6054928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Chloride Cells Decrease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7B507B2-0C0D-4444-B2FA-14A2A865D3BC}"/>
              </a:ext>
            </a:extLst>
          </p:cNvPr>
          <p:cNvSpPr txBox="1"/>
          <p:nvPr/>
        </p:nvSpPr>
        <p:spPr>
          <a:xfrm>
            <a:off x="8071611" y="382803"/>
            <a:ext cx="294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Ecological Implication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8071611" y="994455"/>
            <a:ext cx="307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Stress initializes the creation of new chloride cells to keep up with osmoregulation and maintain homeostasis, limited by a fish’s cell growth rate.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204463-A0B0-42D7-A4D7-A19FDF02E520}"/>
              </a:ext>
            </a:extLst>
          </p:cNvPr>
          <p:cNvCxnSpPr/>
          <p:nvPr/>
        </p:nvCxnSpPr>
        <p:spPr>
          <a:xfrm>
            <a:off x="8144405" y="822696"/>
            <a:ext cx="2798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8144405" y="3590317"/>
            <a:ext cx="3079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 can remove excess chloride cells that are not needed to maintain balance.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314710" y="117579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314710" y="388660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6C5D0F-AD40-4942-BA1B-A2E7B44F8B4C}"/>
              </a:ext>
            </a:extLst>
          </p:cNvPr>
          <p:cNvCxnSpPr>
            <a:cxnSpLocks/>
          </p:cNvCxnSpPr>
          <p:nvPr/>
        </p:nvCxnSpPr>
        <p:spPr>
          <a:xfrm flipV="1">
            <a:off x="670856" y="713904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A202DA6-8BC6-407C-BDD8-F8BFE422BCFE}"/>
              </a:ext>
            </a:extLst>
          </p:cNvPr>
          <p:cNvGrpSpPr/>
          <p:nvPr/>
        </p:nvGrpSpPr>
        <p:grpSpPr>
          <a:xfrm>
            <a:off x="5178186" y="1100213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746C95B-D07D-4146-9BAD-50C879F18AF6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0E26F34-7EBC-4845-9DEE-0E7E8D3FD37F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B27854B-936E-44D6-8F96-D15042888292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13B3EAE-7436-4CF3-B58F-F5F247196576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684138E-A41E-4CA2-8A6D-1B533110F128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63EEE6C-2459-41B5-9862-F24840A2031C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DC5B107-0ACA-4AB5-A2A4-35AE032199DA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7F112A3-F5BF-4680-A880-31E17AD8A9C0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EFFF08C-6AF6-4A9F-ADF6-2A556FB9FEF2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3461634-4898-4FBA-8BAA-7AD5BC413C4F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D60FF05-B79D-45E5-9852-2EFCFD7A107C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A23FD79-61BE-4956-B759-05EABE7DEE0B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F384603-87B8-4E50-BEA5-5FB8372FE51D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8F36C5D-3828-4AD5-9A7C-3016F8F642D1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30F5022-3E1A-4B5C-A7A4-B52879FD9680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A75C4E9-5749-4D8F-B3A1-64758DBAD4CC}"/>
              </a:ext>
            </a:extLst>
          </p:cNvPr>
          <p:cNvGrpSpPr/>
          <p:nvPr/>
        </p:nvGrpSpPr>
        <p:grpSpPr>
          <a:xfrm flipH="1">
            <a:off x="4530277" y="3855049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F5454D3-382B-43C4-84DE-5002D67C2270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13C4B1F-8D9C-46CC-A4F8-5EB66CB7E1E0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0D505F7-C97E-409A-A828-35754A23BCB1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920B96F-B68E-4BF8-A41B-E9ED65D9DF4D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2F19113-10E8-4582-91F8-573DFC509422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FB832D-0C2B-4EB8-9300-6B4FE893CE72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72EF418-EA84-48A2-ACB9-28474B00E8CC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F7AC3C2-B627-4BC2-92B7-ACB17CAF76FC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32C473A-508D-43DB-AC79-6D05C5CE3813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8478DEA-1DB4-475A-BDD0-528D90D8A0CD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3B4777E-B36B-4A17-B8AE-6B80895E380D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616FF3E-81C2-495E-9649-BD76D689FCDD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41E6EEB-E34A-4173-BB60-58287DE8EC0E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4334863-EBB4-473F-962C-4E1E7FD7AB1C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08FA632-9F64-4A22-8D6C-31AC4BDC427B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F4814C-E017-4E08-9DC1-B55664619FB3}"/>
              </a:ext>
            </a:extLst>
          </p:cNvPr>
          <p:cNvGrpSpPr/>
          <p:nvPr/>
        </p:nvGrpSpPr>
        <p:grpSpPr>
          <a:xfrm>
            <a:off x="7932577" y="4756441"/>
            <a:ext cx="2198669" cy="414473"/>
            <a:chOff x="1049389" y="571517"/>
            <a:chExt cx="2198669" cy="414473"/>
          </a:xfrm>
          <a:effectLst/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71C7FB7-EFCF-4F49-A34A-67809E7EC287}"/>
                </a:ext>
              </a:extLst>
            </p:cNvPr>
            <p:cNvSpPr txBox="1"/>
            <p:nvPr/>
          </p:nvSpPr>
          <p:spPr>
            <a:xfrm>
              <a:off x="1768166" y="616658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Chloride Cells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796F2B-E0EF-464D-AC4C-9F0375015C51}"/>
                </a:ext>
              </a:extLst>
            </p:cNvPr>
            <p:cNvSpPr/>
            <p:nvPr/>
          </p:nvSpPr>
          <p:spPr>
            <a:xfrm>
              <a:off x="1049389" y="571517"/>
              <a:ext cx="483429" cy="41447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FC667E1-5138-46F4-97AC-AB99F9212BF7}"/>
              </a:ext>
            </a:extLst>
          </p:cNvPr>
          <p:cNvCxnSpPr>
            <a:cxnSpLocks/>
          </p:cNvCxnSpPr>
          <p:nvPr/>
        </p:nvCxnSpPr>
        <p:spPr>
          <a:xfrm>
            <a:off x="4530277" y="3661071"/>
            <a:ext cx="1713883" cy="1226442"/>
          </a:xfrm>
          <a:prstGeom prst="line">
            <a:avLst/>
          </a:prstGeom>
          <a:ln w="57150">
            <a:solidFill>
              <a:schemeClr val="accent2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230CA9C-F037-47E8-9389-3E23975AE2FA}"/>
              </a:ext>
            </a:extLst>
          </p:cNvPr>
          <p:cNvCxnSpPr>
            <a:cxnSpLocks/>
          </p:cNvCxnSpPr>
          <p:nvPr/>
        </p:nvCxnSpPr>
        <p:spPr>
          <a:xfrm flipV="1">
            <a:off x="4823106" y="965871"/>
            <a:ext cx="1690253" cy="1213197"/>
          </a:xfrm>
          <a:prstGeom prst="line">
            <a:avLst/>
          </a:prstGeom>
          <a:ln w="57150">
            <a:solidFill>
              <a:schemeClr val="accent2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485804-D1CF-4920-BAC4-A7DF438BFFFF}"/>
              </a:ext>
            </a:extLst>
          </p:cNvPr>
          <p:cNvGrpSpPr/>
          <p:nvPr/>
        </p:nvGrpSpPr>
        <p:grpSpPr>
          <a:xfrm>
            <a:off x="7878317" y="5241824"/>
            <a:ext cx="3969041" cy="369332"/>
            <a:chOff x="936278" y="804982"/>
            <a:chExt cx="3969041" cy="369332"/>
          </a:xfrm>
          <a:effectLst/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307DEC-4D35-4BCD-B49B-EF51913CD290}"/>
                </a:ext>
              </a:extLst>
            </p:cNvPr>
            <p:cNvCxnSpPr/>
            <p:nvPr/>
          </p:nvCxnSpPr>
          <p:spPr>
            <a:xfrm>
              <a:off x="936278" y="989648"/>
              <a:ext cx="591951" cy="0"/>
            </a:xfrm>
            <a:prstGeom prst="line">
              <a:avLst/>
            </a:prstGeom>
            <a:ln w="76200">
              <a:solidFill>
                <a:schemeClr val="accent2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7B358F-C7E6-41FC-AE0A-B72EC13CB5C6}"/>
                </a:ext>
              </a:extLst>
            </p:cNvPr>
            <p:cNvSpPr txBox="1"/>
            <p:nvPr/>
          </p:nvSpPr>
          <p:spPr>
            <a:xfrm>
              <a:off x="1709315" y="804982"/>
              <a:ext cx="319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Max Rate of Cell Growth/Decay</a:t>
              </a:r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EBA4FA3-8519-4F04-97FD-478963B9B72D}"/>
              </a:ext>
            </a:extLst>
          </p:cNvPr>
          <p:cNvCxnSpPr>
            <a:cxnSpLocks/>
          </p:cNvCxnSpPr>
          <p:nvPr/>
        </p:nvCxnSpPr>
        <p:spPr>
          <a:xfrm>
            <a:off x="661509" y="3435552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7C20FEA-48B5-4288-8C5B-4523310E3412}"/>
              </a:ext>
            </a:extLst>
          </p:cNvPr>
          <p:cNvSpPr txBox="1"/>
          <p:nvPr/>
        </p:nvSpPr>
        <p:spPr>
          <a:xfrm>
            <a:off x="4367662" y="2573653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Limited by Growth Rate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A08C9AA-D7F5-4EBB-B56C-C1DDBCEEF3BD}"/>
              </a:ext>
            </a:extLst>
          </p:cNvPr>
          <p:cNvSpPr txBox="1"/>
          <p:nvPr/>
        </p:nvSpPr>
        <p:spPr>
          <a:xfrm>
            <a:off x="4444339" y="5316801"/>
            <a:ext cx="244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Limited by Growth Rate</a:t>
            </a:r>
          </a:p>
        </p:txBody>
      </p:sp>
    </p:spTree>
    <p:extLst>
      <p:ext uri="{BB962C8B-B14F-4D97-AF65-F5344CB8AC3E}">
        <p14:creationId xmlns:p14="http://schemas.microsoft.com/office/powerpoint/2010/main" val="167699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1E915B-F2B9-4936-B098-E229E24F790C}"/>
              </a:ext>
            </a:extLst>
          </p:cNvPr>
          <p:cNvSpPr/>
          <p:nvPr/>
        </p:nvSpPr>
        <p:spPr>
          <a:xfrm>
            <a:off x="4233727" y="656234"/>
            <a:ext cx="3201083" cy="157081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-87797" y="2146613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Chloride Cells Increase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8322582" y="409480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BBAE9E-285B-43A3-A295-CB085E3B6977}"/>
              </a:ext>
            </a:extLst>
          </p:cNvPr>
          <p:cNvGrpSpPr/>
          <p:nvPr/>
        </p:nvGrpSpPr>
        <p:grpSpPr>
          <a:xfrm>
            <a:off x="338449" y="383944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3104C3-DE64-4950-A669-7E17AC33052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44A03A3-DE47-4D21-A0F0-E55D68976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D38DB0C-BEA8-412E-A5D4-779A667073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11EEBE-81EA-4D22-9EF9-00D5DD5ABE9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3AEE3E-122F-4116-8C23-2640C052B0C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C6AB0E-7188-423E-8387-D38453171891}"/>
              </a:ext>
            </a:extLst>
          </p:cNvPr>
          <p:cNvGrpSpPr/>
          <p:nvPr/>
        </p:nvGrpSpPr>
        <p:grpSpPr>
          <a:xfrm>
            <a:off x="411070" y="3134126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020587-8EF8-4C95-8791-1A7FBC51CFB0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3C92D6C-B29D-4AFF-9D06-FADCFA2A4D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BCBB532-6A6A-4D1F-B58A-0F0D3C5F0C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AEF06E-E078-4A24-83A6-AAF56CFC1C15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58F3AE-3C60-4BC4-8C7D-AF3E01C0EAE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006937-B937-4B81-A299-5CC7CAF49C2B}"/>
              </a:ext>
            </a:extLst>
          </p:cNvPr>
          <p:cNvGrpSpPr/>
          <p:nvPr/>
        </p:nvGrpSpPr>
        <p:grpSpPr>
          <a:xfrm>
            <a:off x="8423383" y="3152740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D0D43CB-7093-4DB1-BAEB-9862421454A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70BD38B-0785-406A-8340-5C54790592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ED6467A-F770-4483-BD64-9B51558D0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6E9088-3FEC-4BF4-8540-4D0E59AD546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D10605-A783-498F-A638-AA71D816BB7C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EB7BD89-7CBB-49D2-8591-C4C0327AEF6E}"/>
              </a:ext>
            </a:extLst>
          </p:cNvPr>
          <p:cNvSpPr txBox="1"/>
          <p:nvPr/>
        </p:nvSpPr>
        <p:spPr>
          <a:xfrm>
            <a:off x="-193599" y="5046031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Chloride Cells Decrease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7847974" y="2172149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is More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DB5BBB-3C2C-4419-9C5D-D1F1C303675D}"/>
              </a:ext>
            </a:extLst>
          </p:cNvPr>
          <p:cNvSpPr txBox="1"/>
          <p:nvPr/>
        </p:nvSpPr>
        <p:spPr>
          <a:xfrm>
            <a:off x="7847975" y="4927652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Is less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1234746" y="2561548"/>
            <a:ext cx="907381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Stress initializes the creation of new chloride cells which costs lots of energy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617525" y="5450236"/>
            <a:ext cx="1109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Fish can remove excess chloride cells that are not needed, but this still uses some energy.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814814" y="120904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952586" y="3864317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1050AE-5485-4408-92DC-470DDD41B856}"/>
              </a:ext>
            </a:extLst>
          </p:cNvPr>
          <p:cNvCxnSpPr>
            <a:cxnSpLocks/>
          </p:cNvCxnSpPr>
          <p:nvPr/>
        </p:nvCxnSpPr>
        <p:spPr>
          <a:xfrm>
            <a:off x="819160" y="3341362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6C5D0F-AD40-4942-BA1B-A2E7B44F8B4C}"/>
              </a:ext>
            </a:extLst>
          </p:cNvPr>
          <p:cNvCxnSpPr>
            <a:cxnSpLocks/>
          </p:cNvCxnSpPr>
          <p:nvPr/>
        </p:nvCxnSpPr>
        <p:spPr>
          <a:xfrm flipV="1">
            <a:off x="743492" y="587076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99B5EE6-ED70-4067-A48F-1EA09895474A}"/>
              </a:ext>
            </a:extLst>
          </p:cNvPr>
          <p:cNvGrpSpPr/>
          <p:nvPr/>
        </p:nvGrpSpPr>
        <p:grpSpPr>
          <a:xfrm>
            <a:off x="1411195" y="988981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D9ADF8E-9861-4229-B385-0D0F026317B7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7DAEDA8-E9B3-4EED-A53D-0D8DE514E94E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2F1C4D8-5FE3-43F4-84AD-5AA28FE2103E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6CB9A7D-F09F-4F39-9F06-2E07D43C19A1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E607873-ADEC-4E80-B444-86055B2FF0B6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04CBD44-A9CE-492D-AFEF-B1F6FC60E112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8E45F14-47E7-4CE6-AC8A-2FD9B4D9F252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62BA61F-D0EF-49CB-A05B-710AB1CA1D5C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F0525BA-2A01-4BF4-9811-410D38A432F5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0370E2A-2322-4660-B34C-2501AF9F8BCB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8FDE92C-2BAF-4039-9BCC-497E9112F19D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7E312D9-686E-4C85-807E-0AFBA872DE42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C197F3F-F93F-48B9-A964-F9CDBF2A109B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44F3426-8EDD-41B9-B7E6-95ACF20CEE4E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CCA369E-6733-493B-BE4F-7D41C2B53A66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CA33776-DF28-4CAC-8D3D-850A6DFB22F9}"/>
              </a:ext>
            </a:extLst>
          </p:cNvPr>
          <p:cNvGrpSpPr/>
          <p:nvPr/>
        </p:nvGrpSpPr>
        <p:grpSpPr>
          <a:xfrm flipH="1">
            <a:off x="827816" y="3717554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6F9CA84-81EB-4C89-864D-1C25142511C4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1BB931E-597E-4E82-A6F1-7E8CE3A3A437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3B5683D-3A5F-4A68-82D8-542EB34CB2D3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314BDFB-A1DF-43C8-92FD-0B5AB3516FFC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C2C494B-0054-45B5-9BC6-DCDF25F09758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102DC67-9A45-47E0-BEBD-164B01F4D403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D2841A5-F50F-4B67-A6AA-EBEE7A596735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0E4325A-6086-4E3A-A9D8-7240DA56BC99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8C8F40D-3F93-449C-B86F-043DF35CCFDC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611D9D8-34DC-4C20-890A-2D64B7A1A473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AD76347-E47A-4A50-8C19-AB21CF6A492D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CFB8323-5E6E-487E-A0F5-BC8D121F2B81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2737CEC-0674-4E23-88DA-13E7CCBAEE53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5593775-292D-4DEF-8522-CF7E8B32CBF4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92D2221-2690-4987-A7D2-8DAF7DE9C90B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052EA22E-8268-487E-BA1B-B36881B0FCD9}"/>
              </a:ext>
            </a:extLst>
          </p:cNvPr>
          <p:cNvSpPr txBox="1"/>
          <p:nvPr/>
        </p:nvSpPr>
        <p:spPr>
          <a:xfrm>
            <a:off x="4409213" y="1515426"/>
            <a:ext cx="1280572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DDA22B-EFA3-4AC7-84C6-6A52B4942608}"/>
              </a:ext>
            </a:extLst>
          </p:cNvPr>
          <p:cNvSpPr txBox="1"/>
          <p:nvPr/>
        </p:nvSpPr>
        <p:spPr>
          <a:xfrm>
            <a:off x="5962423" y="1488887"/>
            <a:ext cx="11856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Creation Energy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69B9898-2422-40F6-8052-61B12EB3A83D}"/>
              </a:ext>
            </a:extLst>
          </p:cNvPr>
          <p:cNvSpPr txBox="1"/>
          <p:nvPr/>
        </p:nvSpPr>
        <p:spPr>
          <a:xfrm>
            <a:off x="4699838" y="812244"/>
            <a:ext cx="67999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5400" dirty="0"/>
              <a:t>%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D54F3A6-A4F8-471D-9AA0-B9E1BF259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675" y="912450"/>
            <a:ext cx="621788" cy="621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54A814-8423-4E2D-BD86-FAC6076A5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656" y="1189688"/>
            <a:ext cx="248387" cy="2483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B2DADFDC-8C57-43B9-BDD3-E7F1957A0DEF}"/>
              </a:ext>
            </a:extLst>
          </p:cNvPr>
          <p:cNvSpPr/>
          <p:nvPr/>
        </p:nvSpPr>
        <p:spPr>
          <a:xfrm>
            <a:off x="3444025" y="1170923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103924E7-9D04-49E3-A35D-CDC6B1A32BCE}"/>
              </a:ext>
            </a:extLst>
          </p:cNvPr>
          <p:cNvSpPr/>
          <p:nvPr/>
        </p:nvSpPr>
        <p:spPr>
          <a:xfrm>
            <a:off x="4376380" y="3379670"/>
            <a:ext cx="3201083" cy="157081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DBD3CCE-E780-4D4F-8D75-2F60267ABFD4}"/>
              </a:ext>
            </a:extLst>
          </p:cNvPr>
          <p:cNvSpPr txBox="1"/>
          <p:nvPr/>
        </p:nvSpPr>
        <p:spPr>
          <a:xfrm>
            <a:off x="4673990" y="4241654"/>
            <a:ext cx="99526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29931B1-805C-4B9E-B1D7-52A9497F464A}"/>
              </a:ext>
            </a:extLst>
          </p:cNvPr>
          <p:cNvSpPr txBox="1"/>
          <p:nvPr/>
        </p:nvSpPr>
        <p:spPr>
          <a:xfrm>
            <a:off x="6105076" y="4212323"/>
            <a:ext cx="11856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to Destroy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231076A-D2C7-4F4F-B69C-3C80F2AC4AEE}"/>
              </a:ext>
            </a:extLst>
          </p:cNvPr>
          <p:cNvSpPr txBox="1"/>
          <p:nvPr/>
        </p:nvSpPr>
        <p:spPr>
          <a:xfrm>
            <a:off x="4811355" y="3545202"/>
            <a:ext cx="67999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5400" dirty="0"/>
              <a:t>%</a:t>
            </a: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7D517605-190E-4C9A-864D-E11EE9F3A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328" y="3635886"/>
            <a:ext cx="621788" cy="621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70ABF858-D738-44C6-BAA4-9B8EB0470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309" y="3913124"/>
            <a:ext cx="248387" cy="2483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84D1E272-2537-4598-9323-5DB07E613A20}"/>
              </a:ext>
            </a:extLst>
          </p:cNvPr>
          <p:cNvSpPr/>
          <p:nvPr/>
        </p:nvSpPr>
        <p:spPr>
          <a:xfrm>
            <a:off x="3485347" y="3868017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4C867C7-0B31-49A8-BEB9-309FCBF15D87}"/>
              </a:ext>
            </a:extLst>
          </p:cNvPr>
          <p:cNvSpPr/>
          <p:nvPr/>
        </p:nvSpPr>
        <p:spPr>
          <a:xfrm>
            <a:off x="9108349" y="1180163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28A29A0-6C45-4589-907D-48D6D70454A5}"/>
              </a:ext>
            </a:extLst>
          </p:cNvPr>
          <p:cNvSpPr/>
          <p:nvPr/>
        </p:nvSpPr>
        <p:spPr>
          <a:xfrm>
            <a:off x="9108349" y="4463486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8799D7B8-1655-48CB-B99A-74DC1D0A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76" y="5630206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Creating new chloride cells requires more energy than removing excess ones, but both processes contribute to the overall cost of osmoregulation.</a:t>
            </a:r>
          </a:p>
        </p:txBody>
      </p:sp>
    </p:spTree>
    <p:extLst>
      <p:ext uri="{BB962C8B-B14F-4D97-AF65-F5344CB8AC3E}">
        <p14:creationId xmlns:p14="http://schemas.microsoft.com/office/powerpoint/2010/main" val="73286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5702</TotalTime>
  <Words>1322</Words>
  <Application>Microsoft Office PowerPoint</Application>
  <PresentationFormat>Widescreen</PresentationFormat>
  <Paragraphs>226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Osmoregulation Function</vt:lpstr>
      <vt:lpstr>Relevant Background Information</vt:lpstr>
      <vt:lpstr>Model Objectives</vt:lpstr>
      <vt:lpstr>Key Variables for the Model</vt:lpstr>
      <vt:lpstr>When environmental salinity differs from a fish’s internal balance, the fish experiences stress and must use energy to maintain homeostasis.</vt:lpstr>
      <vt:lpstr>Stress increases when environmental salinity doesn’t match the fish’s acclimated salinity.</vt:lpstr>
      <vt:lpstr>Calculate Patch Stress</vt:lpstr>
      <vt:lpstr>As stress increases, fish build more chloride cells to regulate salinity. When stress decreases, fish reduce unneeded cells to conserve energy.</vt:lpstr>
      <vt:lpstr>Creating new chloride cells requires more energy than removing excess ones, but both processes contribute to the overall cost of osmoregulation.</vt:lpstr>
      <vt:lpstr>Cell Maintenance Energy</vt:lpstr>
      <vt:lpstr>PowerPoint Presentation</vt:lpstr>
      <vt:lpstr>Total Energy Balance</vt:lpstr>
      <vt:lpstr>PowerPoint Presentation</vt:lpstr>
      <vt:lpstr>PowerPoint Presentation</vt:lpstr>
      <vt:lpstr>PowerPoint Presentation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Osmoregulation Function</dc:title>
  <dc:creator>Quintana, Vanessa M ERDC-RDE-EL-MS Contractor</dc:creator>
  <cp:lastModifiedBy>Quintana, Vanessa M ERDC-RDE-EL-MS Contractor</cp:lastModifiedBy>
  <cp:revision>126</cp:revision>
  <dcterms:created xsi:type="dcterms:W3CDTF">2025-05-20T23:38:07Z</dcterms:created>
  <dcterms:modified xsi:type="dcterms:W3CDTF">2025-06-21T00:24:31Z</dcterms:modified>
</cp:coreProperties>
</file>