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59" r:id="rId4"/>
    <p:sldId id="293" r:id="rId5"/>
    <p:sldId id="285" r:id="rId6"/>
    <p:sldId id="286" r:id="rId7"/>
    <p:sldId id="301" r:id="rId8"/>
    <p:sldId id="305" r:id="rId9"/>
    <p:sldId id="298" r:id="rId10"/>
    <p:sldId id="302" r:id="rId11"/>
    <p:sldId id="306" r:id="rId12"/>
    <p:sldId id="303" r:id="rId13"/>
    <p:sldId id="304" r:id="rId14"/>
    <p:sldId id="307" r:id="rId15"/>
    <p:sldId id="291" r:id="rId16"/>
    <p:sldId id="292" r:id="rId17"/>
    <p:sldId id="278" r:id="rId18"/>
    <p:sldId id="279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616"/>
    <a:srgbClr val="6C3C3C"/>
    <a:srgbClr val="5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82061" autoAdjust="0"/>
  </p:normalViewPr>
  <p:slideViewPr>
    <p:cSldViewPr snapToGrid="0">
      <p:cViewPr>
        <p:scale>
          <a:sx n="60" d="100"/>
          <a:sy n="60" d="100"/>
        </p:scale>
        <p:origin x="68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Enable fish to passively drift with the current when swimming is inefficient, conserving energy for critical behaviors like spawning.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Let fish temporarily stop migrating to restore energy and acclimate to environmental changes such as salinity shifts or elevated flow resistance.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along-channel flow velocity in a patch, influencing whether fish swim or drift.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4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6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01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89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49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5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Bioaccumulation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36376D9-59D6-43C3-A016-4189B80E1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CBF7041-5B86-4EE7-B4DD-8FCDC33371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D0C8BAC-6E08-490F-A4E1-2171D3E41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6AEC572-70B1-4668-82BD-C5CEE72BB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89CFF4B-C07B-49FF-833D-BEE781EC0B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5CF2D4-DE71-4EBD-B571-001BA2714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BDA1ABD-5F75-4F9D-A705-8225B8ECAA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9D47ED2-974A-4EA7-A8F6-33ABA327FC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14A5F04-FF65-4F4A-8FE6-2BDC7479A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5302208-5464-4BA1-8659-FBA193762BE3}"/>
              </a:ext>
            </a:extLst>
          </p:cNvPr>
          <p:cNvSpPr txBox="1"/>
          <p:nvPr/>
        </p:nvSpPr>
        <p:spPr>
          <a:xfrm>
            <a:off x="4706106" y="263205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54FBCD-E6F9-4A31-9F9D-1828A0F1A04A}"/>
              </a:ext>
            </a:extLst>
          </p:cNvPr>
          <p:cNvSpPr txBox="1"/>
          <p:nvPr/>
        </p:nvSpPr>
        <p:spPr>
          <a:xfrm>
            <a:off x="4669255" y="325202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871C1B-F3A2-42D0-A152-F3BB435F33A6}"/>
              </a:ext>
            </a:extLst>
          </p:cNvPr>
          <p:cNvSpPr txBox="1"/>
          <p:nvPr/>
        </p:nvSpPr>
        <p:spPr>
          <a:xfrm>
            <a:off x="4622606" y="3997040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E0B33D-E3D7-4D8B-A2F2-6A5C915B2565}"/>
              </a:ext>
            </a:extLst>
          </p:cNvPr>
          <p:cNvSpPr txBox="1"/>
          <p:nvPr/>
        </p:nvSpPr>
        <p:spPr>
          <a:xfrm>
            <a:off x="5826741" y="266177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776EC7-676B-4141-BE40-867A277188D5}"/>
              </a:ext>
            </a:extLst>
          </p:cNvPr>
          <p:cNvSpPr txBox="1"/>
          <p:nvPr/>
        </p:nvSpPr>
        <p:spPr>
          <a:xfrm>
            <a:off x="5835738" y="328422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EC1B6A-ABD6-4F9A-9F46-7F6002A3E3C5}"/>
              </a:ext>
            </a:extLst>
          </p:cNvPr>
          <p:cNvSpPr txBox="1"/>
          <p:nvPr/>
        </p:nvSpPr>
        <p:spPr>
          <a:xfrm>
            <a:off x="5822520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6CF3FA-50AC-40F6-B2DB-1178D21DF0B8}"/>
              </a:ext>
            </a:extLst>
          </p:cNvPr>
          <p:cNvSpPr txBox="1"/>
          <p:nvPr/>
        </p:nvSpPr>
        <p:spPr>
          <a:xfrm>
            <a:off x="6944527" y="269283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810913E-2DAC-4AE8-9F08-2C1479E88C48}"/>
              </a:ext>
            </a:extLst>
          </p:cNvPr>
          <p:cNvSpPr txBox="1"/>
          <p:nvPr/>
        </p:nvSpPr>
        <p:spPr>
          <a:xfrm>
            <a:off x="6981674" y="329587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5C44C4-5629-49CD-A6DE-5F4E7CC1A119}"/>
              </a:ext>
            </a:extLst>
          </p:cNvPr>
          <p:cNvSpPr txBox="1"/>
          <p:nvPr/>
        </p:nvSpPr>
        <p:spPr>
          <a:xfrm>
            <a:off x="7027248" y="402263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41449" y="5695875"/>
            <a:ext cx="117345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When conditions exceed a fish’s limits, it enters staging or STST mode depending on whether it needs to actively recover or passively drift.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5899807" y="1406407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E01E0-ACF3-435F-A339-0DB14B44558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751" y="1347852"/>
            <a:ext cx="2420322" cy="2145978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672A02-D00C-4526-BB28-0288A5530E1F}"/>
              </a:ext>
            </a:extLst>
          </p:cNvPr>
          <p:cNvCxnSpPr>
            <a:cxnSpLocks/>
          </p:cNvCxnSpPr>
          <p:nvPr/>
        </p:nvCxnSpPr>
        <p:spPr>
          <a:xfrm>
            <a:off x="3352400" y="1932041"/>
            <a:ext cx="3017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39D253-48F0-4C65-964C-5AFB9DE24648}"/>
              </a:ext>
            </a:extLst>
          </p:cNvPr>
          <p:cNvGrpSpPr/>
          <p:nvPr/>
        </p:nvGrpSpPr>
        <p:grpSpPr>
          <a:xfrm>
            <a:off x="6122683" y="210664"/>
            <a:ext cx="1979663" cy="1184983"/>
            <a:chOff x="3905495" y="245296"/>
            <a:chExt cx="1979663" cy="118498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340C4A2-5E2E-4BA9-B8EF-6E3E3F11E76B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DD94268-9FE3-4778-BC34-E392A41A379E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2A491751-E5BC-435C-AB64-E513D7A468C1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DA622D3-4105-47C3-AC68-57FAE353E679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D476333-A2BB-4C44-9CF4-87AA56085256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383ECB65-8439-4B82-B721-FBC358B381E9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926785" y="301288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CC5C073-273E-4CBC-90D0-80D05EDAD89A}"/>
                </a:ext>
              </a:extLst>
            </p:cNvPr>
            <p:cNvSpPr/>
            <p:nvPr/>
          </p:nvSpPr>
          <p:spPr>
            <a:xfrm>
              <a:off x="5135986" y="1019525"/>
              <a:ext cx="274320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4DF5AAB-A47B-4442-BB0A-4A2FA941A273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258282" y="294307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8FD24B1-B274-4883-88F5-0604C16BE746}"/>
                </a:ext>
              </a:extLst>
            </p:cNvPr>
            <p:cNvSpPr/>
            <p:nvPr/>
          </p:nvSpPr>
          <p:spPr>
            <a:xfrm>
              <a:off x="4435804" y="770709"/>
              <a:ext cx="338328" cy="30097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DD6E759-1CDF-4E13-8031-E2BC431D22AE}"/>
              </a:ext>
            </a:extLst>
          </p:cNvPr>
          <p:cNvGrpSpPr/>
          <p:nvPr/>
        </p:nvGrpSpPr>
        <p:grpSpPr>
          <a:xfrm>
            <a:off x="5968208" y="3438504"/>
            <a:ext cx="4910953" cy="1674102"/>
            <a:chOff x="7910757" y="1120367"/>
            <a:chExt cx="4910953" cy="167410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FB2F5FC-620E-4FB8-8CE7-573E058F0EAE}"/>
                </a:ext>
              </a:extLst>
            </p:cNvPr>
            <p:cNvSpPr/>
            <p:nvPr/>
          </p:nvSpPr>
          <p:spPr>
            <a:xfrm>
              <a:off x="7910757" y="1122992"/>
              <a:ext cx="4476682" cy="1671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A1B4E655-A645-46E5-A28E-FE5AF6A82FC2}"/>
                    </a:ext>
                  </a:extLst>
                </p:cNvPr>
                <p:cNvSpPr txBox="1"/>
                <p:nvPr/>
              </p:nvSpPr>
              <p:spPr>
                <a:xfrm>
                  <a:off x="7980707" y="1459681"/>
                  <a:ext cx="4841003" cy="1226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If </a:t>
                  </a:r>
                  <a:r>
                    <a:rPr lang="en-US" b="1" dirty="0"/>
                    <a:t>energy</a:t>
                  </a:r>
                  <a:r>
                    <a:rPr lang="en-US" dirty="0"/>
                    <a:t> </a:t>
                  </a:r>
                  <a:r>
                    <a:rPr lang="en-US" b="1" dirty="0"/>
                    <a:t>is ≥ 25%  </a:t>
                  </a:r>
                  <a:r>
                    <a:rPr lang="en-US" dirty="0"/>
                    <a:t>and </a:t>
                  </a:r>
                  <a:r>
                    <a:rPr lang="en-US" b="1" dirty="0"/>
                    <a:t>|</a:t>
                  </a:r>
                  <a:r>
                    <a:rPr lang="en-US" b="1" i="1" dirty="0"/>
                    <a:t>u</a:t>
                  </a:r>
                  <a:r>
                    <a:rPr lang="en-US" b="1" dirty="0"/>
                    <a:t>| </a:t>
                  </a:r>
                  <a:r>
                    <a:rPr lang="en-US" dirty="0"/>
                    <a:t>in the opposite direction is </a:t>
                  </a:r>
                  <a:r>
                    <a:rPr lang="en-US" b="1" dirty="0"/>
                    <a:t>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𝒂𝒈𝒆𝒏𝒕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:</a:t>
                  </a:r>
                </a:p>
                <a:p>
                  <a:r>
                    <a:rPr lang="en-US" dirty="0"/>
                    <a:t>	</a:t>
                  </a:r>
                  <a:r>
                    <a:rPr lang="en-US" b="1" dirty="0"/>
                    <a:t>In-STST?</a:t>
                  </a:r>
                  <a:r>
                    <a:rPr lang="en-US" dirty="0"/>
                    <a:t> = </a:t>
                  </a:r>
                  <a:r>
                    <a:rPr lang="en-US" b="1" dirty="0"/>
                    <a:t>True</a:t>
                  </a:r>
                </a:p>
                <a:p>
                  <a:r>
                    <a:rPr lang="en-US" dirty="0"/>
                    <a:t>	</a:t>
                  </a:r>
                  <a:r>
                    <a:rPr lang="en-US" b="1" dirty="0"/>
                    <a:t>Time-in-STST </a:t>
                  </a:r>
                  <a:r>
                    <a:rPr lang="en-US" dirty="0"/>
                    <a:t>= </a:t>
                  </a:r>
                  <a:r>
                    <a:rPr lang="en-US" b="1" dirty="0"/>
                    <a:t>Time-in-Staging</a:t>
                  </a:r>
                  <a:r>
                    <a:rPr lang="en-US" dirty="0"/>
                    <a:t> + 1</a:t>
                  </a:r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A1B4E655-A645-46E5-A28E-FE5AF6A82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707" y="1459681"/>
                  <a:ext cx="4841003" cy="1226618"/>
                </a:xfrm>
                <a:prstGeom prst="rect">
                  <a:avLst/>
                </a:prstGeom>
                <a:blipFill>
                  <a:blip r:embed="rId9"/>
                  <a:stretch>
                    <a:fillRect l="-1134" t="-2985" b="-69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Text Placeholder 4">
              <a:extLst>
                <a:ext uri="{FF2B5EF4-FFF2-40B4-BE49-F238E27FC236}">
                  <a16:creationId xmlns:a16="http://schemas.microsoft.com/office/drawing/2014/main" id="{224CC66E-850F-439F-B5A0-B53FE5656940}"/>
                </a:ext>
              </a:extLst>
            </p:cNvPr>
            <p:cNvSpPr txBox="1">
              <a:spLocks/>
            </p:cNvSpPr>
            <p:nvPr/>
          </p:nvSpPr>
          <p:spPr>
            <a:xfrm>
              <a:off x="7997450" y="1120367"/>
              <a:ext cx="4365605" cy="82391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b="1" dirty="0"/>
                <a:t>Selective Tidal Stream Transport (STST)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C00AE91-B489-4420-9481-024BE615B5F3}"/>
                </a:ext>
              </a:extLst>
            </p:cNvPr>
            <p:cNvCxnSpPr>
              <a:cxnSpLocks/>
            </p:cNvCxnSpPr>
            <p:nvPr/>
          </p:nvCxnSpPr>
          <p:spPr>
            <a:xfrm>
              <a:off x="8070330" y="1462031"/>
              <a:ext cx="42062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1FA83E9-2BBF-4803-BF3C-E56715C0612B}"/>
              </a:ext>
            </a:extLst>
          </p:cNvPr>
          <p:cNvGrpSpPr/>
          <p:nvPr/>
        </p:nvGrpSpPr>
        <p:grpSpPr>
          <a:xfrm>
            <a:off x="1048637" y="3422430"/>
            <a:ext cx="4498018" cy="1671477"/>
            <a:chOff x="7881775" y="1122992"/>
            <a:chExt cx="4498018" cy="1671477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2FDC669-8ABB-49C5-845D-29BFEB0B47E1}"/>
                </a:ext>
              </a:extLst>
            </p:cNvPr>
            <p:cNvSpPr/>
            <p:nvPr/>
          </p:nvSpPr>
          <p:spPr>
            <a:xfrm>
              <a:off x="7910756" y="1122992"/>
              <a:ext cx="4469037" cy="1671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18BC5D3-3D91-4A2A-B00E-60C34D99BA79}"/>
                </a:ext>
              </a:extLst>
            </p:cNvPr>
            <p:cNvSpPr txBox="1"/>
            <p:nvPr/>
          </p:nvSpPr>
          <p:spPr>
            <a:xfrm>
              <a:off x="7919856" y="1544942"/>
              <a:ext cx="44355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</a:t>
              </a:r>
              <a:r>
                <a:rPr lang="en-US" b="1" dirty="0"/>
                <a:t>energy</a:t>
              </a:r>
              <a:r>
                <a:rPr lang="en-US" dirty="0"/>
                <a:t> is </a:t>
              </a:r>
              <a:r>
                <a:rPr lang="en-US" b="1" dirty="0"/>
                <a:t>≤ 25% </a:t>
              </a:r>
              <a:r>
                <a:rPr lang="en-US" dirty="0"/>
                <a:t>or </a:t>
              </a:r>
              <a:r>
                <a:rPr lang="en-US" b="1" dirty="0"/>
                <a:t>stress</a:t>
              </a:r>
              <a:r>
                <a:rPr lang="en-US" dirty="0"/>
                <a:t> </a:t>
              </a:r>
              <a:r>
                <a:rPr lang="en-US" b="1" dirty="0"/>
                <a:t>&gt; 50%</a:t>
              </a:r>
              <a:r>
                <a:rPr lang="en-US" dirty="0"/>
                <a:t>:</a:t>
              </a:r>
            </a:p>
            <a:p>
              <a:r>
                <a:rPr lang="en-US" dirty="0"/>
                <a:t>	</a:t>
              </a:r>
              <a:r>
                <a:rPr lang="en-US" b="1" dirty="0"/>
                <a:t>Staging? </a:t>
              </a:r>
              <a:r>
                <a:rPr lang="en-US" dirty="0"/>
                <a:t>= </a:t>
              </a:r>
              <a:r>
                <a:rPr lang="en-US" b="1" dirty="0"/>
                <a:t>True</a:t>
              </a:r>
            </a:p>
            <a:p>
              <a:r>
                <a:rPr lang="en-US" i="1" dirty="0"/>
                <a:t>	</a:t>
              </a:r>
              <a:r>
                <a:rPr lang="en-US" b="1" dirty="0"/>
                <a:t>Time-in-Stage</a:t>
              </a:r>
              <a:r>
                <a:rPr lang="en-US" dirty="0"/>
                <a:t> = </a:t>
              </a:r>
              <a:r>
                <a:rPr lang="en-US" b="1" dirty="0"/>
                <a:t>Time-in-Stage</a:t>
              </a:r>
              <a:r>
                <a:rPr lang="en-US" dirty="0"/>
                <a:t> + 1</a:t>
              </a:r>
            </a:p>
            <a:p>
              <a:r>
                <a:rPr lang="en-US" dirty="0"/>
                <a:t>	</a:t>
              </a:r>
              <a:r>
                <a:rPr lang="en-US" b="1" dirty="0"/>
                <a:t>Energy</a:t>
              </a:r>
              <a:r>
                <a:rPr lang="en-US" dirty="0"/>
                <a:t> = </a:t>
              </a:r>
              <a:r>
                <a:rPr lang="en-US" b="1" dirty="0"/>
                <a:t>Energy</a:t>
              </a:r>
              <a:r>
                <a:rPr lang="en-US" dirty="0"/>
                <a:t> + 1</a:t>
              </a:r>
            </a:p>
          </p:txBody>
        </p:sp>
        <p:sp>
          <p:nvSpPr>
            <p:cNvPr id="144" name="Text Placeholder 4">
              <a:extLst>
                <a:ext uri="{FF2B5EF4-FFF2-40B4-BE49-F238E27FC236}">
                  <a16:creationId xmlns:a16="http://schemas.microsoft.com/office/drawing/2014/main" id="{299A0024-21E0-45F0-B142-F6683042A3C1}"/>
                </a:ext>
              </a:extLst>
            </p:cNvPr>
            <p:cNvSpPr txBox="1">
              <a:spLocks/>
            </p:cNvSpPr>
            <p:nvPr/>
          </p:nvSpPr>
          <p:spPr>
            <a:xfrm>
              <a:off x="7881775" y="1146123"/>
              <a:ext cx="4484786" cy="82391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b="1" dirty="0"/>
                <a:t>Staging</a:t>
              </a: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38E712C7-841C-493E-BA6E-1146870B1780}"/>
                </a:ext>
              </a:extLst>
            </p:cNvPr>
            <p:cNvCxnSpPr>
              <a:cxnSpLocks/>
            </p:cNvCxnSpPr>
            <p:nvPr/>
          </p:nvCxnSpPr>
          <p:spPr>
            <a:xfrm>
              <a:off x="9650071" y="1513058"/>
              <a:ext cx="9393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9282365-E4BE-4B7C-91EB-A0593A4CBD64}"/>
              </a:ext>
            </a:extLst>
          </p:cNvPr>
          <p:cNvSpPr/>
          <p:nvPr/>
        </p:nvSpPr>
        <p:spPr>
          <a:xfrm>
            <a:off x="4628297" y="5396943"/>
            <a:ext cx="2288523" cy="4629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Staging Needed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5C95AA5-9D3B-4CB1-A0BE-42CAA8CBE840}"/>
              </a:ext>
            </a:extLst>
          </p:cNvPr>
          <p:cNvGrpSpPr/>
          <p:nvPr/>
        </p:nvGrpSpPr>
        <p:grpSpPr>
          <a:xfrm>
            <a:off x="3286614" y="751832"/>
            <a:ext cx="4937352" cy="2689816"/>
            <a:chOff x="3286614" y="751832"/>
            <a:chExt cx="4937352" cy="2689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650A4C5-8BE0-47B9-969C-57B86C8B55A6}"/>
                </a:ext>
              </a:extLst>
            </p:cNvPr>
            <p:cNvGrpSpPr/>
            <p:nvPr/>
          </p:nvGrpSpPr>
          <p:grpSpPr>
            <a:xfrm>
              <a:off x="3298151" y="751832"/>
              <a:ext cx="4925815" cy="2286000"/>
              <a:chOff x="3154739" y="741265"/>
              <a:chExt cx="4925815" cy="2286000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6E8F3619-6A35-4594-85C5-B883F016378F}"/>
                  </a:ext>
                </a:extLst>
              </p:cNvPr>
              <p:cNvCxnSpPr/>
              <p:nvPr/>
            </p:nvCxnSpPr>
            <p:spPr>
              <a:xfrm>
                <a:off x="5646781" y="751366"/>
                <a:ext cx="59436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18E62FC-F0E6-4802-9B80-27D7D396156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526136" y="1884265"/>
                <a:ext cx="22860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59EB427-2C47-40C4-B6B9-1A2E401A56CA}"/>
                  </a:ext>
                </a:extLst>
              </p:cNvPr>
              <p:cNvCxnSpPr/>
              <p:nvPr/>
            </p:nvCxnSpPr>
            <p:spPr>
              <a:xfrm>
                <a:off x="3154739" y="2995849"/>
                <a:ext cx="292608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578279D-1A9A-45B2-8C43-F980F609C74F}"/>
                  </a:ext>
                </a:extLst>
              </p:cNvPr>
              <p:cNvCxnSpPr/>
              <p:nvPr/>
            </p:nvCxnSpPr>
            <p:spPr>
              <a:xfrm>
                <a:off x="5751645" y="2995849"/>
                <a:ext cx="232890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42E4DF3-0323-4AF3-A97C-0655BC563BB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84001" y="3213048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C015325-4389-406B-85F9-092F12B6DC0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8014" y="3203878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4E7F813-D640-4EF3-919B-54784FAF5431}"/>
              </a:ext>
            </a:extLst>
          </p:cNvPr>
          <p:cNvGrpSpPr/>
          <p:nvPr/>
        </p:nvGrpSpPr>
        <p:grpSpPr>
          <a:xfrm>
            <a:off x="3266165" y="5086909"/>
            <a:ext cx="4949993" cy="566928"/>
            <a:chOff x="3266165" y="5086909"/>
            <a:chExt cx="4949993" cy="566928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48E1FA7-F9D4-4330-A3B2-0726BABD181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66165" y="5626327"/>
              <a:ext cx="13716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5B5EE22-3B1D-4A5D-93BC-0D2CD75B47B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12294" y="5361229"/>
              <a:ext cx="5486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8974FC4-AC6D-4B16-80F5-9F1B55DF35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38281" y="5379517"/>
              <a:ext cx="5486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C0DB0F4-4612-477C-9A1F-39B4366DFD8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99422" y="5635549"/>
              <a:ext cx="13167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272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34371" y="5668558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By tracking time spent staging or drifting, the model reveals hotspots where fish pause during migration due to environmental constraints.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672A02-D00C-4526-BB28-0288A5530E1F}"/>
              </a:ext>
            </a:extLst>
          </p:cNvPr>
          <p:cNvCxnSpPr>
            <a:cxnSpLocks/>
          </p:cNvCxnSpPr>
          <p:nvPr/>
        </p:nvCxnSpPr>
        <p:spPr>
          <a:xfrm>
            <a:off x="3352400" y="1932041"/>
            <a:ext cx="3017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39D253-48F0-4C65-964C-5AFB9DE24648}"/>
              </a:ext>
            </a:extLst>
          </p:cNvPr>
          <p:cNvGrpSpPr/>
          <p:nvPr/>
        </p:nvGrpSpPr>
        <p:grpSpPr>
          <a:xfrm>
            <a:off x="6122683" y="210664"/>
            <a:ext cx="1979663" cy="1184983"/>
            <a:chOff x="3905495" y="245296"/>
            <a:chExt cx="1979663" cy="118498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340C4A2-5E2E-4BA9-B8EF-6E3E3F11E76B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DD94268-9FE3-4778-BC34-E392A41A379E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2A491751-E5BC-435C-AB64-E513D7A468C1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DA622D3-4105-47C3-AC68-57FAE353E679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D476333-A2BB-4C44-9CF4-87AA56085256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383ECB65-8439-4B82-B721-FBC358B381E9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4926785" y="301288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CC5C073-273E-4CBC-90D0-80D05EDAD89A}"/>
                </a:ext>
              </a:extLst>
            </p:cNvPr>
            <p:cNvSpPr/>
            <p:nvPr/>
          </p:nvSpPr>
          <p:spPr>
            <a:xfrm>
              <a:off x="5135986" y="1019525"/>
              <a:ext cx="274320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4DF5AAB-A47B-4442-BB0A-4A2FA941A273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4258282" y="294307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8FD24B1-B274-4883-88F5-0604C16BE746}"/>
                </a:ext>
              </a:extLst>
            </p:cNvPr>
            <p:cNvSpPr/>
            <p:nvPr/>
          </p:nvSpPr>
          <p:spPr>
            <a:xfrm>
              <a:off x="4435804" y="770709"/>
              <a:ext cx="338328" cy="30097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72506642-FF58-47BF-894C-FA1C36111BE8}"/>
              </a:ext>
            </a:extLst>
          </p:cNvPr>
          <p:cNvSpPr/>
          <p:nvPr/>
        </p:nvSpPr>
        <p:spPr>
          <a:xfrm>
            <a:off x="6552312" y="3371501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0 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2666F8BA-0551-48EC-950C-BEA627885030}"/>
              </a:ext>
            </a:extLst>
          </p:cNvPr>
          <p:cNvSpPr/>
          <p:nvPr/>
        </p:nvSpPr>
        <p:spPr>
          <a:xfrm>
            <a:off x="6552312" y="3650487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1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5899807" y="1406407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38A690C-508C-4E36-BAAA-EA9CCCA0E251}"/>
              </a:ext>
            </a:extLst>
          </p:cNvPr>
          <p:cNvSpPr/>
          <p:nvPr/>
        </p:nvSpPr>
        <p:spPr>
          <a:xfrm>
            <a:off x="2056512" y="3387652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0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39F7D9B-B4C5-452C-B3A6-02CCACA34573}"/>
              </a:ext>
            </a:extLst>
          </p:cNvPr>
          <p:cNvSpPr/>
          <p:nvPr/>
        </p:nvSpPr>
        <p:spPr>
          <a:xfrm>
            <a:off x="2056512" y="3666638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0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E01E0-ACF3-435F-A339-0DB14B44558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751" y="1347852"/>
            <a:ext cx="2420322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1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36376D9-59D6-43C3-A016-4189B80E1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CBF7041-5B86-4EE7-B4DD-8FCDC33371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D0C8BAC-6E08-490F-A4E1-2171D3E41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6AEC572-70B1-4668-82BD-C5CEE72BB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89CFF4B-C07B-49FF-833D-BEE781EC0B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5CF2D4-DE71-4EBD-B571-001BA2714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BDA1ABD-5F75-4F9D-A705-8225B8ECAA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9D47ED2-974A-4EA7-A8F6-33ABA327FC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14A5F04-FF65-4F4A-8FE6-2BDC7479A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5302208-5464-4BA1-8659-FBA193762BE3}"/>
              </a:ext>
            </a:extLst>
          </p:cNvPr>
          <p:cNvSpPr txBox="1"/>
          <p:nvPr/>
        </p:nvSpPr>
        <p:spPr>
          <a:xfrm>
            <a:off x="4706106" y="263205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54FBCD-E6F9-4A31-9F9D-1828A0F1A04A}"/>
              </a:ext>
            </a:extLst>
          </p:cNvPr>
          <p:cNvSpPr txBox="1"/>
          <p:nvPr/>
        </p:nvSpPr>
        <p:spPr>
          <a:xfrm>
            <a:off x="4669255" y="325202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871C1B-F3A2-42D0-A152-F3BB435F33A6}"/>
              </a:ext>
            </a:extLst>
          </p:cNvPr>
          <p:cNvSpPr txBox="1"/>
          <p:nvPr/>
        </p:nvSpPr>
        <p:spPr>
          <a:xfrm>
            <a:off x="4622606" y="3997040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E0B33D-E3D7-4D8B-A2F2-6A5C915B2565}"/>
              </a:ext>
            </a:extLst>
          </p:cNvPr>
          <p:cNvSpPr txBox="1"/>
          <p:nvPr/>
        </p:nvSpPr>
        <p:spPr>
          <a:xfrm>
            <a:off x="5826741" y="266177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776EC7-676B-4141-BE40-867A277188D5}"/>
              </a:ext>
            </a:extLst>
          </p:cNvPr>
          <p:cNvSpPr txBox="1"/>
          <p:nvPr/>
        </p:nvSpPr>
        <p:spPr>
          <a:xfrm>
            <a:off x="5835738" y="328422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EC1B6A-ABD6-4F9A-9F46-7F6002A3E3C5}"/>
              </a:ext>
            </a:extLst>
          </p:cNvPr>
          <p:cNvSpPr txBox="1"/>
          <p:nvPr/>
        </p:nvSpPr>
        <p:spPr>
          <a:xfrm>
            <a:off x="5822520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6CF3FA-50AC-40F6-B2DB-1178D21DF0B8}"/>
              </a:ext>
            </a:extLst>
          </p:cNvPr>
          <p:cNvSpPr txBox="1"/>
          <p:nvPr/>
        </p:nvSpPr>
        <p:spPr>
          <a:xfrm>
            <a:off x="6944527" y="269283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810913E-2DAC-4AE8-9F08-2C1479E88C48}"/>
              </a:ext>
            </a:extLst>
          </p:cNvPr>
          <p:cNvSpPr txBox="1"/>
          <p:nvPr/>
        </p:nvSpPr>
        <p:spPr>
          <a:xfrm>
            <a:off x="6981674" y="329587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5C44C4-5629-49CD-A6DE-5F4E7CC1A119}"/>
              </a:ext>
            </a:extLst>
          </p:cNvPr>
          <p:cNvSpPr txBox="1"/>
          <p:nvPr/>
        </p:nvSpPr>
        <p:spPr>
          <a:xfrm>
            <a:off x="7027248" y="402263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16566" y="5705372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Environmental conditions affect how much effort fish need to stay on course.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8172010" y="1402973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E01E0-ACF3-435F-A339-0DB14B44558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751" y="1347852"/>
            <a:ext cx="2420322" cy="2145978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672A02-D00C-4526-BB28-0288A5530E1F}"/>
              </a:ext>
            </a:extLst>
          </p:cNvPr>
          <p:cNvCxnSpPr>
            <a:cxnSpLocks/>
          </p:cNvCxnSpPr>
          <p:nvPr/>
        </p:nvCxnSpPr>
        <p:spPr>
          <a:xfrm>
            <a:off x="3352400" y="1932041"/>
            <a:ext cx="3017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39D253-48F0-4C65-964C-5AFB9DE24648}"/>
              </a:ext>
            </a:extLst>
          </p:cNvPr>
          <p:cNvGrpSpPr/>
          <p:nvPr/>
        </p:nvGrpSpPr>
        <p:grpSpPr>
          <a:xfrm>
            <a:off x="8373622" y="211072"/>
            <a:ext cx="1979663" cy="1184983"/>
            <a:chOff x="3905495" y="245296"/>
            <a:chExt cx="1979663" cy="118498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340C4A2-5E2E-4BA9-B8EF-6E3E3F11E76B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DD94268-9FE3-4778-BC34-E392A41A379E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2A491751-E5BC-435C-AB64-E513D7A468C1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DA622D3-4105-47C3-AC68-57FAE353E679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D476333-A2BB-4C44-9CF4-87AA56085256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383ECB65-8439-4B82-B721-FBC358B381E9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237167" y="300889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CC5C073-273E-4CBC-90D0-80D05EDAD89A}"/>
                </a:ext>
              </a:extLst>
            </p:cNvPr>
            <p:cNvSpPr/>
            <p:nvPr/>
          </p:nvSpPr>
          <p:spPr>
            <a:xfrm>
              <a:off x="4446368" y="1019126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16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4DF5AAB-A47B-4442-BB0A-4A2FA941A273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926005" y="295442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8FD24B1-B274-4883-88F5-0604C16BE746}"/>
                </a:ext>
              </a:extLst>
            </p:cNvPr>
            <p:cNvSpPr/>
            <p:nvPr/>
          </p:nvSpPr>
          <p:spPr>
            <a:xfrm>
              <a:off x="5103527" y="771844"/>
              <a:ext cx="338328" cy="30097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1" name="Picture 130">
            <a:extLst>
              <a:ext uri="{FF2B5EF4-FFF2-40B4-BE49-F238E27FC236}">
                <a16:creationId xmlns:a16="http://schemas.microsoft.com/office/drawing/2014/main" id="{5621AD15-F1D5-4359-99D3-3BCD2635BFD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4646" y="1386182"/>
            <a:ext cx="2420322" cy="2145978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6FE098F-4093-44AD-93A4-C62C63466558}"/>
              </a:ext>
            </a:extLst>
          </p:cNvPr>
          <p:cNvCxnSpPr>
            <a:cxnSpLocks/>
          </p:cNvCxnSpPr>
          <p:nvPr/>
        </p:nvCxnSpPr>
        <p:spPr>
          <a:xfrm>
            <a:off x="7650939" y="1932041"/>
            <a:ext cx="100584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3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36376D9-59D6-43C3-A016-4189B80E1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CBF7041-5B86-4EE7-B4DD-8FCDC33371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D0C8BAC-6E08-490F-A4E1-2171D3E41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6AEC572-70B1-4668-82BD-C5CEE72BB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89CFF4B-C07B-49FF-833D-BEE781EC0B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5CF2D4-DE71-4EBD-B571-001BA2714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BDA1ABD-5F75-4F9D-A705-8225B8ECAA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9D47ED2-974A-4EA7-A8F6-33ABA327FC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14A5F04-FF65-4F4A-8FE6-2BDC7479A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5302208-5464-4BA1-8659-FBA193762BE3}"/>
              </a:ext>
            </a:extLst>
          </p:cNvPr>
          <p:cNvSpPr txBox="1"/>
          <p:nvPr/>
        </p:nvSpPr>
        <p:spPr>
          <a:xfrm>
            <a:off x="4706106" y="263205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54FBCD-E6F9-4A31-9F9D-1828A0F1A04A}"/>
              </a:ext>
            </a:extLst>
          </p:cNvPr>
          <p:cNvSpPr txBox="1"/>
          <p:nvPr/>
        </p:nvSpPr>
        <p:spPr>
          <a:xfrm>
            <a:off x="4669255" y="325202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871C1B-F3A2-42D0-A152-F3BB435F33A6}"/>
              </a:ext>
            </a:extLst>
          </p:cNvPr>
          <p:cNvSpPr txBox="1"/>
          <p:nvPr/>
        </p:nvSpPr>
        <p:spPr>
          <a:xfrm>
            <a:off x="4622606" y="3997040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E0B33D-E3D7-4D8B-A2F2-6A5C915B2565}"/>
              </a:ext>
            </a:extLst>
          </p:cNvPr>
          <p:cNvSpPr txBox="1"/>
          <p:nvPr/>
        </p:nvSpPr>
        <p:spPr>
          <a:xfrm>
            <a:off x="5826741" y="266177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776EC7-676B-4141-BE40-867A277188D5}"/>
              </a:ext>
            </a:extLst>
          </p:cNvPr>
          <p:cNvSpPr txBox="1"/>
          <p:nvPr/>
        </p:nvSpPr>
        <p:spPr>
          <a:xfrm>
            <a:off x="5835738" y="328422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EC1B6A-ABD6-4F9A-9F46-7F6002A3E3C5}"/>
              </a:ext>
            </a:extLst>
          </p:cNvPr>
          <p:cNvSpPr txBox="1"/>
          <p:nvPr/>
        </p:nvSpPr>
        <p:spPr>
          <a:xfrm>
            <a:off x="5822520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6CF3FA-50AC-40F6-B2DB-1178D21DF0B8}"/>
              </a:ext>
            </a:extLst>
          </p:cNvPr>
          <p:cNvSpPr txBox="1"/>
          <p:nvPr/>
        </p:nvSpPr>
        <p:spPr>
          <a:xfrm>
            <a:off x="6944527" y="269283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810913E-2DAC-4AE8-9F08-2C1479E88C48}"/>
              </a:ext>
            </a:extLst>
          </p:cNvPr>
          <p:cNvSpPr txBox="1"/>
          <p:nvPr/>
        </p:nvSpPr>
        <p:spPr>
          <a:xfrm>
            <a:off x="6981674" y="329587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5C44C4-5629-49CD-A6DE-5F4E7CC1A119}"/>
              </a:ext>
            </a:extLst>
          </p:cNvPr>
          <p:cNvSpPr txBox="1"/>
          <p:nvPr/>
        </p:nvSpPr>
        <p:spPr>
          <a:xfrm>
            <a:off x="7027248" y="402263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34371" y="5668558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decide to stage or use STST based on their condition and flow direction.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8172010" y="1402973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E01E0-ACF3-435F-A339-0DB14B44558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751" y="1347852"/>
            <a:ext cx="2420322" cy="2145978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672A02-D00C-4526-BB28-0288A5530E1F}"/>
              </a:ext>
            </a:extLst>
          </p:cNvPr>
          <p:cNvCxnSpPr>
            <a:cxnSpLocks/>
          </p:cNvCxnSpPr>
          <p:nvPr/>
        </p:nvCxnSpPr>
        <p:spPr>
          <a:xfrm>
            <a:off x="3352400" y="1932041"/>
            <a:ext cx="3017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39D253-48F0-4C65-964C-5AFB9DE24648}"/>
              </a:ext>
            </a:extLst>
          </p:cNvPr>
          <p:cNvGrpSpPr/>
          <p:nvPr/>
        </p:nvGrpSpPr>
        <p:grpSpPr>
          <a:xfrm>
            <a:off x="8373622" y="211072"/>
            <a:ext cx="1979663" cy="1184983"/>
            <a:chOff x="3905495" y="245296"/>
            <a:chExt cx="1979663" cy="118498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340C4A2-5E2E-4BA9-B8EF-6E3E3F11E76B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DD94268-9FE3-4778-BC34-E392A41A379E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2A491751-E5BC-435C-AB64-E513D7A468C1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DA622D3-4105-47C3-AC68-57FAE353E679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D476333-A2BB-4C44-9CF4-87AA56085256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383ECB65-8439-4B82-B721-FBC358B381E9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237167" y="300889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CC5C073-273E-4CBC-90D0-80D05EDAD89A}"/>
                </a:ext>
              </a:extLst>
            </p:cNvPr>
            <p:cNvSpPr/>
            <p:nvPr/>
          </p:nvSpPr>
          <p:spPr>
            <a:xfrm>
              <a:off x="4446368" y="1019126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16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4DF5AAB-A47B-4442-BB0A-4A2FA941A273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926005" y="295442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8FD24B1-B274-4883-88F5-0604C16BE746}"/>
                </a:ext>
              </a:extLst>
            </p:cNvPr>
            <p:cNvSpPr/>
            <p:nvPr/>
          </p:nvSpPr>
          <p:spPr>
            <a:xfrm>
              <a:off x="5103527" y="771844"/>
              <a:ext cx="338328" cy="30097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1" name="Picture 130">
            <a:extLst>
              <a:ext uri="{FF2B5EF4-FFF2-40B4-BE49-F238E27FC236}">
                <a16:creationId xmlns:a16="http://schemas.microsoft.com/office/drawing/2014/main" id="{5621AD15-F1D5-4359-99D3-3BCD2635BFD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4646" y="1386182"/>
            <a:ext cx="2420322" cy="2145978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6FE098F-4093-44AD-93A4-C62C63466558}"/>
              </a:ext>
            </a:extLst>
          </p:cNvPr>
          <p:cNvCxnSpPr>
            <a:cxnSpLocks/>
          </p:cNvCxnSpPr>
          <p:nvPr/>
        </p:nvCxnSpPr>
        <p:spPr>
          <a:xfrm>
            <a:off x="7650939" y="1932041"/>
            <a:ext cx="100584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069E6FB-A73A-488A-92E8-7CF8B16E55F5}"/>
              </a:ext>
            </a:extLst>
          </p:cNvPr>
          <p:cNvGrpSpPr/>
          <p:nvPr/>
        </p:nvGrpSpPr>
        <p:grpSpPr>
          <a:xfrm>
            <a:off x="5968208" y="3438504"/>
            <a:ext cx="4910953" cy="1674102"/>
            <a:chOff x="7910757" y="1120367"/>
            <a:chExt cx="4910953" cy="1674102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310F067-541F-4F9A-B819-51E81B812F51}"/>
                </a:ext>
              </a:extLst>
            </p:cNvPr>
            <p:cNvSpPr/>
            <p:nvPr/>
          </p:nvSpPr>
          <p:spPr>
            <a:xfrm>
              <a:off x="7910757" y="1122992"/>
              <a:ext cx="4476682" cy="1671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C785808-1198-45E1-AD3D-0CFC3AC48581}"/>
                    </a:ext>
                  </a:extLst>
                </p:cNvPr>
                <p:cNvSpPr txBox="1"/>
                <p:nvPr/>
              </p:nvSpPr>
              <p:spPr>
                <a:xfrm>
                  <a:off x="7980707" y="1459681"/>
                  <a:ext cx="4841003" cy="1226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If </a:t>
                  </a:r>
                  <a:r>
                    <a:rPr lang="en-US" b="1" dirty="0"/>
                    <a:t>energy</a:t>
                  </a:r>
                  <a:r>
                    <a:rPr lang="en-US" dirty="0"/>
                    <a:t> </a:t>
                  </a:r>
                  <a:r>
                    <a:rPr lang="en-US" b="1" dirty="0"/>
                    <a:t>is ≥ 25%  </a:t>
                  </a:r>
                  <a:r>
                    <a:rPr lang="en-US" dirty="0"/>
                    <a:t>and </a:t>
                  </a:r>
                  <a:r>
                    <a:rPr lang="en-US" b="1" dirty="0"/>
                    <a:t>|</a:t>
                  </a:r>
                  <a:r>
                    <a:rPr lang="en-US" b="1" i="1" dirty="0"/>
                    <a:t>u</a:t>
                  </a:r>
                  <a:r>
                    <a:rPr lang="en-US" b="1" dirty="0"/>
                    <a:t>| </a:t>
                  </a:r>
                  <a:r>
                    <a:rPr lang="en-US" dirty="0"/>
                    <a:t>in the opposite direction is </a:t>
                  </a:r>
                  <a:r>
                    <a:rPr lang="en-US" b="1" dirty="0"/>
                    <a:t>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𝒂𝒈𝒆𝒏𝒕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:</a:t>
                  </a:r>
                </a:p>
                <a:p>
                  <a:r>
                    <a:rPr lang="en-US" dirty="0"/>
                    <a:t>	</a:t>
                  </a:r>
                  <a:r>
                    <a:rPr lang="en-US" b="1" dirty="0"/>
                    <a:t>In-STST?</a:t>
                  </a:r>
                  <a:r>
                    <a:rPr lang="en-US" dirty="0"/>
                    <a:t> = </a:t>
                  </a:r>
                  <a:r>
                    <a:rPr lang="en-US" b="1" dirty="0"/>
                    <a:t>True</a:t>
                  </a:r>
                </a:p>
                <a:p>
                  <a:r>
                    <a:rPr lang="en-US" dirty="0"/>
                    <a:t>	</a:t>
                  </a:r>
                  <a:r>
                    <a:rPr lang="en-US" b="1" dirty="0"/>
                    <a:t>Time-in-STST </a:t>
                  </a:r>
                  <a:r>
                    <a:rPr lang="en-US" dirty="0"/>
                    <a:t>= </a:t>
                  </a:r>
                  <a:r>
                    <a:rPr lang="en-US" b="1" dirty="0"/>
                    <a:t>Time-in-Staging</a:t>
                  </a:r>
                  <a:r>
                    <a:rPr lang="en-US" dirty="0"/>
                    <a:t> + 1</a:t>
                  </a:r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C785808-1198-45E1-AD3D-0CFC3AC48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707" y="1459681"/>
                  <a:ext cx="4841003" cy="1226618"/>
                </a:xfrm>
                <a:prstGeom prst="rect">
                  <a:avLst/>
                </a:prstGeom>
                <a:blipFill>
                  <a:blip r:embed="rId9"/>
                  <a:stretch>
                    <a:fillRect l="-1134" t="-2985" b="-69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Text Placeholder 4">
              <a:extLst>
                <a:ext uri="{FF2B5EF4-FFF2-40B4-BE49-F238E27FC236}">
                  <a16:creationId xmlns:a16="http://schemas.microsoft.com/office/drawing/2014/main" id="{1E0E0ACA-F46E-49FE-8AB3-B12952794E89}"/>
                </a:ext>
              </a:extLst>
            </p:cNvPr>
            <p:cNvSpPr txBox="1">
              <a:spLocks/>
            </p:cNvSpPr>
            <p:nvPr/>
          </p:nvSpPr>
          <p:spPr>
            <a:xfrm>
              <a:off x="7997450" y="1120367"/>
              <a:ext cx="4365605" cy="82391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b="1" dirty="0"/>
                <a:t>Selective Tidal Stream Transport (STST)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3055E4-B999-4C6A-9B09-E661409A5AD6}"/>
                </a:ext>
              </a:extLst>
            </p:cNvPr>
            <p:cNvCxnSpPr>
              <a:cxnSpLocks/>
            </p:cNvCxnSpPr>
            <p:nvPr/>
          </p:nvCxnSpPr>
          <p:spPr>
            <a:xfrm>
              <a:off x="8070330" y="1462031"/>
              <a:ext cx="42062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A38A320-F4B7-4FF2-9F48-264216C562C6}"/>
              </a:ext>
            </a:extLst>
          </p:cNvPr>
          <p:cNvGrpSpPr/>
          <p:nvPr/>
        </p:nvGrpSpPr>
        <p:grpSpPr>
          <a:xfrm>
            <a:off x="1048637" y="3422430"/>
            <a:ext cx="4498018" cy="1671477"/>
            <a:chOff x="7881775" y="1122992"/>
            <a:chExt cx="4498018" cy="167147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FE866F4-DAC5-471C-B7E6-995F529B9E48}"/>
                </a:ext>
              </a:extLst>
            </p:cNvPr>
            <p:cNvSpPr/>
            <p:nvPr/>
          </p:nvSpPr>
          <p:spPr>
            <a:xfrm>
              <a:off x="7910756" y="1122992"/>
              <a:ext cx="4469037" cy="1671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F815C01-4FEF-48B6-A3F6-06801D2B0828}"/>
                </a:ext>
              </a:extLst>
            </p:cNvPr>
            <p:cNvSpPr txBox="1"/>
            <p:nvPr/>
          </p:nvSpPr>
          <p:spPr>
            <a:xfrm>
              <a:off x="7919856" y="1544942"/>
              <a:ext cx="44355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</a:t>
              </a:r>
              <a:r>
                <a:rPr lang="en-US" b="1" dirty="0"/>
                <a:t>energy</a:t>
              </a:r>
              <a:r>
                <a:rPr lang="en-US" dirty="0"/>
                <a:t> is </a:t>
              </a:r>
              <a:r>
                <a:rPr lang="en-US" b="1" dirty="0"/>
                <a:t>≤ 25% </a:t>
              </a:r>
              <a:r>
                <a:rPr lang="en-US" dirty="0"/>
                <a:t>or </a:t>
              </a:r>
              <a:r>
                <a:rPr lang="en-US" b="1" dirty="0"/>
                <a:t>stress</a:t>
              </a:r>
              <a:r>
                <a:rPr lang="en-US" dirty="0"/>
                <a:t> </a:t>
              </a:r>
              <a:r>
                <a:rPr lang="en-US" b="1" dirty="0"/>
                <a:t>&gt; 50%</a:t>
              </a:r>
              <a:r>
                <a:rPr lang="en-US" dirty="0"/>
                <a:t>:</a:t>
              </a:r>
            </a:p>
            <a:p>
              <a:r>
                <a:rPr lang="en-US" dirty="0"/>
                <a:t>	</a:t>
              </a:r>
              <a:r>
                <a:rPr lang="en-US" b="1" dirty="0"/>
                <a:t>Staging? </a:t>
              </a:r>
              <a:r>
                <a:rPr lang="en-US" dirty="0"/>
                <a:t>= </a:t>
              </a:r>
              <a:r>
                <a:rPr lang="en-US" b="1" dirty="0"/>
                <a:t>True</a:t>
              </a:r>
            </a:p>
            <a:p>
              <a:r>
                <a:rPr lang="en-US" i="1" dirty="0"/>
                <a:t>	</a:t>
              </a:r>
              <a:r>
                <a:rPr lang="en-US" b="1" dirty="0"/>
                <a:t>Time-in-Stage</a:t>
              </a:r>
              <a:r>
                <a:rPr lang="en-US" dirty="0"/>
                <a:t> = </a:t>
              </a:r>
              <a:r>
                <a:rPr lang="en-US" b="1" dirty="0"/>
                <a:t>Time-in-Stage</a:t>
              </a:r>
              <a:r>
                <a:rPr lang="en-US" dirty="0"/>
                <a:t> + 1</a:t>
              </a:r>
            </a:p>
            <a:p>
              <a:r>
                <a:rPr lang="en-US" dirty="0"/>
                <a:t>	</a:t>
              </a:r>
              <a:r>
                <a:rPr lang="en-US" b="1" dirty="0"/>
                <a:t>Energy</a:t>
              </a:r>
              <a:r>
                <a:rPr lang="en-US" dirty="0"/>
                <a:t> = </a:t>
              </a:r>
              <a:r>
                <a:rPr lang="en-US" b="1" dirty="0"/>
                <a:t>Energy</a:t>
              </a:r>
              <a:r>
                <a:rPr lang="en-US" dirty="0"/>
                <a:t> + 1</a:t>
              </a:r>
            </a:p>
          </p:txBody>
        </p:sp>
        <p:sp>
          <p:nvSpPr>
            <p:cNvPr id="100" name="Text Placeholder 4">
              <a:extLst>
                <a:ext uri="{FF2B5EF4-FFF2-40B4-BE49-F238E27FC236}">
                  <a16:creationId xmlns:a16="http://schemas.microsoft.com/office/drawing/2014/main" id="{B1C143F1-D729-4D71-94DA-ED4591CD59C2}"/>
                </a:ext>
              </a:extLst>
            </p:cNvPr>
            <p:cNvSpPr txBox="1">
              <a:spLocks/>
            </p:cNvSpPr>
            <p:nvPr/>
          </p:nvSpPr>
          <p:spPr>
            <a:xfrm>
              <a:off x="7881775" y="1146123"/>
              <a:ext cx="4484786" cy="82391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b="1" dirty="0"/>
                <a:t>Staging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6075A40-D348-48EF-94C0-30B767D57044}"/>
                </a:ext>
              </a:extLst>
            </p:cNvPr>
            <p:cNvCxnSpPr>
              <a:cxnSpLocks/>
            </p:cNvCxnSpPr>
            <p:nvPr/>
          </p:nvCxnSpPr>
          <p:spPr>
            <a:xfrm>
              <a:off x="9650071" y="1513058"/>
              <a:ext cx="9393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7E6F27C-A348-431C-9ADA-EBD0EE13D50C}"/>
              </a:ext>
            </a:extLst>
          </p:cNvPr>
          <p:cNvSpPr/>
          <p:nvPr/>
        </p:nvSpPr>
        <p:spPr>
          <a:xfrm>
            <a:off x="4628297" y="5396943"/>
            <a:ext cx="2288523" cy="4629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STST Needed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5AFEB12-B10C-4523-9A1D-2630011CBFC3}"/>
              </a:ext>
            </a:extLst>
          </p:cNvPr>
          <p:cNvGrpSpPr/>
          <p:nvPr/>
        </p:nvGrpSpPr>
        <p:grpSpPr>
          <a:xfrm>
            <a:off x="3286614" y="751832"/>
            <a:ext cx="5338219" cy="2689816"/>
            <a:chOff x="3286614" y="751832"/>
            <a:chExt cx="5338219" cy="2689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589F081F-09E7-4D56-A844-5BDA4E1ABDC7}"/>
                </a:ext>
              </a:extLst>
            </p:cNvPr>
            <p:cNvGrpSpPr/>
            <p:nvPr/>
          </p:nvGrpSpPr>
          <p:grpSpPr>
            <a:xfrm>
              <a:off x="3298151" y="751832"/>
              <a:ext cx="5326682" cy="2286000"/>
              <a:chOff x="3154739" y="741265"/>
              <a:chExt cx="5326682" cy="2286000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5110F96-FA05-4F7A-B7FF-C7B6E2D5995E}"/>
                  </a:ext>
                </a:extLst>
              </p:cNvPr>
              <p:cNvCxnSpPr/>
              <p:nvPr/>
            </p:nvCxnSpPr>
            <p:spPr>
              <a:xfrm>
                <a:off x="5646781" y="751366"/>
                <a:ext cx="283464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1D66568B-8044-4E80-A97C-006048A5D4F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526136" y="1884265"/>
                <a:ext cx="22860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2BBEBC7C-15CD-4274-B770-ADE57C53E227}"/>
                  </a:ext>
                </a:extLst>
              </p:cNvPr>
              <p:cNvCxnSpPr/>
              <p:nvPr/>
            </p:nvCxnSpPr>
            <p:spPr>
              <a:xfrm>
                <a:off x="3154739" y="2995849"/>
                <a:ext cx="292608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D0ED52A-56E8-40B2-831A-8AEBC1EC67E9}"/>
                  </a:ext>
                </a:extLst>
              </p:cNvPr>
              <p:cNvCxnSpPr/>
              <p:nvPr/>
            </p:nvCxnSpPr>
            <p:spPr>
              <a:xfrm>
                <a:off x="5751645" y="2995849"/>
                <a:ext cx="232890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C50D45D-78D2-4D54-AC5F-071E2D6FD78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84001" y="3213048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E0EB65E-51E1-41A6-8490-DA45130408D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8014" y="3203878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AA4A3CC-A040-4915-84EE-F1295BB9F39F}"/>
              </a:ext>
            </a:extLst>
          </p:cNvPr>
          <p:cNvGrpSpPr/>
          <p:nvPr/>
        </p:nvGrpSpPr>
        <p:grpSpPr>
          <a:xfrm>
            <a:off x="3266165" y="5086909"/>
            <a:ext cx="4949993" cy="566928"/>
            <a:chOff x="3266165" y="5086909"/>
            <a:chExt cx="4949993" cy="566928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8BC5A2E-D506-4427-A049-111BDD4EB45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66165" y="5626327"/>
              <a:ext cx="13716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784924B-8BB6-4E70-9023-8FFF0923A18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12294" y="5361229"/>
              <a:ext cx="5486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FEFE76C-3238-4448-B608-E962243144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38281" y="5379517"/>
              <a:ext cx="5486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243F2D1-72AE-4FE7-B848-ED8CFB4E56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99422" y="5635549"/>
              <a:ext cx="13167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188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58677" y="5692764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Resting patterns help identify areas that may limit progress or increase contamination exposure risk.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672A02-D00C-4526-BB28-0288A5530E1F}"/>
              </a:ext>
            </a:extLst>
          </p:cNvPr>
          <p:cNvCxnSpPr>
            <a:cxnSpLocks/>
          </p:cNvCxnSpPr>
          <p:nvPr/>
        </p:nvCxnSpPr>
        <p:spPr>
          <a:xfrm>
            <a:off x="3352400" y="1932041"/>
            <a:ext cx="3017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39D253-48F0-4C65-964C-5AFB9DE24648}"/>
              </a:ext>
            </a:extLst>
          </p:cNvPr>
          <p:cNvGrpSpPr/>
          <p:nvPr/>
        </p:nvGrpSpPr>
        <p:grpSpPr>
          <a:xfrm>
            <a:off x="8373622" y="211072"/>
            <a:ext cx="1979663" cy="1184983"/>
            <a:chOff x="3905495" y="245296"/>
            <a:chExt cx="1979663" cy="118498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340C4A2-5E2E-4BA9-B8EF-6E3E3F11E76B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DD94268-9FE3-4778-BC34-E392A41A379E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2A491751-E5BC-435C-AB64-E513D7A468C1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DA622D3-4105-47C3-AC68-57FAE353E679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D476333-A2BB-4C44-9CF4-87AA56085256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383ECB65-8439-4B82-B721-FBC358B381E9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4237167" y="300889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CC5C073-273E-4CBC-90D0-80D05EDAD89A}"/>
                </a:ext>
              </a:extLst>
            </p:cNvPr>
            <p:cNvSpPr/>
            <p:nvPr/>
          </p:nvSpPr>
          <p:spPr>
            <a:xfrm>
              <a:off x="4446368" y="1019126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16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4DF5AAB-A47B-4442-BB0A-4A2FA941A273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4926005" y="295442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8FD24B1-B274-4883-88F5-0604C16BE746}"/>
                </a:ext>
              </a:extLst>
            </p:cNvPr>
            <p:cNvSpPr/>
            <p:nvPr/>
          </p:nvSpPr>
          <p:spPr>
            <a:xfrm>
              <a:off x="5103527" y="771844"/>
              <a:ext cx="338328" cy="30097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6FE098F-4093-44AD-93A4-C62C63466558}"/>
              </a:ext>
            </a:extLst>
          </p:cNvPr>
          <p:cNvCxnSpPr>
            <a:cxnSpLocks/>
          </p:cNvCxnSpPr>
          <p:nvPr/>
        </p:nvCxnSpPr>
        <p:spPr>
          <a:xfrm>
            <a:off x="7650939" y="1932041"/>
            <a:ext cx="100584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B8D7B61-FA61-4163-BECB-A27B4F381B9C}"/>
              </a:ext>
            </a:extLst>
          </p:cNvPr>
          <p:cNvSpPr/>
          <p:nvPr/>
        </p:nvSpPr>
        <p:spPr>
          <a:xfrm>
            <a:off x="8914495" y="3398669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1 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C8D7E5F-DDD8-46AB-A746-20551B4BD491}"/>
              </a:ext>
            </a:extLst>
          </p:cNvPr>
          <p:cNvSpPr/>
          <p:nvPr/>
        </p:nvSpPr>
        <p:spPr>
          <a:xfrm>
            <a:off x="8914495" y="3677655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0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8172010" y="1402973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45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7BC2696-3F43-4C0E-8B4B-8CF820256EBC}"/>
              </a:ext>
            </a:extLst>
          </p:cNvPr>
          <p:cNvSpPr/>
          <p:nvPr/>
        </p:nvSpPr>
        <p:spPr>
          <a:xfrm>
            <a:off x="2056512" y="3387652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0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3A88C7B-7C05-4E3E-BE8A-E4F0A850DE0F}"/>
              </a:ext>
            </a:extLst>
          </p:cNvPr>
          <p:cNvSpPr/>
          <p:nvPr/>
        </p:nvSpPr>
        <p:spPr>
          <a:xfrm>
            <a:off x="2056512" y="3666638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0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E01E0-ACF3-435F-A339-0DB14B44558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751" y="1347852"/>
            <a:ext cx="2420322" cy="2145978"/>
          </a:xfrm>
          <a:prstGeom prst="rect">
            <a:avLst/>
          </a:prstGeom>
        </p:spPr>
      </p:pic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B13AA08-BCC1-4E26-A457-ED358935D1FF}"/>
              </a:ext>
            </a:extLst>
          </p:cNvPr>
          <p:cNvSpPr/>
          <p:nvPr/>
        </p:nvSpPr>
        <p:spPr>
          <a:xfrm>
            <a:off x="6552312" y="3371501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0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1FDE110-D4D2-44BA-B568-3C78FB0B3EE4}"/>
              </a:ext>
            </a:extLst>
          </p:cNvPr>
          <p:cNvSpPr/>
          <p:nvPr/>
        </p:nvSpPr>
        <p:spPr>
          <a:xfrm>
            <a:off x="6552312" y="3650487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1 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5621AD15-F1D5-4359-99D3-3BCD2635BFD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4646" y="1386182"/>
            <a:ext cx="2420322" cy="21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6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55F1D-6843-4DCB-8528-A11E2A7CD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41" y="4156019"/>
            <a:ext cx="5157787" cy="3970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Fish attempt to remain in place, move lower in the water column, and drift passively with the current to conserve energy use.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B9A50B-1593-4143-98DE-B96024EDE4D7}"/>
              </a:ext>
            </a:extLst>
          </p:cNvPr>
          <p:cNvSpPr/>
          <p:nvPr/>
        </p:nvSpPr>
        <p:spPr>
          <a:xfrm>
            <a:off x="749015" y="586372"/>
            <a:ext cx="4754880" cy="3383280"/>
          </a:xfrm>
          <a:prstGeom prst="rect">
            <a:avLst/>
          </a:prstGeom>
          <a:gradFill>
            <a:gsLst>
              <a:gs pos="12928">
                <a:srgbClr val="D6434C"/>
              </a:gs>
              <a:gs pos="320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1C22C3-2219-4936-9E54-D32B375D188B}"/>
              </a:ext>
            </a:extLst>
          </p:cNvPr>
          <p:cNvSpPr/>
          <p:nvPr/>
        </p:nvSpPr>
        <p:spPr>
          <a:xfrm>
            <a:off x="6577531" y="573672"/>
            <a:ext cx="4754880" cy="3383280"/>
          </a:xfrm>
          <a:prstGeom prst="rect">
            <a:avLst/>
          </a:prstGeom>
          <a:gradFill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0284-540C-4BD4-8A79-4FD6CA929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883" y="3285296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Selective Tidal Stream Transport (STST)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4B66F-3E4D-4F7E-87CA-B59C66EE5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2031" y="3281018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Staging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CA8F4D-3958-48DA-99AC-D0C1585981D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258210" y="4171821"/>
                <a:ext cx="5933790" cy="39705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Fish identify and move to the most energy-efficient neighboring patches to rest</a:t>
                </a:r>
              </a:p>
              <a:p>
                <a:pPr marL="0" indent="0">
                  <a:buNone/>
                </a:pPr>
                <a:r>
                  <a:rPr lang="en-US" sz="2400" dirty="0"/>
                  <a:t>	where:</a:t>
                </a:r>
              </a:p>
              <a:p>
                <a:pPr marL="0" indent="0">
                  <a:buNone/>
                </a:pPr>
                <a:r>
                  <a:rPr lang="en-US" sz="2400" dirty="0"/>
                  <a:t> 		|</a:t>
                </a:r>
                <a:r>
                  <a:rPr lang="en-US" sz="2400" b="1" i="1" dirty="0"/>
                  <a:t>u</a:t>
                </a:r>
                <a:r>
                  <a:rPr lang="en-US" sz="2400" dirty="0"/>
                  <a:t>|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7CA8F4D-3958-48DA-99AC-D0C158598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258210" y="4171821"/>
                <a:ext cx="5933790" cy="3970570"/>
              </a:xfrm>
              <a:blipFill>
                <a:blip r:embed="rId2"/>
                <a:stretch>
                  <a:fillRect l="-1644" t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E7EDFC1F-64AD-4736-91CF-D04374833EE8}"/>
              </a:ext>
            </a:extLst>
          </p:cNvPr>
          <p:cNvGrpSpPr/>
          <p:nvPr/>
        </p:nvGrpSpPr>
        <p:grpSpPr>
          <a:xfrm>
            <a:off x="6122902" y="386482"/>
            <a:ext cx="5230891" cy="3732937"/>
            <a:chOff x="6122902" y="272182"/>
            <a:chExt cx="5230891" cy="373293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C7C7B6-608B-4DAB-B3FE-99E6075BBF5C}"/>
                </a:ext>
              </a:extLst>
            </p:cNvPr>
            <p:cNvGrpSpPr/>
            <p:nvPr/>
          </p:nvGrpSpPr>
          <p:grpSpPr>
            <a:xfrm>
              <a:off x="6122902" y="272182"/>
              <a:ext cx="5230891" cy="3732937"/>
              <a:chOff x="6122902" y="272182"/>
              <a:chExt cx="5230891" cy="373293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477DF65-6095-4927-886A-08A2CF12ADAD}"/>
                  </a:ext>
                </a:extLst>
              </p:cNvPr>
              <p:cNvGrpSpPr/>
              <p:nvPr/>
            </p:nvGrpSpPr>
            <p:grpSpPr>
              <a:xfrm>
                <a:off x="6542668" y="416443"/>
                <a:ext cx="4811125" cy="3469882"/>
                <a:chOff x="6542668" y="416443"/>
                <a:chExt cx="4811125" cy="3469882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01012ACD-B33C-47C6-BF65-E14C1A0AB0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2668" y="416443"/>
                  <a:ext cx="4811125" cy="3469882"/>
                </a:xfrm>
                <a:prstGeom prst="rect">
                  <a:avLst/>
                </a:prstGeom>
                <a:scene3d>
                  <a:camera prst="perspectiveRelaxed"/>
                  <a:lightRig rig="threePt" dir="t"/>
                </a:scene3d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C0C852BA-2119-4A0A-877D-E91521983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034115" y="1041503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57EECFC9-2CF1-4E39-9DC7-897F9B6AB9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123523" y="1395413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C7EA95D5-D015-4BB9-B694-454019F3C8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587392" y="1303645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1DA721E-05C2-4010-8729-6A2CDA95D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065701" y="1718978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382099E-106C-4D1B-8912-63E689667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155109" y="2072888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23BB9247-31D8-470C-A95B-99C943811C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35987" flipH="1">
                  <a:off x="10618978" y="1981120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7C93544-864A-4494-BF79-70047ABF2BFE}"/>
                  </a:ext>
                </a:extLst>
              </p:cNvPr>
              <p:cNvGrpSpPr/>
              <p:nvPr/>
            </p:nvGrpSpPr>
            <p:grpSpPr>
              <a:xfrm>
                <a:off x="6122902" y="272182"/>
                <a:ext cx="4300979" cy="3732937"/>
                <a:chOff x="6122902" y="272182"/>
                <a:chExt cx="4300979" cy="3732937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8F5FE81-BBEF-4743-ACB3-A0D686F9A8D7}"/>
                    </a:ext>
                  </a:extLst>
                </p:cNvPr>
                <p:cNvSpPr txBox="1"/>
                <p:nvPr/>
              </p:nvSpPr>
              <p:spPr>
                <a:xfrm>
                  <a:off x="6402964" y="2217945"/>
                  <a:ext cx="18025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High Stress</a:t>
                  </a:r>
                </a:p>
              </p:txBody>
            </p:sp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85B28AF8-487B-48D2-B305-8FE7EB268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7955810" y="1762961"/>
                  <a:ext cx="1207040" cy="69721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BD2468AB-D0DC-42BE-A619-70A8778762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370305" y="1371930"/>
                  <a:ext cx="878053" cy="507184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FB77F304-A47B-4552-A229-05E51DBF0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459713" y="1725840"/>
                  <a:ext cx="699235" cy="40389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202619B9-7356-4F4A-8602-0BB66D4F71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908143" flipH="1">
                  <a:off x="9923582" y="1634072"/>
                  <a:ext cx="500299" cy="288985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0C617D5E-A550-486D-A42A-6D441E6A9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53625" y="1897568"/>
                  <a:ext cx="354189" cy="1011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2119549-3E7B-48FE-9488-F0BE4F335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631691" y="1466232"/>
                  <a:ext cx="460717" cy="3123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2CE093A-EE2C-4BC0-AA42-7BFC5E111B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48865" y="2085445"/>
                  <a:ext cx="356508" cy="33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D3480C9F-ADC2-4D92-8928-73B56EF0325B}"/>
                    </a:ext>
                  </a:extLst>
                </p:cNvPr>
                <p:cNvGrpSpPr/>
                <p:nvPr/>
              </p:nvGrpSpPr>
              <p:grpSpPr>
                <a:xfrm>
                  <a:off x="6122902" y="272182"/>
                  <a:ext cx="2419815" cy="1152268"/>
                  <a:chOff x="5092943" y="426993"/>
                  <a:chExt cx="2419815" cy="1152268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503E1C5-EB06-4566-A1EC-954FFAB3C5BD}"/>
                      </a:ext>
                    </a:extLst>
                  </p:cNvPr>
                  <p:cNvSpPr txBox="1"/>
                  <p:nvPr/>
                </p:nvSpPr>
                <p:spPr>
                  <a:xfrm>
                    <a:off x="5092943" y="1209929"/>
                    <a:ext cx="24198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Low Energy</a:t>
                    </a:r>
                  </a:p>
                </p:txBody>
              </p:sp>
              <p:pic>
                <p:nvPicPr>
                  <p:cNvPr id="67" name="Picture 66">
                    <a:extLst>
                      <a:ext uri="{FF2B5EF4-FFF2-40B4-BE49-F238E27FC236}">
                        <a16:creationId xmlns:a16="http://schemas.microsoft.com/office/drawing/2014/main" id="{EA08C5AE-5AD2-4F67-B7D4-75CD6BF1C92C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5907362" y="426993"/>
                    <a:ext cx="626224" cy="942776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26C8B90-7674-4FD5-A3AB-F43F86167CB6}"/>
                      </a:ext>
                    </a:extLst>
                  </p:cNvPr>
                  <p:cNvSpPr/>
                  <p:nvPr/>
                </p:nvSpPr>
                <p:spPr>
                  <a:xfrm>
                    <a:off x="6116563" y="1145230"/>
                    <a:ext cx="274320" cy="3657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7CDAA5B0-2ECC-479E-8BB5-B15589513AE4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6917041" y="1415913"/>
                  <a:ext cx="626224" cy="9427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1C3F131-B5FB-4342-9B8A-C3A0DF040053}"/>
                    </a:ext>
                  </a:extLst>
                </p:cNvPr>
                <p:cNvSpPr/>
                <p:nvPr/>
              </p:nvSpPr>
              <p:spPr>
                <a:xfrm>
                  <a:off x="7094563" y="1892315"/>
                  <a:ext cx="338328" cy="300977"/>
                </a:xfrm>
                <a:prstGeom prst="rect">
                  <a:avLst/>
                </a:prstGeom>
                <a:solidFill>
                  <a:srgbClr val="C0000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8BEDC88-3C13-4730-AD51-0895033E7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17317" y="4005119"/>
                  <a:ext cx="109728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F36B36-4FFF-4BAB-904C-CFA1349E8A7E}"/>
                </a:ext>
              </a:extLst>
            </p:cNvPr>
            <p:cNvGrpSpPr/>
            <p:nvPr/>
          </p:nvGrpSpPr>
          <p:grpSpPr>
            <a:xfrm>
              <a:off x="6984639" y="1390975"/>
              <a:ext cx="3896980" cy="1363648"/>
              <a:chOff x="6736484" y="3166429"/>
              <a:chExt cx="3896980" cy="136364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3AF90E5-0694-49CF-91C4-30D0654EE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5764" y="316642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13B9124-82F5-4485-8D21-3ECA049D49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0057" y="3831785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FE244AF-6283-4DF3-AEC5-4E4A86FC2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0584" y="4519443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A071050-E093-4E25-91E6-501372BFD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316642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B0412FE-F26D-45CD-95AE-BC1BD0407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3816399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01C60AA-FEB5-43A5-ABC4-046A8F6D1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463" y="4530077"/>
                <a:ext cx="18288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B965D1-CA95-4443-878F-F3A90DCAB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0170" y="3166429"/>
                <a:ext cx="3657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CF7506E-22A0-4507-BCD2-61A632B90F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6717" y="4530077"/>
                <a:ext cx="3657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00CF0BF-F2CF-4342-8213-285D6A422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6484" y="4530077"/>
                <a:ext cx="54864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9CEF02-6778-4E3A-9024-B25EA14EF35B}"/>
              </a:ext>
            </a:extLst>
          </p:cNvPr>
          <p:cNvGrpSpPr/>
          <p:nvPr/>
        </p:nvGrpSpPr>
        <p:grpSpPr>
          <a:xfrm>
            <a:off x="196819" y="376730"/>
            <a:ext cx="5334501" cy="3621541"/>
            <a:chOff x="196819" y="262430"/>
            <a:chExt cx="5334501" cy="362154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54376AC-E9DA-4B3D-963D-B9D3EEA08730}"/>
                </a:ext>
              </a:extLst>
            </p:cNvPr>
            <p:cNvGrpSpPr/>
            <p:nvPr/>
          </p:nvGrpSpPr>
          <p:grpSpPr>
            <a:xfrm>
              <a:off x="196819" y="262430"/>
              <a:ext cx="5334501" cy="3621541"/>
              <a:chOff x="196819" y="262430"/>
              <a:chExt cx="5334501" cy="362154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3E3B4A9-5824-46A0-8C4D-79B7CE35FAF6}"/>
                  </a:ext>
                </a:extLst>
              </p:cNvPr>
              <p:cNvGrpSpPr/>
              <p:nvPr/>
            </p:nvGrpSpPr>
            <p:grpSpPr>
              <a:xfrm>
                <a:off x="196819" y="262430"/>
                <a:ext cx="5334501" cy="3621541"/>
                <a:chOff x="196819" y="262430"/>
                <a:chExt cx="5334501" cy="3621541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9D320CFD-BE7D-4454-9A8C-971A63623542}"/>
                    </a:ext>
                  </a:extLst>
                </p:cNvPr>
                <p:cNvGrpSpPr/>
                <p:nvPr/>
              </p:nvGrpSpPr>
              <p:grpSpPr>
                <a:xfrm>
                  <a:off x="423329" y="414089"/>
                  <a:ext cx="5107991" cy="3469882"/>
                  <a:chOff x="423329" y="414089"/>
                  <a:chExt cx="5107991" cy="3469882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A7BD4182-00A6-4750-BDCF-9B93955AAD2C}"/>
                      </a:ext>
                    </a:extLst>
                  </p:cNvPr>
                  <p:cNvGrpSpPr/>
                  <p:nvPr/>
                </p:nvGrpSpPr>
                <p:grpSpPr>
                  <a:xfrm>
                    <a:off x="423329" y="414089"/>
                    <a:ext cx="5107991" cy="3469882"/>
                    <a:chOff x="423329" y="414089"/>
                    <a:chExt cx="5107991" cy="3469882"/>
                  </a:xfrm>
                </p:grpSpPr>
                <p:pic>
                  <p:nvPicPr>
                    <p:cNvPr id="55" name="Picture 54">
                      <a:extLst>
                        <a:ext uri="{FF2B5EF4-FFF2-40B4-BE49-F238E27FC236}">
                          <a16:creationId xmlns:a16="http://schemas.microsoft.com/office/drawing/2014/main" id="{C063A030-C59F-4D02-B8A0-0AF055CAEB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720195" y="414089"/>
                      <a:ext cx="4811125" cy="3469882"/>
                    </a:xfrm>
                    <a:prstGeom prst="rect">
                      <a:avLst/>
                    </a:prstGeom>
                    <a:scene3d>
                      <a:camera prst="perspectiveRelaxed"/>
                      <a:lightRig rig="threePt" dir="t"/>
                    </a:scene3d>
                  </p:spPr>
                </p:pic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0F35EEE5-DB5B-4B6E-94AE-95E9313F2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29" y="1432521"/>
                      <a:ext cx="1802599" cy="1141204"/>
                      <a:chOff x="413973" y="938824"/>
                      <a:chExt cx="1802599" cy="1141204"/>
                    </a:xfrm>
                  </p:grpSpPr>
                  <p:sp>
                    <p:nvSpPr>
                      <p:cNvPr id="77" name="TextBox 76">
                        <a:extLst>
                          <a:ext uri="{FF2B5EF4-FFF2-40B4-BE49-F238E27FC236}">
                            <a16:creationId xmlns:a16="http://schemas.microsoft.com/office/drawing/2014/main" id="{CA3758CB-BDD3-4580-B364-8A525426985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3973" y="1710696"/>
                        <a:ext cx="180259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b="1" dirty="0"/>
                          <a:t>Low Stress</a:t>
                        </a:r>
                      </a:p>
                    </p:txBody>
                  </p:sp>
                  <p:pic>
                    <p:nvPicPr>
                      <p:cNvPr id="65" name="Picture 64">
                        <a:extLst>
                          <a:ext uri="{FF2B5EF4-FFF2-40B4-BE49-F238E27FC236}">
                            <a16:creationId xmlns:a16="http://schemas.microsoft.com/office/drawing/2014/main" id="{82D17C27-E503-4FFA-A143-C955E9038F0A}"/>
                          </a:ext>
                        </a:extLst>
                      </p:cNvPr>
                      <p:cNvPicPr>
                        <a:picLocks/>
                      </p:cNvPicPr>
                      <p:nvPr/>
                    </p:nvPicPr>
                    <p:blipFill rotWithShape="1">
                      <a:blip r:embed="rId5"/>
                      <a:srcRect l="36883" t="9252" r="55401" b="73628"/>
                      <a:stretch/>
                    </p:blipFill>
                    <p:spPr>
                      <a:xfrm>
                        <a:off x="975945" y="938824"/>
                        <a:ext cx="626224" cy="942776"/>
                      </a:xfrm>
                      <a:prstGeom prst="rect">
                        <a:avLst/>
                      </a:prstGeom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977EF809-5846-4A50-8544-A224FF227F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5146" y="1657061"/>
                        <a:ext cx="274320" cy="36576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161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9FE35DD1-7F28-4D13-A7A8-CD3B7DD501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462399" y="1463878"/>
                    <a:ext cx="36576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B3A321D2-1283-4DA2-9DC8-D132929E00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373190" y="2897235"/>
                    <a:ext cx="36576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235F5AAE-2901-4C33-ACD4-C784EB5512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2957" y="2897235"/>
                    <a:ext cx="27432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213109A8-F478-4790-BF46-10FC4B1E8C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33297" y="2137172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41B613FC-B07F-4A82-A596-4C7098A43C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77901" y="2934233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5BAA4AA0-02A9-4A01-BE2C-927629F2B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10995" y="1463878"/>
                    <a:ext cx="64008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BFE04B44-0358-44D7-8DB7-5CCB35E005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343979" y="1463878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7FECBB08-027D-48DC-9700-253529E8D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451774" y="2137172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02EAF577-965C-4A79-AEE3-7656DE0F40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616920" y="2956534"/>
                    <a:ext cx="914400" cy="0"/>
                  </a:xfrm>
                  <a:prstGeom prst="straightConnector1">
                    <a:avLst/>
                  </a:prstGeom>
                  <a:ln w="38100">
                    <a:solidFill>
                      <a:srgbClr val="0070C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8A0F712-F770-452B-91AB-C310B14CC680}"/>
                    </a:ext>
                  </a:extLst>
                </p:cNvPr>
                <p:cNvSpPr txBox="1"/>
                <p:nvPr/>
              </p:nvSpPr>
              <p:spPr>
                <a:xfrm>
                  <a:off x="196819" y="1054284"/>
                  <a:ext cx="2419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Sufficient Energy</a:t>
                  </a:r>
                </a:p>
              </p:txBody>
            </p:sp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F736A141-E002-4CA5-8FED-491A50C968F3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1072957" y="262430"/>
                  <a:ext cx="626224" cy="942776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58D130F0-71DF-472C-A5C5-234A2AE54234}"/>
                    </a:ext>
                  </a:extLst>
                </p:cNvPr>
                <p:cNvSpPr/>
                <p:nvPr/>
              </p:nvSpPr>
              <p:spPr>
                <a:xfrm>
                  <a:off x="1250479" y="738832"/>
                  <a:ext cx="338328" cy="300977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E10A1DDA-0DAC-4023-AC9E-7F78264A1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961802" y="1877445"/>
                <a:ext cx="1207040" cy="6972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63DBFDF-C2F6-4BE7-8110-20AEABCA54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77971" y="1423111"/>
                <a:ext cx="576999" cy="45803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5E8C823-7C8D-4C32-8022-3B5243A8A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1426" y="2188028"/>
              <a:ext cx="356508" cy="3393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66F8D18-0FFD-4A39-A872-3E3EE0140EDF}"/>
              </a:ext>
            </a:extLst>
          </p:cNvPr>
          <p:cNvCxnSpPr>
            <a:cxnSpLocks/>
          </p:cNvCxnSpPr>
          <p:nvPr/>
        </p:nvCxnSpPr>
        <p:spPr>
          <a:xfrm>
            <a:off x="592060" y="4113198"/>
            <a:ext cx="502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7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6319"/>
            <a:ext cx="11353800" cy="1325563"/>
          </a:xfrm>
        </p:spPr>
        <p:txBody>
          <a:bodyPr/>
          <a:lstStyle/>
          <a:p>
            <a:pPr algn="ctr"/>
            <a:r>
              <a:rPr lang="en-US" b="1" dirty="0"/>
              <a:t>While in Rest</a:t>
            </a:r>
            <a:r>
              <a:rPr lang="en-US" dirty="0"/>
              <a:t>: Fish Check for Better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570965-C2DC-4D96-A963-F82D8595F4C9}"/>
                  </a:ext>
                </a:extLst>
              </p:cNvPr>
              <p:cNvSpPr txBox="1"/>
              <p:nvPr/>
            </p:nvSpPr>
            <p:spPr>
              <a:xfrm>
                <a:off x="2827351" y="2072345"/>
                <a:ext cx="7797800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Fish remain in </a:t>
                </a:r>
                <a:r>
                  <a:rPr lang="en-US" sz="2000" b="1" dirty="0"/>
                  <a:t>STST</a:t>
                </a:r>
                <a:r>
                  <a:rPr lang="en-US" sz="2000" dirty="0"/>
                  <a:t> until </a:t>
                </a:r>
                <a:r>
                  <a:rPr lang="en-US" sz="2000" b="1" dirty="0"/>
                  <a:t>|</a:t>
                </a:r>
                <a:r>
                  <a:rPr lang="en-US" sz="2000" b="1" i="1" dirty="0"/>
                  <a:t>u</a:t>
                </a:r>
                <a:r>
                  <a:rPr lang="en-US" sz="2000" b="1" dirty="0"/>
                  <a:t>|</a:t>
                </a:r>
                <a:r>
                  <a:rPr lang="en-US" sz="2000" dirty="0"/>
                  <a:t> in the </a:t>
                </a:r>
                <a:r>
                  <a:rPr lang="en-US" sz="2000" b="1" dirty="0"/>
                  <a:t>opposite direction</a:t>
                </a:r>
                <a:r>
                  <a:rPr lang="en-US" sz="2000" dirty="0"/>
                  <a:t> is </a:t>
                </a:r>
                <a:r>
                  <a:rPr lang="en-US" sz="2000" b="1" dirty="0"/>
                  <a:t>&lt;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570965-C2DC-4D96-A963-F82D8595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51" y="2072345"/>
                <a:ext cx="7797800" cy="429220"/>
              </a:xfrm>
              <a:prstGeom prst="rect">
                <a:avLst/>
              </a:prstGeom>
              <a:blipFill>
                <a:blip r:embed="rId2"/>
                <a:stretch>
                  <a:fillRect l="-860"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2827351" y="3086555"/>
            <a:ext cx="759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Fish remain </a:t>
            </a:r>
            <a:r>
              <a:rPr lang="en-US" sz="2000" b="1" dirty="0"/>
              <a:t>Staging</a:t>
            </a:r>
            <a:r>
              <a:rPr lang="en-US" sz="2000" dirty="0"/>
              <a:t> until </a:t>
            </a:r>
            <a:r>
              <a:rPr lang="en-US" sz="2000" b="1" dirty="0"/>
              <a:t>Stress</a:t>
            </a:r>
            <a:r>
              <a:rPr lang="en-US" sz="2000" dirty="0"/>
              <a:t> is </a:t>
            </a:r>
            <a:r>
              <a:rPr lang="en-US" sz="2000" b="1" dirty="0"/>
              <a:t>&lt;= 10%</a:t>
            </a:r>
            <a:r>
              <a:rPr lang="en-US" sz="2000" dirty="0"/>
              <a:t> and </a:t>
            </a:r>
            <a:r>
              <a:rPr lang="en-US" sz="2000" b="1" dirty="0"/>
              <a:t>Energy</a:t>
            </a:r>
            <a:r>
              <a:rPr lang="en-US" sz="2000" dirty="0"/>
              <a:t> </a:t>
            </a:r>
            <a:r>
              <a:rPr lang="en-US" sz="2000" b="1" dirty="0"/>
              <a:t>&gt;= 75%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473A3-5F1B-4EA0-8959-745DDC452545}"/>
              </a:ext>
            </a:extLst>
          </p:cNvPr>
          <p:cNvSpPr txBox="1"/>
          <p:nvPr/>
        </p:nvSpPr>
        <p:spPr>
          <a:xfrm>
            <a:off x="659652" y="4757901"/>
            <a:ext cx="108726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Identifies critical recovery thresholds for migratory fish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Pinpoints locations where currents or temperature and salinity fluctuations impose energetic stress.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Supports fisheries management by revealing when and where fish pause most often, and assessing whether these resting zones overlap with areas of high contamination.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3B3F5-5284-49D7-BF69-984A77F2553E}"/>
              </a:ext>
            </a:extLst>
          </p:cNvPr>
          <p:cNvSpPr txBox="1"/>
          <p:nvPr/>
        </p:nvSpPr>
        <p:spPr>
          <a:xfrm>
            <a:off x="659652" y="4271172"/>
            <a:ext cx="266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it Matters: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CABA6-87AF-42E8-8745-D6688CA06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51" y="2910722"/>
            <a:ext cx="766999" cy="766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90F76-9440-459E-957E-A53FDAC9D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351" y="1892201"/>
            <a:ext cx="766999" cy="7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54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71574"/>
              </p:ext>
            </p:extLst>
          </p:nvPr>
        </p:nvGraphicFramePr>
        <p:xfrm>
          <a:off x="1519192" y="1658712"/>
          <a:ext cx="9153612" cy="30416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9666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073946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Sensitivity to salinity and temperature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Internal reserves used for movement and recovery.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81188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</a:t>
                      </a:r>
                      <a:r>
                        <a:rPr lang="en-US" sz="2000" dirty="0"/>
                        <a:t>fast a fish can move and if they can overcome current velocity.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193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520A0-FA2F-4ADC-B1FF-963AB1F9B8D0}"/>
              </a:ext>
            </a:extLst>
          </p:cNvPr>
          <p:cNvSpPr txBox="1"/>
          <p:nvPr/>
        </p:nvSpPr>
        <p:spPr>
          <a:xfrm>
            <a:off x="506041" y="5073801"/>
            <a:ext cx="11179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fish rests differently based on its own energy reserves, swimming speed, and ability to handle stress. These traits shape when, where, and how long it pauses during migration.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8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66456"/>
              </p:ext>
            </p:extLst>
          </p:nvPr>
        </p:nvGraphicFramePr>
        <p:xfrm>
          <a:off x="316173" y="1093139"/>
          <a:ext cx="11559653" cy="478838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275724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7214614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4320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STST?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fish switch into passive drift due to unfavorable flow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Staging?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fish stop active migration to recover from low energy or high stress.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Time-in-STST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time fish spend utilizing STST throughout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8852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Time-in-Staging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Cumulative time fish spend staging throughout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97606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STST-in-Patch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in the environment fish most frequently rely on STST behavior.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Staging-in-Patch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fish most often stop to recover based on flow and stress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STST-time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 locations accumulate the most total time in passive drift.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786940"/>
                  </a:ext>
                </a:extLst>
              </a:tr>
              <a:tr h="756034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Staging-time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Which locations accumulate the most total time spent resting or recovering.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048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3446D-934F-4B37-AD3B-9F59A57C4D32}"/>
              </a:ext>
            </a:extLst>
          </p:cNvPr>
          <p:cNvSpPr txBox="1"/>
          <p:nvPr/>
        </p:nvSpPr>
        <p:spPr>
          <a:xfrm>
            <a:off x="506037" y="6064401"/>
            <a:ext cx="11179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Identifies where and when resting occurs during migration.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90550" y="1427956"/>
            <a:ext cx="110109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triggers for STST or Staging (e.g., high current velocity, low energy, high stress) feel biologically reasonable?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make sense that fish might rest more in certain areas or times due to hydrodynamics or salinity mismatch?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a fish’s species, age, or size affect resting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missing environmental stressors (e.g., predation, poor habitat quality in resting areas) that could influence resting?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outputs are most useful for identifying critical habitat or management actions (e.g., resting hotspot maps, resting duration, overlap of these spots with contamination)?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more helpful to track where fish rest or how long they remain in those states?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38434"/>
              </p:ext>
            </p:extLst>
          </p:nvPr>
        </p:nvGraphicFramePr>
        <p:xfrm>
          <a:off x="628253" y="1854753"/>
          <a:ext cx="10935494" cy="310016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Selective Tidal Stream Transport (STST)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strategy where fish conserve energy by drifting with favorable tidal currents, usually by positioning themselves in slower or deeper water during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Staging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behavior where fish temporarily stop migrating to recover from low energy or high stress, often staying in one area until conditions improve.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strain a fish feels when something in the environment changes (like temperature, or salinity) that makes it harder for them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410" y="1632271"/>
            <a:ext cx="1078137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energy-conserving strategies fish use during migration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Reduce energy cost during high-flow events</a:t>
            </a:r>
            <a:br>
              <a:rPr lang="en-US" sz="2000" dirty="0"/>
            </a:br>
            <a:r>
              <a:rPr lang="en-US" sz="2000" dirty="0"/>
              <a:t>Enable fish to passively rest when swimming is inefficient, conserving energy for critical behaviors like migration and spawning.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Allow recovery during periods of physiological stress</a:t>
            </a:r>
            <a:br>
              <a:rPr lang="en-US" sz="2000" dirty="0"/>
            </a:br>
            <a:r>
              <a:rPr lang="en-US" sz="2000" dirty="0"/>
              <a:t>Let fish temporarily stop migrating to restore energy and acclimate to environmental changes such as salinity shifts or elevated flow resistance.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Track when and where resting occurs</a:t>
            </a:r>
            <a:br>
              <a:rPr lang="en-US" sz="2000" dirty="0"/>
            </a:br>
            <a:r>
              <a:rPr lang="en-US" sz="2000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A322524-FA0B-4B09-A398-76A25CDC941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017593" y="1893716"/>
                <a:ext cx="5881670" cy="3774513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/>
                  <a:t>🧠 </a:t>
                </a:r>
                <a:r>
                  <a:rPr lang="en-US" sz="1400" b="1" dirty="0"/>
                  <a:t>Stress</a:t>
                </a:r>
                <a:br>
                  <a:rPr lang="en-US" sz="1400" dirty="0"/>
                </a:br>
                <a:r>
                  <a:rPr lang="en-US" sz="1400" dirty="0"/>
                  <a:t>The level of stress experienced by the fish due to salinity or temperature mismatch.</a:t>
                </a:r>
              </a:p>
              <a:p>
                <a:r>
                  <a:rPr lang="en-US" sz="1600" dirty="0"/>
                  <a:t>🔋</a:t>
                </a:r>
                <a:r>
                  <a:rPr lang="en-US" sz="1400" dirty="0"/>
                  <a:t> </a:t>
                </a:r>
                <a:r>
                  <a:rPr lang="en-US" sz="1400" b="1" dirty="0"/>
                  <a:t>Energy</a:t>
                </a:r>
                <a:br>
                  <a:rPr lang="en-US" sz="1400" dirty="0"/>
                </a:br>
                <a:r>
                  <a:rPr lang="en-US" sz="1400" dirty="0"/>
                  <a:t>The amount energy the fish uses to swim, recover, and regulate bodily functions. </a:t>
                </a:r>
              </a:p>
              <a:p>
                <a:r>
                  <a:rPr lang="en-US" sz="1600" dirty="0"/>
                  <a:t>🏊</a:t>
                </a:r>
                <a:r>
                  <a:rPr lang="en-US" sz="1400" dirty="0"/>
                  <a:t> </a:t>
                </a:r>
                <a:r>
                  <a:rPr lang="en-US" sz="1400" b="1" dirty="0"/>
                  <a:t>Swimming Speed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swimming speed of a fish, which determines whether it can resist the current or must drift.</a:t>
                </a:r>
              </a:p>
              <a:p>
                <a:r>
                  <a:rPr lang="en-US" sz="1600" dirty="0"/>
                  <a:t>💤</a:t>
                </a:r>
                <a:r>
                  <a:rPr lang="en-US" sz="1400" dirty="0"/>
                  <a:t> </a:t>
                </a:r>
                <a:r>
                  <a:rPr lang="en-US" sz="1400" b="1" dirty="0"/>
                  <a:t>Staging?</a:t>
                </a:r>
                <a:br>
                  <a:rPr lang="en-US" sz="1400" dirty="0"/>
                </a:br>
                <a:r>
                  <a:rPr lang="en-US" sz="1400" dirty="0"/>
                  <a:t>Boolean value indicating whether the fish is currently in a recovery (staging) state.</a:t>
                </a:r>
              </a:p>
              <a:p>
                <a:r>
                  <a:rPr lang="en-US" sz="1600" dirty="0"/>
                  <a:t>⏳</a:t>
                </a:r>
                <a:r>
                  <a:rPr lang="en-US" sz="1400" b="1" dirty="0"/>
                  <a:t>Time in Staging (</a:t>
                </a:r>
                <a:r>
                  <a:rPr lang="en-US" sz="1400" b="1" i="1" dirty="0"/>
                  <a:t>Time-in-Staging</a:t>
                </a:r>
                <a:r>
                  <a:rPr lang="en-US" sz="1400" b="1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cumulative time a fish spends staging throughout migration.</a:t>
                </a:r>
              </a:p>
              <a:p>
                <a:r>
                  <a:rPr lang="en-US" sz="1600" dirty="0"/>
                  <a:t>🔄</a:t>
                </a:r>
                <a:r>
                  <a:rPr lang="en-US" sz="1400" dirty="0"/>
                  <a:t> </a:t>
                </a:r>
                <a:r>
                  <a:rPr lang="en-US" sz="1400" b="1" dirty="0"/>
                  <a:t>STST?</a:t>
                </a:r>
                <a:br>
                  <a:rPr lang="en-US" sz="1400" dirty="0"/>
                </a:br>
                <a:r>
                  <a:rPr lang="en-US" sz="1400" dirty="0"/>
                  <a:t>Boolean value indicating whether the fish is currently passively resting with the flow.</a:t>
                </a:r>
              </a:p>
              <a:p>
                <a:r>
                  <a:rPr lang="en-US" sz="1600" dirty="0"/>
                  <a:t>⏳</a:t>
                </a:r>
                <a:r>
                  <a:rPr lang="en-US" sz="1400" b="1" dirty="0"/>
                  <a:t>Time in Selective Tidal Stream Transport (</a:t>
                </a:r>
                <a:r>
                  <a:rPr lang="en-US" sz="1400" b="1" i="1" dirty="0"/>
                  <a:t>Time-in-STST</a:t>
                </a:r>
                <a:r>
                  <a:rPr lang="en-US" sz="1400" b="1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cumulative time a fish spends passively resting throughout migration.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A322524-FA0B-4B09-A398-76A25CDC9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017593" y="1893716"/>
                <a:ext cx="5881670" cy="3774513"/>
              </a:xfrm>
              <a:blipFill>
                <a:blip r:embed="rId3"/>
                <a:stretch>
                  <a:fillRect l="-415" t="-1131" r="-725" b="-25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0" y="780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Key Variables for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B2B7-15C1-49A6-A7ED-4E49B977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706" y="991666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en-US" sz="3600" b="1" dirty="0"/>
              <a:t>🌍 Environmental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CC2B-FAA2-48DC-9330-CC91B6EC7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3706" y="1858469"/>
            <a:ext cx="5703887" cy="3684588"/>
          </a:xfrm>
        </p:spPr>
        <p:txBody>
          <a:bodyPr>
            <a:noAutofit/>
          </a:bodyPr>
          <a:lstStyle/>
          <a:p>
            <a:r>
              <a:rPr lang="en-US" sz="1600" dirty="0"/>
              <a:t>🌀</a:t>
            </a:r>
            <a:r>
              <a:rPr lang="en-US" sz="1400" dirty="0"/>
              <a:t> </a:t>
            </a:r>
            <a:r>
              <a:rPr lang="en-US" sz="1400" b="1" dirty="0"/>
              <a:t>Velocity (</a:t>
            </a:r>
            <a:r>
              <a:rPr lang="en-US" sz="1400" b="1" i="1" dirty="0"/>
              <a:t>u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along-channel flow velocity in a patch, influencing whether fish swim or drift.</a:t>
            </a:r>
          </a:p>
          <a:p>
            <a:r>
              <a:rPr lang="en-US" sz="1600" dirty="0"/>
              <a:t>🛑</a:t>
            </a:r>
            <a:r>
              <a:rPr lang="en-US" sz="1400" dirty="0"/>
              <a:t> </a:t>
            </a:r>
            <a:r>
              <a:rPr lang="en-US" sz="1400" b="1" dirty="0"/>
              <a:t>Staging Location (</a:t>
            </a:r>
            <a:r>
              <a:rPr lang="en-US" sz="1400" b="1" i="1" dirty="0"/>
              <a:t>Staging-in-Patch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number of agents currently resting (staging) in a patch, useful for identifying recovery zones.</a:t>
            </a:r>
          </a:p>
          <a:p>
            <a:r>
              <a:rPr lang="en-US" sz="1600" dirty="0"/>
              <a:t>🌊</a:t>
            </a:r>
            <a:r>
              <a:rPr lang="en-US" sz="1400" dirty="0"/>
              <a:t> </a:t>
            </a:r>
            <a:r>
              <a:rPr lang="en-US" sz="1400" b="1" dirty="0"/>
              <a:t>Selective Tidal Stream Transport Location (</a:t>
            </a:r>
            <a:r>
              <a:rPr lang="en-US" sz="1400" b="1" i="1" dirty="0"/>
              <a:t>STST-in-Patch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number of agents currently drifting via STST in a patch, highlighting passive transport zones</a:t>
            </a:r>
          </a:p>
          <a:p>
            <a:r>
              <a:rPr lang="en-US" sz="1600" dirty="0"/>
              <a:t>⏳</a:t>
            </a:r>
            <a:r>
              <a:rPr lang="en-US" sz="1400" dirty="0"/>
              <a:t> </a:t>
            </a:r>
            <a:r>
              <a:rPr lang="en-US" sz="1400" b="1" dirty="0"/>
              <a:t>Time Spent Selective Tidal Stream Transport (</a:t>
            </a:r>
            <a:r>
              <a:rPr lang="en-US" sz="1400" b="1" i="1" dirty="0"/>
              <a:t>STST-time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cumulative time fish spend resting in one location.</a:t>
            </a:r>
          </a:p>
          <a:p>
            <a:r>
              <a:rPr lang="en-US" sz="1600" dirty="0"/>
              <a:t>💤</a:t>
            </a:r>
            <a:r>
              <a:rPr lang="en-US" sz="1400" dirty="0"/>
              <a:t> </a:t>
            </a:r>
            <a:r>
              <a:rPr lang="en-US" sz="1400" b="1" dirty="0"/>
              <a:t>Time Spent Staging (</a:t>
            </a:r>
            <a:r>
              <a:rPr lang="en-US" sz="1400" b="1" i="1" dirty="0"/>
              <a:t>Staging-time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cumulative time fish spend staging in one location.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62DAC-2722-455D-BB2B-1F05A3E62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17580" y="991666"/>
            <a:ext cx="5703887" cy="8239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/>
              <a:t>🐟 Individual (Fish) Variables</a:t>
            </a:r>
          </a:p>
        </p:txBody>
      </p:sp>
    </p:spTree>
    <p:extLst>
      <p:ext uri="{BB962C8B-B14F-4D97-AF65-F5344CB8AC3E}">
        <p14:creationId xmlns:p14="http://schemas.microsoft.com/office/powerpoint/2010/main" val="334162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09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Conditions that Trigger Resting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664BBF-F40A-485E-9913-72D623B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46026"/>
              </p:ext>
            </p:extLst>
          </p:nvPr>
        </p:nvGraphicFramePr>
        <p:xfrm>
          <a:off x="775165" y="1946300"/>
          <a:ext cx="10641669" cy="27455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47223">
                  <a:extLst>
                    <a:ext uri="{9D8B030D-6E8A-4147-A177-3AD203B41FA5}">
                      <a16:colId xmlns:a16="http://schemas.microsoft.com/office/drawing/2014/main" val="1186926444"/>
                    </a:ext>
                  </a:extLst>
                </a:gridCol>
                <a:gridCol w="3547223">
                  <a:extLst>
                    <a:ext uri="{9D8B030D-6E8A-4147-A177-3AD203B41FA5}">
                      <a16:colId xmlns:a16="http://schemas.microsoft.com/office/drawing/2014/main" val="2511054185"/>
                    </a:ext>
                  </a:extLst>
                </a:gridCol>
                <a:gridCol w="3547223">
                  <a:extLst>
                    <a:ext uri="{9D8B030D-6E8A-4147-A177-3AD203B41FA5}">
                      <a16:colId xmlns:a16="http://schemas.microsoft.com/office/drawing/2014/main" val="1566382799"/>
                    </a:ext>
                  </a:extLst>
                </a:gridCol>
              </a:tblGrid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Mechanism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4075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Current velocity &gt; 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Passive resting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Selective Tidal Stream Transport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25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Energy ≤ 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Stop &amp; actively recover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130966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Stress &gt; 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Stop &amp; actively recover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5848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C49FF1-2916-4CDD-97B0-F40E0B3B42EC}"/>
              </a:ext>
            </a:extLst>
          </p:cNvPr>
          <p:cNvSpPr txBox="1"/>
          <p:nvPr/>
        </p:nvSpPr>
        <p:spPr>
          <a:xfrm>
            <a:off x="1396019" y="5073801"/>
            <a:ext cx="9399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Fish rest when environmental conditions exceed their ability to swim or cope. 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6E184-65EF-4E7B-BF05-5F6676CDF53C}"/>
              </a:ext>
            </a:extLst>
          </p:cNvPr>
          <p:cNvGrpSpPr/>
          <p:nvPr/>
        </p:nvGrpSpPr>
        <p:grpSpPr>
          <a:xfrm>
            <a:off x="1402236" y="1579624"/>
            <a:ext cx="8841366" cy="4682727"/>
            <a:chOff x="1708778" y="1798997"/>
            <a:chExt cx="8841366" cy="46827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2DCC76E-82E4-489B-B111-88676FC99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9369" y="1952123"/>
              <a:ext cx="8235639" cy="4529601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1708778" y="2405915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778" y="2405915"/>
                  <a:ext cx="241981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6F67821-0371-4DFE-A091-17B83DA69D25}"/>
                </a:ext>
              </a:extLst>
            </p:cNvPr>
            <p:cNvGrpSpPr/>
            <p:nvPr/>
          </p:nvGrpSpPr>
          <p:grpSpPr>
            <a:xfrm>
              <a:off x="1891845" y="3231495"/>
              <a:ext cx="8658299" cy="2225347"/>
              <a:chOff x="1891845" y="3231495"/>
              <a:chExt cx="8658299" cy="222534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276A888-2ECE-4AB8-B3F1-7FAA0C246190}"/>
                  </a:ext>
                </a:extLst>
              </p:cNvPr>
              <p:cNvGrpSpPr/>
              <p:nvPr/>
            </p:nvGrpSpPr>
            <p:grpSpPr>
              <a:xfrm>
                <a:off x="6130892" y="3260052"/>
                <a:ext cx="4419252" cy="2196790"/>
                <a:chOff x="6130892" y="3260052"/>
                <a:chExt cx="4419252" cy="219679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36376D9-59D6-43C3-A016-4189B80E1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2775" y="3260052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AA6A18C-73F4-401D-82EE-666BB3B07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81539" y="3260052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CBF7041-5B86-4EE7-B4DD-8FCDC33371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8758" y="3261937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1E9D3B5-52CB-4EF8-90FC-755ABBC51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82007" y="326005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188FB62C-34AF-4D50-A582-835C2B68A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78544" y="386474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72C09B0-38AE-4298-87F2-CEBDE777A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30608" y="462338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A86F7CDD-CE4B-4F06-B4D3-ED79669E6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35744" y="5428285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42A4542D-33A8-48CB-96B9-A3CB23BA9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23256" y="3864748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F55B17BF-6755-4D69-B4A3-66188C69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56327" y="4599549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EF482C0-DD48-49B4-B9AC-0DF016227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08727" y="545684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D0C8BAC-6E08-490F-A4E1-2171D3E417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23362" y="386474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6AEC572-70B1-4668-82BD-C5CEE72BB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60509" y="4599549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FB921A53-B0CB-45B0-8E81-8C3204D12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42629" y="542255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889CFF4B-C07B-49FF-833D-BEE781EC0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0892" y="3876078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1F5CF2D4-DE71-4EBD-B571-001BA2714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8278" y="4626276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D2362C5E-F9F0-4F7E-B59D-F1674DE0A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4512" y="5417361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A28C2BD-3438-4DD0-9510-71B97A3AA584}"/>
                  </a:ext>
                </a:extLst>
              </p:cNvPr>
              <p:cNvGrpSpPr/>
              <p:nvPr/>
            </p:nvGrpSpPr>
            <p:grpSpPr>
              <a:xfrm flipH="1">
                <a:off x="1891845" y="3231495"/>
                <a:ext cx="3371386" cy="2196790"/>
                <a:chOff x="7178758" y="3260052"/>
                <a:chExt cx="3371386" cy="219679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A4429FD-2F8B-4756-BC73-88AC77BB5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81539" y="3260052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5BDA1ABD-5F75-4F9D-A705-8225B8ECA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8758" y="3261937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4612499-76E3-4012-B764-2EABB6490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82007" y="326005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563BBC51-E788-421A-9D78-C0AF97458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78544" y="386474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C8B67D9-5F75-4548-AF92-72DA0E5D9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30608" y="462338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6FBFC15B-92B7-4397-AC9C-D5A1E4A59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35744" y="5428285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C2C415F-32F1-4E09-A2F8-D62A5EC58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23256" y="3864748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9D4B07B-BE0D-4D53-8815-B8A7F05FD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56327" y="4599549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31FF8A1B-4116-45F8-8D80-0626EE9CD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08727" y="545684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49D47ED2-974A-4EA7-A8F6-33ABA327F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23362" y="386474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B14A5F04-FF65-4F4A-8FE6-2BDC7479A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60509" y="4599549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CDCDBFF-DDED-4721-8523-4FFB745BA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42629" y="542255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3D1E53-69A2-4A21-954D-B8C9542A3B97}"/>
                </a:ext>
              </a:extLst>
            </p:cNvPr>
            <p:cNvGrpSpPr/>
            <p:nvPr/>
          </p:nvGrpSpPr>
          <p:grpSpPr>
            <a:xfrm>
              <a:off x="2186948" y="1798997"/>
              <a:ext cx="1438648" cy="830997"/>
              <a:chOff x="2220402" y="1955114"/>
              <a:chExt cx="1438648" cy="8309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220402" y="195511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BFD2C57-24A4-49D5-9CD4-89FB2A8FDE51}"/>
                  </a:ext>
                </a:extLst>
              </p:cNvPr>
              <p:cNvCxnSpPr/>
              <p:nvPr/>
            </p:nvCxnSpPr>
            <p:spPr>
              <a:xfrm>
                <a:off x="2437921" y="2602786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3C9ADDD-6F2E-43C5-8890-9D49AEA5ABCB}"/>
              </a:ext>
            </a:extLst>
          </p:cNvPr>
          <p:cNvSpPr txBox="1"/>
          <p:nvPr/>
        </p:nvSpPr>
        <p:spPr>
          <a:xfrm>
            <a:off x="1775247" y="1393430"/>
            <a:ext cx="18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Swimming Speed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5302208-5464-4BA1-8659-FBA193762BE3}"/>
              </a:ext>
            </a:extLst>
          </p:cNvPr>
          <p:cNvSpPr txBox="1"/>
          <p:nvPr/>
        </p:nvSpPr>
        <p:spPr>
          <a:xfrm>
            <a:off x="4706106" y="263205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54FBCD-E6F9-4A31-9F9D-1828A0F1A04A}"/>
              </a:ext>
            </a:extLst>
          </p:cNvPr>
          <p:cNvSpPr txBox="1"/>
          <p:nvPr/>
        </p:nvSpPr>
        <p:spPr>
          <a:xfrm>
            <a:off x="4669255" y="325202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871C1B-F3A2-42D0-A152-F3BB435F33A6}"/>
              </a:ext>
            </a:extLst>
          </p:cNvPr>
          <p:cNvSpPr txBox="1"/>
          <p:nvPr/>
        </p:nvSpPr>
        <p:spPr>
          <a:xfrm>
            <a:off x="4622606" y="3997040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E0B33D-E3D7-4D8B-A2F2-6A5C915B2565}"/>
              </a:ext>
            </a:extLst>
          </p:cNvPr>
          <p:cNvSpPr txBox="1"/>
          <p:nvPr/>
        </p:nvSpPr>
        <p:spPr>
          <a:xfrm>
            <a:off x="5826741" y="266177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776EC7-676B-4141-BE40-867A277188D5}"/>
              </a:ext>
            </a:extLst>
          </p:cNvPr>
          <p:cNvSpPr txBox="1"/>
          <p:nvPr/>
        </p:nvSpPr>
        <p:spPr>
          <a:xfrm>
            <a:off x="5835738" y="328422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EC1B6A-ABD6-4F9A-9F46-7F6002A3E3C5}"/>
              </a:ext>
            </a:extLst>
          </p:cNvPr>
          <p:cNvSpPr txBox="1"/>
          <p:nvPr/>
        </p:nvSpPr>
        <p:spPr>
          <a:xfrm>
            <a:off x="5822520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6CF3FA-50AC-40F6-B2DB-1178D21DF0B8}"/>
              </a:ext>
            </a:extLst>
          </p:cNvPr>
          <p:cNvSpPr txBox="1"/>
          <p:nvPr/>
        </p:nvSpPr>
        <p:spPr>
          <a:xfrm>
            <a:off x="6944527" y="269283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810913E-2DAC-4AE8-9F08-2C1479E88C48}"/>
              </a:ext>
            </a:extLst>
          </p:cNvPr>
          <p:cNvSpPr txBox="1"/>
          <p:nvPr/>
        </p:nvSpPr>
        <p:spPr>
          <a:xfrm>
            <a:off x="6981674" y="329587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5C44C4-5629-49CD-A6DE-5F4E7CC1A119}"/>
              </a:ext>
            </a:extLst>
          </p:cNvPr>
          <p:cNvSpPr txBox="1"/>
          <p:nvPr/>
        </p:nvSpPr>
        <p:spPr>
          <a:xfrm>
            <a:off x="7027248" y="402263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adjust energy and stress based on current speed, salinity, and temperature.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2456264" y="2585816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486977" y="861094"/>
            <a:ext cx="3396953" cy="1608790"/>
            <a:chOff x="9267697" y="5389514"/>
            <a:chExt cx="3396953" cy="16087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1"/>
              <a:ext cx="2497656" cy="12105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3616B5B-141C-4419-809F-DE9CAA918066}"/>
                </a:ext>
              </a:extLst>
            </p:cNvPr>
            <p:cNvSpPr/>
            <p:nvPr/>
          </p:nvSpPr>
          <p:spPr>
            <a:xfrm>
              <a:off x="9414592" y="6703367"/>
              <a:ext cx="365760" cy="23342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43225" y="5891916"/>
              <a:ext cx="2203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Salinity (</a:t>
              </a:r>
              <a:r>
                <a:rPr lang="en-US" b="1" i="1" dirty="0" err="1"/>
                <a:t>psu</a:t>
              </a:r>
              <a:r>
                <a:rPr lang="en-US" dirty="0"/>
                <a:t>)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CF2A430-65F3-4D81-A76E-7D0E8757CDA1}"/>
                    </a:ext>
                  </a:extLst>
                </p:cNvPr>
                <p:cNvSpPr txBox="1"/>
                <p:nvPr/>
              </p:nvSpPr>
              <p:spPr>
                <a:xfrm>
                  <a:off x="9770694" y="6624633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Current Velocity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CF2A430-65F3-4D81-A76E-7D0E8757C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0694" y="6624633"/>
                  <a:ext cx="289395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89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726219" y="5389514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6D05BD26-1DB7-47F2-B94F-B676E34E3399}"/>
              </a:ext>
            </a:extLst>
          </p:cNvPr>
          <p:cNvSpPr/>
          <p:nvPr/>
        </p:nvSpPr>
        <p:spPr>
          <a:xfrm>
            <a:off x="9622721" y="1802884"/>
            <a:ext cx="365760" cy="233429"/>
          </a:xfrm>
          <a:prstGeom prst="rect">
            <a:avLst/>
          </a:prstGeom>
          <a:solidFill>
            <a:srgbClr val="C016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9940DA-EA48-40A1-A471-24013DD62DBC}"/>
                  </a:ext>
                </a:extLst>
              </p:cNvPr>
              <p:cNvSpPr txBox="1"/>
              <p:nvPr/>
            </p:nvSpPr>
            <p:spPr>
              <a:xfrm>
                <a:off x="9978823" y="1724150"/>
                <a:ext cx="2893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Temperature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9940DA-EA48-40A1-A471-24013DD62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823" y="1724150"/>
                <a:ext cx="2893956" cy="369332"/>
              </a:xfrm>
              <a:prstGeom prst="rect">
                <a:avLst/>
              </a:prstGeom>
              <a:blipFill>
                <a:blip r:embed="rId7"/>
                <a:stretch>
                  <a:fillRect l="-18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D0C901-A468-4750-87F3-35BC33386288}"/>
              </a:ext>
            </a:extLst>
          </p:cNvPr>
          <p:cNvGrpSpPr/>
          <p:nvPr/>
        </p:nvGrpSpPr>
        <p:grpSpPr>
          <a:xfrm>
            <a:off x="1604737" y="215901"/>
            <a:ext cx="1979663" cy="1184983"/>
            <a:chOff x="3905495" y="245296"/>
            <a:chExt cx="1979663" cy="118498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B49F855-B56E-4EB3-A77A-1A110943E6D1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F34F68A-055C-4C0E-8DB7-4298426A1BCD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658F4A7-9B9B-498C-948D-98B300E9CC7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37967FA0-B277-4A7C-87BB-1B02E8917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897" t="28734" r="84140" b="51169"/>
                <a:stretch/>
              </p:blipFill>
              <p:spPr>
                <a:xfrm>
                  <a:off x="2313323" y="235279"/>
                  <a:ext cx="626224" cy="110148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06BC4D3-90E6-420D-B24D-E5DC5BFB900C}"/>
                    </a:ext>
                  </a:extLst>
                </p:cNvPr>
                <p:cNvSpPr/>
                <p:nvPr/>
              </p:nvSpPr>
              <p:spPr>
                <a:xfrm>
                  <a:off x="2432195" y="458301"/>
                  <a:ext cx="329184" cy="615479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85DDD41-13A6-466F-844C-06C02BD6D085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8676A14-F935-4D32-8B59-7CC9CE769160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6B9A23B0-DF4C-429B-87B8-51723F56E9F8}"/>
                </a:ext>
              </a:extLst>
            </p:cNvPr>
            <p:cNvPicPr>
              <a:picLocks/>
            </p:cNvPicPr>
            <p:nvPr/>
          </p:nvPicPr>
          <p:blipFill rotWithShape="1">
            <a:blip r:embed="rId9"/>
            <a:srcRect l="36883" t="9252" r="55401" b="73628"/>
            <a:stretch/>
          </p:blipFill>
          <p:spPr>
            <a:xfrm>
              <a:off x="4239182" y="304626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0CB8F2-7A30-4555-88B7-7AF8A8DAA31B}"/>
                </a:ext>
              </a:extLst>
            </p:cNvPr>
            <p:cNvSpPr/>
            <p:nvPr/>
          </p:nvSpPr>
          <p:spPr>
            <a:xfrm>
              <a:off x="4448383" y="1022863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23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591478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6E184-65EF-4E7B-BF05-5F6676CDF53C}"/>
              </a:ext>
            </a:extLst>
          </p:cNvPr>
          <p:cNvGrpSpPr/>
          <p:nvPr/>
        </p:nvGrpSpPr>
        <p:grpSpPr>
          <a:xfrm>
            <a:off x="1402236" y="1469896"/>
            <a:ext cx="8841366" cy="4682727"/>
            <a:chOff x="1708778" y="1798997"/>
            <a:chExt cx="8841366" cy="46827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2DCC76E-82E4-489B-B111-88676FC99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9369" y="1952123"/>
              <a:ext cx="8235639" cy="4529601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1708778" y="2405915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778" y="2405915"/>
                  <a:ext cx="241981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6F67821-0371-4DFE-A091-17B83DA69D25}"/>
                </a:ext>
              </a:extLst>
            </p:cNvPr>
            <p:cNvGrpSpPr/>
            <p:nvPr/>
          </p:nvGrpSpPr>
          <p:grpSpPr>
            <a:xfrm>
              <a:off x="1891845" y="3231495"/>
              <a:ext cx="8658299" cy="2225347"/>
              <a:chOff x="1891845" y="3231495"/>
              <a:chExt cx="8658299" cy="222534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276A888-2ECE-4AB8-B3F1-7FAA0C246190}"/>
                  </a:ext>
                </a:extLst>
              </p:cNvPr>
              <p:cNvGrpSpPr/>
              <p:nvPr/>
            </p:nvGrpSpPr>
            <p:grpSpPr>
              <a:xfrm>
                <a:off x="6130892" y="3260052"/>
                <a:ext cx="4419252" cy="2196790"/>
                <a:chOff x="6130892" y="3260052"/>
                <a:chExt cx="4419252" cy="219679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36376D9-59D6-43C3-A016-4189B80E1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2775" y="3260052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AA6A18C-73F4-401D-82EE-666BB3B07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81539" y="3260052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CBF7041-5B86-4EE7-B4DD-8FCDC33371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8758" y="3261937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1E9D3B5-52CB-4EF8-90FC-755ABBC51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82007" y="326005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188FB62C-34AF-4D50-A582-835C2B68A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78544" y="386474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72C09B0-38AE-4298-87F2-CEBDE777A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30608" y="462338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A86F7CDD-CE4B-4F06-B4D3-ED79669E6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35744" y="5428285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42A4542D-33A8-48CB-96B9-A3CB23BA9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23256" y="3864748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F55B17BF-6755-4D69-B4A3-66188C69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56327" y="4599549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EF482C0-DD48-49B4-B9AC-0DF016227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08727" y="545684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D0C8BAC-6E08-490F-A4E1-2171D3E417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23362" y="386474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6AEC572-70B1-4668-82BD-C5CEE72BB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60509" y="4599549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FB921A53-B0CB-45B0-8E81-8C3204D12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42629" y="542255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889CFF4B-C07B-49FF-833D-BEE781EC0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0892" y="3876078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1F5CF2D4-DE71-4EBD-B571-001BA2714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8278" y="4626276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D2362C5E-F9F0-4F7E-B59D-F1674DE0A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4512" y="5417361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A28C2BD-3438-4DD0-9510-71B97A3AA584}"/>
                  </a:ext>
                </a:extLst>
              </p:cNvPr>
              <p:cNvGrpSpPr/>
              <p:nvPr/>
            </p:nvGrpSpPr>
            <p:grpSpPr>
              <a:xfrm flipH="1">
                <a:off x="1891845" y="3231495"/>
                <a:ext cx="3371386" cy="2196790"/>
                <a:chOff x="7178758" y="3260052"/>
                <a:chExt cx="3371386" cy="219679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A4429FD-2F8B-4756-BC73-88AC77BB5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81539" y="3260052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5BDA1ABD-5F75-4F9D-A705-8225B8ECA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8758" y="3261937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4612499-76E3-4012-B764-2EABB6490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82007" y="326005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563BBC51-E788-421A-9D78-C0AF97458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78544" y="386474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C8B67D9-5F75-4548-AF92-72DA0E5D9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30608" y="462338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6FBFC15B-92B7-4397-AC9C-D5A1E4A59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35744" y="5428285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C2C415F-32F1-4E09-A2F8-D62A5EC58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23256" y="3864748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9D4B07B-BE0D-4D53-8815-B8A7F05FD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56327" y="4599549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31FF8A1B-4116-45F8-8D80-0626EE9CD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08727" y="545684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49D47ED2-974A-4EA7-A8F6-33ABA327F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23362" y="386474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B14A5F04-FF65-4F4A-8FE6-2BDC7479A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60509" y="4599549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CDCDBFF-DDED-4721-8523-4FFB745BA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42629" y="542255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3D1E53-69A2-4A21-954D-B8C9542A3B97}"/>
                </a:ext>
              </a:extLst>
            </p:cNvPr>
            <p:cNvGrpSpPr/>
            <p:nvPr/>
          </p:nvGrpSpPr>
          <p:grpSpPr>
            <a:xfrm>
              <a:off x="2186948" y="1798997"/>
              <a:ext cx="1438648" cy="830997"/>
              <a:chOff x="2220402" y="1955114"/>
              <a:chExt cx="1438648" cy="8309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220402" y="195511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BFD2C57-24A4-49D5-9CD4-89FB2A8FDE51}"/>
                  </a:ext>
                </a:extLst>
              </p:cNvPr>
              <p:cNvCxnSpPr/>
              <p:nvPr/>
            </p:nvCxnSpPr>
            <p:spPr>
              <a:xfrm>
                <a:off x="2437921" y="2602786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3C9ADDD-6F2E-43C5-8890-9D49AEA5ABCB}"/>
              </a:ext>
            </a:extLst>
          </p:cNvPr>
          <p:cNvSpPr txBox="1"/>
          <p:nvPr/>
        </p:nvSpPr>
        <p:spPr>
          <a:xfrm>
            <a:off x="1775247" y="1283702"/>
            <a:ext cx="18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Swimming Speed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5302208-5464-4BA1-8659-FBA193762BE3}"/>
              </a:ext>
            </a:extLst>
          </p:cNvPr>
          <p:cNvSpPr txBox="1"/>
          <p:nvPr/>
        </p:nvSpPr>
        <p:spPr>
          <a:xfrm>
            <a:off x="4706106" y="252232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54FBCD-E6F9-4A31-9F9D-1828A0F1A04A}"/>
              </a:ext>
            </a:extLst>
          </p:cNvPr>
          <p:cNvSpPr txBox="1"/>
          <p:nvPr/>
        </p:nvSpPr>
        <p:spPr>
          <a:xfrm>
            <a:off x="4669255" y="3142300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871C1B-F3A2-42D0-A152-F3BB435F33A6}"/>
              </a:ext>
            </a:extLst>
          </p:cNvPr>
          <p:cNvSpPr txBox="1"/>
          <p:nvPr/>
        </p:nvSpPr>
        <p:spPr>
          <a:xfrm>
            <a:off x="4622606" y="388731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68503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55204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715834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555255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16384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390122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73367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E0B33D-E3D7-4D8B-A2F2-6A5C915B2565}"/>
              </a:ext>
            </a:extLst>
          </p:cNvPr>
          <p:cNvSpPr txBox="1"/>
          <p:nvPr/>
        </p:nvSpPr>
        <p:spPr>
          <a:xfrm>
            <a:off x="5826741" y="255204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776EC7-676B-4141-BE40-867A277188D5}"/>
              </a:ext>
            </a:extLst>
          </p:cNvPr>
          <p:cNvSpPr txBox="1"/>
          <p:nvPr/>
        </p:nvSpPr>
        <p:spPr>
          <a:xfrm>
            <a:off x="5835738" y="317449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EC1B6A-ABD6-4F9A-9F46-7F6002A3E3C5}"/>
              </a:ext>
            </a:extLst>
          </p:cNvPr>
          <p:cNvSpPr txBox="1"/>
          <p:nvPr/>
        </p:nvSpPr>
        <p:spPr>
          <a:xfrm>
            <a:off x="5822520" y="391238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71451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6CF3FA-50AC-40F6-B2DB-1178D21DF0B8}"/>
              </a:ext>
            </a:extLst>
          </p:cNvPr>
          <p:cNvSpPr txBox="1"/>
          <p:nvPr/>
        </p:nvSpPr>
        <p:spPr>
          <a:xfrm>
            <a:off x="6944527" y="258311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810913E-2DAC-4AE8-9F08-2C1479E88C48}"/>
              </a:ext>
            </a:extLst>
          </p:cNvPr>
          <p:cNvSpPr txBox="1"/>
          <p:nvPr/>
        </p:nvSpPr>
        <p:spPr>
          <a:xfrm>
            <a:off x="6981674" y="318615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5C44C4-5629-49CD-A6DE-5F4E7CC1A119}"/>
              </a:ext>
            </a:extLst>
          </p:cNvPr>
          <p:cNvSpPr txBox="1"/>
          <p:nvPr/>
        </p:nvSpPr>
        <p:spPr>
          <a:xfrm>
            <a:off x="7027248" y="3912904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74602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58636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18479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391238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78092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56848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178554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393356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73367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91982" y="5708933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compare their energy, stress, and swimming capacity to the environment to decide whether to pause and recover (staging) or drift passively (STST).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2456264" y="2476088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3912380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1713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D0C901-A468-4750-87F3-35BC33386288}"/>
              </a:ext>
            </a:extLst>
          </p:cNvPr>
          <p:cNvGrpSpPr/>
          <p:nvPr/>
        </p:nvGrpSpPr>
        <p:grpSpPr>
          <a:xfrm>
            <a:off x="1604737" y="106173"/>
            <a:ext cx="1979663" cy="1184983"/>
            <a:chOff x="3905495" y="245296"/>
            <a:chExt cx="1979663" cy="118498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B49F855-B56E-4EB3-A77A-1A110943E6D1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F34F68A-055C-4C0E-8DB7-4298426A1BCD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658F4A7-9B9B-498C-948D-98B300E9CC7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37967FA0-B277-4A7C-87BB-1B02E8917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7897" t="28734" r="84140" b="51169"/>
                <a:stretch/>
              </p:blipFill>
              <p:spPr>
                <a:xfrm>
                  <a:off x="2313323" y="235279"/>
                  <a:ext cx="626224" cy="110148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06BC4D3-90E6-420D-B24D-E5DC5BFB900C}"/>
                    </a:ext>
                  </a:extLst>
                </p:cNvPr>
                <p:cNvSpPr/>
                <p:nvPr/>
              </p:nvSpPr>
              <p:spPr>
                <a:xfrm>
                  <a:off x="2432195" y="458301"/>
                  <a:ext cx="329184" cy="615479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85DDD41-13A6-466F-844C-06C02BD6D085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8676A14-F935-4D32-8B59-7CC9CE769160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6B9A23B0-DF4C-429B-87B8-51723F56E9F8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l="36883" t="9252" r="55401" b="73628"/>
            <a:stretch/>
          </p:blipFill>
          <p:spPr>
            <a:xfrm>
              <a:off x="4239182" y="304626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0CB8F2-7A30-4555-88B7-7AF8A8DAA31B}"/>
                </a:ext>
              </a:extLst>
            </p:cNvPr>
            <p:cNvSpPr/>
            <p:nvPr/>
          </p:nvSpPr>
          <p:spPr>
            <a:xfrm>
              <a:off x="4448383" y="1022863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BA82323-4D4B-46FC-AEE4-F9CC82164D8A}"/>
              </a:ext>
            </a:extLst>
          </p:cNvPr>
          <p:cNvGrpSpPr/>
          <p:nvPr/>
        </p:nvGrpSpPr>
        <p:grpSpPr>
          <a:xfrm>
            <a:off x="5968208" y="3438504"/>
            <a:ext cx="4910953" cy="1674102"/>
            <a:chOff x="7910757" y="1120367"/>
            <a:chExt cx="4910953" cy="167410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BCA2C9B-E9EC-489F-AA87-2F66F8FA1C4E}"/>
                </a:ext>
              </a:extLst>
            </p:cNvPr>
            <p:cNvSpPr/>
            <p:nvPr/>
          </p:nvSpPr>
          <p:spPr>
            <a:xfrm>
              <a:off x="7910757" y="1122992"/>
              <a:ext cx="4476682" cy="1671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2666B2A-B726-4B13-969D-B358DE5A887C}"/>
                    </a:ext>
                  </a:extLst>
                </p:cNvPr>
                <p:cNvSpPr txBox="1"/>
                <p:nvPr/>
              </p:nvSpPr>
              <p:spPr>
                <a:xfrm>
                  <a:off x="7980707" y="1459681"/>
                  <a:ext cx="4841003" cy="1226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If </a:t>
                  </a:r>
                  <a:r>
                    <a:rPr lang="en-US" b="1" dirty="0"/>
                    <a:t>energy</a:t>
                  </a:r>
                  <a:r>
                    <a:rPr lang="en-US" dirty="0"/>
                    <a:t> </a:t>
                  </a:r>
                  <a:r>
                    <a:rPr lang="en-US" b="1" dirty="0"/>
                    <a:t>is ≥ 25%  </a:t>
                  </a:r>
                  <a:r>
                    <a:rPr lang="en-US" dirty="0"/>
                    <a:t>and </a:t>
                  </a:r>
                  <a:r>
                    <a:rPr lang="en-US" b="1" dirty="0"/>
                    <a:t>|</a:t>
                  </a:r>
                  <a:r>
                    <a:rPr lang="en-US" b="1" i="1" dirty="0"/>
                    <a:t>u</a:t>
                  </a:r>
                  <a:r>
                    <a:rPr lang="en-US" b="1" dirty="0"/>
                    <a:t>| </a:t>
                  </a:r>
                  <a:r>
                    <a:rPr lang="en-US" dirty="0"/>
                    <a:t>in the opposite direction is </a:t>
                  </a:r>
                  <a:r>
                    <a:rPr lang="en-US" b="1" dirty="0"/>
                    <a:t>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𝒂𝒈𝒆𝒏𝒕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:</a:t>
                  </a:r>
                </a:p>
                <a:p>
                  <a:r>
                    <a:rPr lang="en-US" dirty="0"/>
                    <a:t>	</a:t>
                  </a:r>
                  <a:r>
                    <a:rPr lang="en-US" b="1" dirty="0"/>
                    <a:t>In-STST?</a:t>
                  </a:r>
                  <a:r>
                    <a:rPr lang="en-US" dirty="0"/>
                    <a:t> = </a:t>
                  </a:r>
                  <a:r>
                    <a:rPr lang="en-US" b="1" dirty="0"/>
                    <a:t>True</a:t>
                  </a:r>
                </a:p>
                <a:p>
                  <a:r>
                    <a:rPr lang="en-US" dirty="0"/>
                    <a:t>	</a:t>
                  </a:r>
                  <a:r>
                    <a:rPr lang="en-US" b="1" dirty="0"/>
                    <a:t>Time-in-STST </a:t>
                  </a:r>
                  <a:r>
                    <a:rPr lang="en-US" dirty="0"/>
                    <a:t>= </a:t>
                  </a:r>
                  <a:r>
                    <a:rPr lang="en-US" b="1" dirty="0"/>
                    <a:t>Time-in-Staging</a:t>
                  </a:r>
                  <a:r>
                    <a:rPr lang="en-US" dirty="0"/>
                    <a:t> + 1</a:t>
                  </a:r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2666B2A-B726-4B13-969D-B358DE5A8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707" y="1459681"/>
                  <a:ext cx="4841003" cy="1226618"/>
                </a:xfrm>
                <a:prstGeom prst="rect">
                  <a:avLst/>
                </a:prstGeom>
                <a:blipFill>
                  <a:blip r:embed="rId8"/>
                  <a:stretch>
                    <a:fillRect l="-1134" t="-2985" b="-69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Text Placeholder 4">
              <a:extLst>
                <a:ext uri="{FF2B5EF4-FFF2-40B4-BE49-F238E27FC236}">
                  <a16:creationId xmlns:a16="http://schemas.microsoft.com/office/drawing/2014/main" id="{4D99E439-67C1-4C4A-8886-335E54D4C364}"/>
                </a:ext>
              </a:extLst>
            </p:cNvPr>
            <p:cNvSpPr txBox="1">
              <a:spLocks/>
            </p:cNvSpPr>
            <p:nvPr/>
          </p:nvSpPr>
          <p:spPr>
            <a:xfrm>
              <a:off x="7997450" y="1120367"/>
              <a:ext cx="4365605" cy="82391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b="1" dirty="0"/>
                <a:t>Selective Tidal Stream Transport (STST)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CAE91B6-40CA-4278-A3BD-4BFA323863C4}"/>
                </a:ext>
              </a:extLst>
            </p:cNvPr>
            <p:cNvCxnSpPr>
              <a:cxnSpLocks/>
            </p:cNvCxnSpPr>
            <p:nvPr/>
          </p:nvCxnSpPr>
          <p:spPr>
            <a:xfrm>
              <a:off x="8070330" y="1462031"/>
              <a:ext cx="42062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D07AE63-E9EB-40D1-ADF2-C1832E34A2C2}"/>
              </a:ext>
            </a:extLst>
          </p:cNvPr>
          <p:cNvGrpSpPr/>
          <p:nvPr/>
        </p:nvGrpSpPr>
        <p:grpSpPr>
          <a:xfrm>
            <a:off x="1048637" y="3422430"/>
            <a:ext cx="4498018" cy="1671477"/>
            <a:chOff x="7881775" y="1122992"/>
            <a:chExt cx="4498018" cy="16714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C750DB8-CFA4-4A38-872D-C50401B5AF42}"/>
                </a:ext>
              </a:extLst>
            </p:cNvPr>
            <p:cNvSpPr/>
            <p:nvPr/>
          </p:nvSpPr>
          <p:spPr>
            <a:xfrm>
              <a:off x="7910756" y="1122992"/>
              <a:ext cx="4469037" cy="1671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63F6F33-42B3-40FC-816D-EC729E0D3BBD}"/>
                </a:ext>
              </a:extLst>
            </p:cNvPr>
            <p:cNvSpPr txBox="1"/>
            <p:nvPr/>
          </p:nvSpPr>
          <p:spPr>
            <a:xfrm>
              <a:off x="7919856" y="1544942"/>
              <a:ext cx="44355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</a:t>
              </a:r>
              <a:r>
                <a:rPr lang="en-US" b="1" dirty="0"/>
                <a:t>energy</a:t>
              </a:r>
              <a:r>
                <a:rPr lang="en-US" dirty="0"/>
                <a:t> is </a:t>
              </a:r>
              <a:r>
                <a:rPr lang="en-US" b="1" dirty="0"/>
                <a:t>≤ 25% </a:t>
              </a:r>
              <a:r>
                <a:rPr lang="en-US" dirty="0"/>
                <a:t>or </a:t>
              </a:r>
              <a:r>
                <a:rPr lang="en-US" b="1" dirty="0"/>
                <a:t>stress</a:t>
              </a:r>
              <a:r>
                <a:rPr lang="en-US" dirty="0"/>
                <a:t> </a:t>
              </a:r>
              <a:r>
                <a:rPr lang="en-US" b="1" dirty="0"/>
                <a:t>&gt; 50%</a:t>
              </a:r>
              <a:r>
                <a:rPr lang="en-US" dirty="0"/>
                <a:t>:</a:t>
              </a:r>
            </a:p>
            <a:p>
              <a:r>
                <a:rPr lang="en-US" dirty="0"/>
                <a:t>	</a:t>
              </a:r>
              <a:r>
                <a:rPr lang="en-US" b="1" dirty="0"/>
                <a:t>Staging? </a:t>
              </a:r>
              <a:r>
                <a:rPr lang="en-US" dirty="0"/>
                <a:t>= </a:t>
              </a:r>
              <a:r>
                <a:rPr lang="en-US" b="1" dirty="0"/>
                <a:t>True</a:t>
              </a:r>
            </a:p>
            <a:p>
              <a:r>
                <a:rPr lang="en-US" i="1" dirty="0"/>
                <a:t>	</a:t>
              </a:r>
              <a:r>
                <a:rPr lang="en-US" b="1" dirty="0"/>
                <a:t>Time-in-Stage</a:t>
              </a:r>
              <a:r>
                <a:rPr lang="en-US" dirty="0"/>
                <a:t> = </a:t>
              </a:r>
              <a:r>
                <a:rPr lang="en-US" b="1" dirty="0"/>
                <a:t>Time-in-Stage</a:t>
              </a:r>
              <a:r>
                <a:rPr lang="en-US" dirty="0"/>
                <a:t> + 1</a:t>
              </a:r>
            </a:p>
            <a:p>
              <a:r>
                <a:rPr lang="en-US" dirty="0"/>
                <a:t>	</a:t>
              </a:r>
              <a:r>
                <a:rPr lang="en-US" b="1" dirty="0"/>
                <a:t>Energy</a:t>
              </a:r>
              <a:r>
                <a:rPr lang="en-US" dirty="0"/>
                <a:t> = </a:t>
              </a:r>
              <a:r>
                <a:rPr lang="en-US" b="1" dirty="0"/>
                <a:t>Energy</a:t>
              </a:r>
              <a:r>
                <a:rPr lang="en-US" dirty="0"/>
                <a:t> + 1</a:t>
              </a:r>
            </a:p>
          </p:txBody>
        </p:sp>
        <p:sp>
          <p:nvSpPr>
            <p:cNvPr id="130" name="Text Placeholder 4">
              <a:extLst>
                <a:ext uri="{FF2B5EF4-FFF2-40B4-BE49-F238E27FC236}">
                  <a16:creationId xmlns:a16="http://schemas.microsoft.com/office/drawing/2014/main" id="{DF4245D9-FFAD-48B7-AF8F-82AF165E6863}"/>
                </a:ext>
              </a:extLst>
            </p:cNvPr>
            <p:cNvSpPr txBox="1">
              <a:spLocks/>
            </p:cNvSpPr>
            <p:nvPr/>
          </p:nvSpPr>
          <p:spPr>
            <a:xfrm>
              <a:off x="7881775" y="1146123"/>
              <a:ext cx="4484786" cy="82391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b="1" dirty="0"/>
                <a:t>Staging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2ED67DF-2B02-409D-A667-1BC4EE177D0C}"/>
                </a:ext>
              </a:extLst>
            </p:cNvPr>
            <p:cNvCxnSpPr>
              <a:cxnSpLocks/>
            </p:cNvCxnSpPr>
            <p:nvPr/>
          </p:nvCxnSpPr>
          <p:spPr>
            <a:xfrm>
              <a:off x="9650071" y="1513058"/>
              <a:ext cx="9393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9A9D950-D857-48F0-86BE-38BD9FBED788}"/>
              </a:ext>
            </a:extLst>
          </p:cNvPr>
          <p:cNvSpPr/>
          <p:nvPr/>
        </p:nvSpPr>
        <p:spPr>
          <a:xfrm>
            <a:off x="4628297" y="5396943"/>
            <a:ext cx="2288523" cy="4629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 Rest Needed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DA2D29-4864-4F39-B0C7-C2E290D6990E}"/>
              </a:ext>
            </a:extLst>
          </p:cNvPr>
          <p:cNvGrpSpPr/>
          <p:nvPr/>
        </p:nvGrpSpPr>
        <p:grpSpPr>
          <a:xfrm>
            <a:off x="3286614" y="751832"/>
            <a:ext cx="4937352" cy="2689816"/>
            <a:chOff x="3286614" y="751832"/>
            <a:chExt cx="4937352" cy="26898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988C165-7819-4D98-8753-9D764E0A2708}"/>
                </a:ext>
              </a:extLst>
            </p:cNvPr>
            <p:cNvGrpSpPr/>
            <p:nvPr/>
          </p:nvGrpSpPr>
          <p:grpSpPr>
            <a:xfrm>
              <a:off x="3298151" y="751832"/>
              <a:ext cx="4925815" cy="2286000"/>
              <a:chOff x="3154739" y="741265"/>
              <a:chExt cx="4925815" cy="22860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49EB4A5-815F-4E78-8B3B-5D69B3F30528}"/>
                  </a:ext>
                </a:extLst>
              </p:cNvPr>
              <p:cNvCxnSpPr/>
              <p:nvPr/>
            </p:nvCxnSpPr>
            <p:spPr>
              <a:xfrm>
                <a:off x="3221081" y="751366"/>
                <a:ext cx="246888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1835651-395F-4308-ABAC-A4B95D7ECB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526136" y="1884265"/>
                <a:ext cx="228600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24FF5207-510A-44FA-B6C9-7B653A042B4B}"/>
                  </a:ext>
                </a:extLst>
              </p:cNvPr>
              <p:cNvCxnSpPr/>
              <p:nvPr/>
            </p:nvCxnSpPr>
            <p:spPr>
              <a:xfrm>
                <a:off x="3154739" y="2995849"/>
                <a:ext cx="292608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33419CB1-97B0-4F92-A783-7B73BAFDC4A7}"/>
                  </a:ext>
                </a:extLst>
              </p:cNvPr>
              <p:cNvCxnSpPr/>
              <p:nvPr/>
            </p:nvCxnSpPr>
            <p:spPr>
              <a:xfrm>
                <a:off x="5751645" y="2995849"/>
                <a:ext cx="2328909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45DFB75-1950-4262-BEE6-30669C88AB2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84001" y="3213048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3457FB1-6F76-4D27-B25A-C086AE7A497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8014" y="3203878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046E4B-9F04-4B0F-BCE9-CEA1036D915C}"/>
              </a:ext>
            </a:extLst>
          </p:cNvPr>
          <p:cNvGrpSpPr/>
          <p:nvPr/>
        </p:nvGrpSpPr>
        <p:grpSpPr>
          <a:xfrm>
            <a:off x="3266165" y="5086909"/>
            <a:ext cx="4949993" cy="566928"/>
            <a:chOff x="3266165" y="5086909"/>
            <a:chExt cx="4949993" cy="566928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EEF5F36-2E50-4B2A-85C7-B09F2E8480B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66165" y="5626327"/>
              <a:ext cx="13716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B6E425D-AD1D-4384-8479-4703B53470A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12294" y="5361229"/>
              <a:ext cx="5486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301B03C-C2CD-448B-B557-F5A42342B9E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38281" y="5379517"/>
              <a:ext cx="5486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514D82F-45A3-4570-A7FE-77353CCFAC3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899422" y="5635549"/>
              <a:ext cx="13167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264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3EA09A-2BF2-442A-A7CE-1F49802B0E9E}"/>
                  </a:ext>
                </a:extLst>
              </p:cNvPr>
              <p:cNvSpPr txBox="1"/>
              <p:nvPr/>
            </p:nvSpPr>
            <p:spPr>
              <a:xfrm>
                <a:off x="1402236" y="2186542"/>
                <a:ext cx="2419815" cy="429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𝒂𝒈𝒆𝒏𝒕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3EA09A-2BF2-442A-A7CE-1F49802B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236" y="2186542"/>
                <a:ext cx="2419815" cy="429220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93D1E53-69A2-4A21-954D-B8C9542A3B97}"/>
              </a:ext>
            </a:extLst>
          </p:cNvPr>
          <p:cNvGrpSpPr/>
          <p:nvPr/>
        </p:nvGrpSpPr>
        <p:grpSpPr>
          <a:xfrm>
            <a:off x="1880406" y="1579624"/>
            <a:ext cx="1438648" cy="830997"/>
            <a:chOff x="2220402" y="1955114"/>
            <a:chExt cx="1438648" cy="8309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4CD7E2-905A-405C-9594-ACACE159E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2220402" y="195511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BFD2C57-24A4-49D5-9CD4-89FB2A8FDE51}"/>
                </a:ext>
              </a:extLst>
            </p:cNvPr>
            <p:cNvCxnSpPr/>
            <p:nvPr/>
          </p:nvCxnSpPr>
          <p:spPr>
            <a:xfrm>
              <a:off x="2437921" y="2602786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3C9ADDD-6F2E-43C5-8890-9D49AEA5ABCB}"/>
              </a:ext>
            </a:extLst>
          </p:cNvPr>
          <p:cNvSpPr txBox="1"/>
          <p:nvPr/>
        </p:nvSpPr>
        <p:spPr>
          <a:xfrm>
            <a:off x="1775247" y="1393430"/>
            <a:ext cx="18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Swimming Speed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60201" y="5706420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Each patch keeps track of when and where fish are resting, providing insight into tidal trapping, stress zones, and recovery areas.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2D0C901-A468-4750-87F3-35BC33386288}"/>
              </a:ext>
            </a:extLst>
          </p:cNvPr>
          <p:cNvGrpSpPr/>
          <p:nvPr/>
        </p:nvGrpSpPr>
        <p:grpSpPr>
          <a:xfrm>
            <a:off x="1604737" y="215901"/>
            <a:ext cx="1979663" cy="1184983"/>
            <a:chOff x="3905495" y="245296"/>
            <a:chExt cx="1979663" cy="1184983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B49F855-B56E-4EB3-A77A-1A110943E6D1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F34F68A-055C-4C0E-8DB7-4298426A1BCD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658F4A7-9B9B-498C-948D-98B300E9CC76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37967FA0-B277-4A7C-87BB-1B02E8917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7897" t="28734" r="84140" b="51169"/>
                <a:stretch/>
              </p:blipFill>
              <p:spPr>
                <a:xfrm>
                  <a:off x="2313323" y="235279"/>
                  <a:ext cx="626224" cy="110148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106BC4D3-90E6-420D-B24D-E5DC5BFB900C}"/>
                    </a:ext>
                  </a:extLst>
                </p:cNvPr>
                <p:cNvSpPr/>
                <p:nvPr/>
              </p:nvSpPr>
              <p:spPr>
                <a:xfrm>
                  <a:off x="2432195" y="458301"/>
                  <a:ext cx="329184" cy="615479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85DDD41-13A6-466F-844C-06C02BD6D085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8676A14-F935-4D32-8B59-7CC9CE769160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6B9A23B0-DF4C-429B-87B8-51723F56E9F8}"/>
                </a:ext>
              </a:extLst>
            </p:cNvPr>
            <p:cNvPicPr>
              <a:picLocks/>
            </p:cNvPicPr>
            <p:nvPr/>
          </p:nvPicPr>
          <p:blipFill rotWithShape="1">
            <a:blip r:embed="rId7"/>
            <a:srcRect l="36883" t="9252" r="55401" b="73628"/>
            <a:stretch/>
          </p:blipFill>
          <p:spPr>
            <a:xfrm>
              <a:off x="4239182" y="304626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0CB8F2-7A30-4555-88B7-7AF8A8DAA31B}"/>
                </a:ext>
              </a:extLst>
            </p:cNvPr>
            <p:cNvSpPr/>
            <p:nvPr/>
          </p:nvSpPr>
          <p:spPr>
            <a:xfrm>
              <a:off x="4448383" y="1022863"/>
              <a:ext cx="274320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FAA4D51-F17E-4755-9880-24E2BDFDA25F}"/>
              </a:ext>
            </a:extLst>
          </p:cNvPr>
          <p:cNvSpPr/>
          <p:nvPr/>
        </p:nvSpPr>
        <p:spPr>
          <a:xfrm>
            <a:off x="2056512" y="3387652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STST: 0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9E0EB79-6559-46E5-A07F-39E09812E3B4}"/>
              </a:ext>
            </a:extLst>
          </p:cNvPr>
          <p:cNvSpPr/>
          <p:nvPr/>
        </p:nvSpPr>
        <p:spPr>
          <a:xfrm>
            <a:off x="2056512" y="3666638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Staged: 0 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2456264" y="2585816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5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27" y="1732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36376D9-59D6-43C3-A016-4189B80E1B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CBF7041-5B86-4EE7-B4DD-8FCDC33371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D0C8BAC-6E08-490F-A4E1-2171D3E41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6AEC572-70B1-4668-82BD-C5CEE72BB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89CFF4B-C07B-49FF-833D-BEE781EC0B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F5CF2D4-DE71-4EBD-B571-001BA2714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BDA1ABD-5F75-4F9D-A705-8225B8ECAA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9D47ED2-974A-4EA7-A8F6-33ABA327FC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14A5F04-FF65-4F4A-8FE6-2BDC7479A1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5302208-5464-4BA1-8659-FBA193762BE3}"/>
              </a:ext>
            </a:extLst>
          </p:cNvPr>
          <p:cNvSpPr txBox="1"/>
          <p:nvPr/>
        </p:nvSpPr>
        <p:spPr>
          <a:xfrm>
            <a:off x="4706106" y="263205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54FBCD-E6F9-4A31-9F9D-1828A0F1A04A}"/>
              </a:ext>
            </a:extLst>
          </p:cNvPr>
          <p:cNvSpPr txBox="1"/>
          <p:nvPr/>
        </p:nvSpPr>
        <p:spPr>
          <a:xfrm>
            <a:off x="4669255" y="325202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8871C1B-F3A2-42D0-A152-F3BB435F33A6}"/>
              </a:ext>
            </a:extLst>
          </p:cNvPr>
          <p:cNvSpPr txBox="1"/>
          <p:nvPr/>
        </p:nvSpPr>
        <p:spPr>
          <a:xfrm>
            <a:off x="4622606" y="3997040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E0B33D-E3D7-4D8B-A2F2-6A5C915B2565}"/>
              </a:ext>
            </a:extLst>
          </p:cNvPr>
          <p:cNvSpPr txBox="1"/>
          <p:nvPr/>
        </p:nvSpPr>
        <p:spPr>
          <a:xfrm>
            <a:off x="5826741" y="266177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9776EC7-676B-4141-BE40-867A277188D5}"/>
              </a:ext>
            </a:extLst>
          </p:cNvPr>
          <p:cNvSpPr txBox="1"/>
          <p:nvPr/>
        </p:nvSpPr>
        <p:spPr>
          <a:xfrm>
            <a:off x="5835738" y="328422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EC1B6A-ABD6-4F9A-9F46-7F6002A3E3C5}"/>
              </a:ext>
            </a:extLst>
          </p:cNvPr>
          <p:cNvSpPr txBox="1"/>
          <p:nvPr/>
        </p:nvSpPr>
        <p:spPr>
          <a:xfrm>
            <a:off x="5822520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D6CF3FA-50AC-40F6-B2DB-1178D21DF0B8}"/>
              </a:ext>
            </a:extLst>
          </p:cNvPr>
          <p:cNvSpPr txBox="1"/>
          <p:nvPr/>
        </p:nvSpPr>
        <p:spPr>
          <a:xfrm>
            <a:off x="6944527" y="269283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810913E-2DAC-4AE8-9F08-2C1479E88C48}"/>
              </a:ext>
            </a:extLst>
          </p:cNvPr>
          <p:cNvSpPr txBox="1"/>
          <p:nvPr/>
        </p:nvSpPr>
        <p:spPr>
          <a:xfrm>
            <a:off x="6981674" y="329587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35C44C4-5629-49CD-A6DE-5F4E7CC1A119}"/>
              </a:ext>
            </a:extLst>
          </p:cNvPr>
          <p:cNvSpPr txBox="1"/>
          <p:nvPr/>
        </p:nvSpPr>
        <p:spPr>
          <a:xfrm>
            <a:off x="7027248" y="402263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16566" y="5719622"/>
            <a:ext cx="116746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Each fish experiences different stress and energy use based on where it is and how it copes with changing environmental conditions.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C43500-886E-4D9A-A767-F88EEB5787BC}"/>
              </a:ext>
            </a:extLst>
          </p:cNvPr>
          <p:cNvGrpSpPr/>
          <p:nvPr/>
        </p:nvGrpSpPr>
        <p:grpSpPr>
          <a:xfrm>
            <a:off x="5899807" y="1406407"/>
            <a:ext cx="2419815" cy="2019536"/>
            <a:chOff x="1402236" y="1393430"/>
            <a:chExt cx="2419815" cy="20195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4971A0-2BFE-4A39-A5B8-99A2FC5D04AB}"/>
                </a:ext>
              </a:extLst>
            </p:cNvPr>
            <p:cNvGrpSpPr/>
            <p:nvPr/>
          </p:nvGrpSpPr>
          <p:grpSpPr>
            <a:xfrm>
              <a:off x="1402236" y="1393430"/>
              <a:ext cx="2419815" cy="1222332"/>
              <a:chOff x="1402236" y="1393430"/>
              <a:chExt cx="2419815" cy="1222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𝒂𝒈𝒆𝒏𝒕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13EA09A-2BF2-442A-A7CE-1F49802B0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236" y="2186542"/>
                    <a:ext cx="2419815" cy="429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93D1E53-69A2-4A21-954D-B8C9542A3B97}"/>
                  </a:ext>
                </a:extLst>
              </p:cNvPr>
              <p:cNvGrpSpPr/>
              <p:nvPr/>
            </p:nvGrpSpPr>
            <p:grpSpPr>
              <a:xfrm>
                <a:off x="1880406" y="1579624"/>
                <a:ext cx="1438648" cy="830997"/>
                <a:chOff x="2220402" y="1955114"/>
                <a:chExt cx="1438648" cy="830997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94CD7E2-905A-405C-9594-ACACE159E8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2220402" y="1955114"/>
                  <a:ext cx="1438648" cy="83099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BFD2C57-24A4-49D5-9CD4-89FB2A8FDE51}"/>
                    </a:ext>
                  </a:extLst>
                </p:cNvPr>
                <p:cNvCxnSpPr/>
                <p:nvPr/>
              </p:nvCxnSpPr>
              <p:spPr>
                <a:xfrm>
                  <a:off x="2437921" y="2602786"/>
                  <a:ext cx="10972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3C9ADDD-6F2E-43C5-8890-9D49AEA5ABCB}"/>
                  </a:ext>
                </a:extLst>
              </p:cNvPr>
              <p:cNvSpPr txBox="1"/>
              <p:nvPr/>
            </p:nvSpPr>
            <p:spPr>
              <a:xfrm>
                <a:off x="1775247" y="1393430"/>
                <a:ext cx="1822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Swimming Speed</a:t>
                </a:r>
              </a:p>
            </p:txBody>
          </p:sp>
        </p:grpSp>
        <p:sp>
          <p:nvSpPr>
            <p:cNvPr id="82" name="Arrow: Up-Down 81">
              <a:extLst>
                <a:ext uri="{FF2B5EF4-FFF2-40B4-BE49-F238E27FC236}">
                  <a16:creationId xmlns:a16="http://schemas.microsoft.com/office/drawing/2014/main" id="{84270C7A-CC37-4BF3-8772-A8A0C6C58035}"/>
                </a:ext>
              </a:extLst>
            </p:cNvPr>
            <p:cNvSpPr/>
            <p:nvPr/>
          </p:nvSpPr>
          <p:spPr>
            <a:xfrm>
              <a:off x="2456264" y="2585816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E01E0-ACF3-435F-A339-0DB14B44558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8751" y="1347852"/>
            <a:ext cx="2420322" cy="2145978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672A02-D00C-4526-BB28-0288A5530E1F}"/>
              </a:ext>
            </a:extLst>
          </p:cNvPr>
          <p:cNvCxnSpPr>
            <a:cxnSpLocks/>
          </p:cNvCxnSpPr>
          <p:nvPr/>
        </p:nvCxnSpPr>
        <p:spPr>
          <a:xfrm>
            <a:off x="3352400" y="1932041"/>
            <a:ext cx="3017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39D253-48F0-4C65-964C-5AFB9DE24648}"/>
              </a:ext>
            </a:extLst>
          </p:cNvPr>
          <p:cNvGrpSpPr/>
          <p:nvPr/>
        </p:nvGrpSpPr>
        <p:grpSpPr>
          <a:xfrm>
            <a:off x="6122683" y="210664"/>
            <a:ext cx="1979663" cy="1184983"/>
            <a:chOff x="3905495" y="245296"/>
            <a:chExt cx="1979663" cy="1184983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340C4A2-5E2E-4BA9-B8EF-6E3E3F11E76B}"/>
                </a:ext>
              </a:extLst>
            </p:cNvPr>
            <p:cNvGrpSpPr/>
            <p:nvPr/>
          </p:nvGrpSpPr>
          <p:grpSpPr>
            <a:xfrm>
              <a:off x="3905495" y="245296"/>
              <a:ext cx="1979663" cy="1184983"/>
              <a:chOff x="1210362" y="235279"/>
              <a:chExt cx="1979663" cy="118498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2DD94268-9FE3-4778-BC34-E392A41A379E}"/>
                  </a:ext>
                </a:extLst>
              </p:cNvPr>
              <p:cNvGrpSpPr/>
              <p:nvPr/>
            </p:nvGrpSpPr>
            <p:grpSpPr>
              <a:xfrm>
                <a:off x="1210362" y="235279"/>
                <a:ext cx="1772210" cy="1184983"/>
                <a:chOff x="1210362" y="235279"/>
                <a:chExt cx="1772210" cy="1184983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2A491751-E5BC-435C-AB64-E513D7A468C1}"/>
                    </a:ext>
                  </a:extLst>
                </p:cNvPr>
                <p:cNvSpPr/>
                <p:nvPr/>
              </p:nvSpPr>
              <p:spPr>
                <a:xfrm>
                  <a:off x="1493519" y="235279"/>
                  <a:ext cx="1489053" cy="11770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DA622D3-4105-47C3-AC68-57FAE353E679}"/>
                    </a:ext>
                  </a:extLst>
                </p:cNvPr>
                <p:cNvSpPr txBox="1"/>
                <p:nvPr/>
              </p:nvSpPr>
              <p:spPr>
                <a:xfrm>
                  <a:off x="1210362" y="1081708"/>
                  <a:ext cx="13508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D476333-A2BB-4C44-9CF4-87AA56085256}"/>
                  </a:ext>
                </a:extLst>
              </p:cNvPr>
              <p:cNvSpPr txBox="1"/>
              <p:nvPr/>
            </p:nvSpPr>
            <p:spPr>
              <a:xfrm>
                <a:off x="1980861" y="1081708"/>
                <a:ext cx="1209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</a:t>
                </a:r>
              </a:p>
            </p:txBody>
          </p:sp>
        </p:grp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383ECB65-8439-4B82-B721-FBC358B381E9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926785" y="301288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CC5C073-273E-4CBC-90D0-80D05EDAD89A}"/>
                </a:ext>
              </a:extLst>
            </p:cNvPr>
            <p:cNvSpPr/>
            <p:nvPr/>
          </p:nvSpPr>
          <p:spPr>
            <a:xfrm>
              <a:off x="5135986" y="1019525"/>
              <a:ext cx="274320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4DF5AAB-A47B-4442-BB0A-4A2FA941A273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258282" y="294307"/>
              <a:ext cx="626224" cy="94277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8FD24B1-B274-4883-88F5-0604C16BE746}"/>
                </a:ext>
              </a:extLst>
            </p:cNvPr>
            <p:cNvSpPr/>
            <p:nvPr/>
          </p:nvSpPr>
          <p:spPr>
            <a:xfrm>
              <a:off x="4435804" y="770709"/>
              <a:ext cx="338328" cy="300977"/>
            </a:xfrm>
            <a:prstGeom prst="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533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5048</TotalTime>
  <Words>1935</Words>
  <Application>Microsoft Office PowerPoint</Application>
  <PresentationFormat>Widescreen</PresentationFormat>
  <Paragraphs>403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 Neue</vt:lpstr>
      <vt:lpstr>MJXc-TeX-main-R</vt:lpstr>
      <vt:lpstr>MJXc-TeX-math-I</vt:lpstr>
      <vt:lpstr>Office Theme</vt:lpstr>
      <vt:lpstr>Resting Behavior</vt:lpstr>
      <vt:lpstr>Relevant Background Information</vt:lpstr>
      <vt:lpstr>Model Objectives</vt:lpstr>
      <vt:lpstr>Key Variables for the Model</vt:lpstr>
      <vt:lpstr>Conditions that Trigger Resting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While in Rest: Fish Check for Better Conditions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149</cp:revision>
  <dcterms:created xsi:type="dcterms:W3CDTF">2025-06-04T12:52:07Z</dcterms:created>
  <dcterms:modified xsi:type="dcterms:W3CDTF">2025-06-21T04:55:39Z</dcterms:modified>
</cp:coreProperties>
</file>