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59" r:id="rId4"/>
    <p:sldId id="293" r:id="rId5"/>
    <p:sldId id="294" r:id="rId6"/>
    <p:sldId id="305" r:id="rId7"/>
    <p:sldId id="310" r:id="rId8"/>
    <p:sldId id="291" r:id="rId9"/>
    <p:sldId id="306" r:id="rId10"/>
    <p:sldId id="297" r:id="rId11"/>
    <p:sldId id="296" r:id="rId12"/>
    <p:sldId id="303" r:id="rId13"/>
    <p:sldId id="307" r:id="rId14"/>
    <p:sldId id="278" r:id="rId15"/>
    <p:sldId id="279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3C3C"/>
    <a:srgbClr val="FFFFFF"/>
    <a:srgbClr val="391F1F"/>
    <a:srgbClr val="571F1F"/>
    <a:srgbClr val="C0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53" autoAdjust="0"/>
    <p:restoredTop sz="82061" autoAdjust="0"/>
  </p:normalViewPr>
  <p:slideViewPr>
    <p:cSldViewPr snapToGrid="0">
      <p:cViewPr varScale="1">
        <p:scale>
          <a:sx n="93" d="100"/>
          <a:sy n="93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41F60-1629-46FF-849D-2D3415030A6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77F5A-AE78-413A-BB36-995AB63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9F1F-8141-4FBF-BF5A-6A38ACA86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38B69-8D7B-4DA7-9337-3BE471C8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CFE0F-94D3-4F8E-A4DE-97501900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D481-E5EA-4687-978B-FA850B51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B777-9386-4463-A30C-497BE152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110E-3C70-4265-92E6-27B0FDB1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7A9C3-D90F-472E-9108-14D174C6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990E2-107E-44F4-BD1E-35A09CD8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9C65-8A3F-4A51-AD07-F209CD91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10AB-2249-47EA-BF4D-167B5894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832A5-A46F-4F31-9488-F79ECFD1F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DEC43-A4F3-467F-80CD-340A69338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54CA-E3BA-450F-9EA7-C79E0500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6E605-E5B3-4E7E-986F-70A74EA2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332C-A5DA-4B60-A1D3-C1E4F82E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4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CDC8-7090-4978-91A5-2FFEBBB1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9FE4-26DD-46E4-8496-6A77EA25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786A0-8F04-4274-9A55-717320B6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88EE-862C-4763-AE35-0BEB7745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F349-ADA4-4681-9205-90C3EE8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3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2BB6-E14D-493D-8215-8573540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EC6B-C50C-4FCA-B757-F6EB4722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34AB-5657-4FA9-A713-57AD0FB9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4655-D8AC-4D2F-A311-5C6AEAA6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A6D47-5368-44C7-A8C9-C9BE063A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8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CBA0-3B5B-4213-977B-7590AAC3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7316-4E26-46C9-91D8-78645979D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1ED28-73DC-410B-92F6-0F90B939B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E3D4A-2AED-4748-815A-6AEA9D7B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4CDD8-CBFE-4E2A-AFB3-1855F335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EF412-CD08-4121-AE61-D622E47F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8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5E8C-9770-47EF-BE24-0CD790C8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9F71F-4584-4952-8321-07DF5D2D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A56E1-E548-4E06-8BC6-92137637E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7B174-900E-4640-A7E1-2B78677A9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11DF5-BE54-4C82-A296-531259ECF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EB407-9898-4885-9476-4D6ADF53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BCBBA-F113-4B54-A181-9002B6BD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1572C-0F75-4D3E-961E-4064457A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3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617E-EE61-427E-8F6D-220DBCB1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408A6-1A7F-451E-A9F0-0C839E02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02C96-FD98-485E-83B7-8B61F80D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536F9-5781-4EC0-A444-B6D8E85C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7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D3773-774D-451E-8E4B-ED5ABBAF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D8E68-3C83-4AF7-BD5A-473AAE51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74D8-3075-40ED-862F-4303D904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D163-F5D6-4A6D-97C7-18570C67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4CE2-FB4A-42C4-B7E6-10A8797A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B8B50-533D-455F-BB36-B2EB8A353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0D6CC-782D-4765-ABF1-E08E1519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E591-3EF1-4A94-B121-DB3D972A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FA53D-CAD1-45B1-BFD7-2C11EA66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FF04-BF4B-4111-AE7D-3029DA70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73707-16F0-4F11-8306-97951C67A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7999A-313F-4F07-AAA6-B3EF51701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85979-0696-40F2-B42E-A65D0E9E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09B80-A602-4242-BAAF-68E06ADC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F5C82-8559-4F05-AC95-A387EF5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4DA64-F61E-4BD4-9CB2-73E7A387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1272D-920A-414C-B438-BA35DB0D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8C9D2-5604-4DC6-AEA5-610E5C79E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4731-B686-4222-965A-52EEC4187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E1F3C-613F-4941-BA95-6BA12D214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9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01AD-A261-4D81-829A-6B677B848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and Exposure Dynamics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55772-D1B0-42C5-ACE9-FC72D03E3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Drafted By: Vanessa Quintana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69B74-8514-4808-99AD-42DBF8EE9940}"/>
              </a:ext>
            </a:extLst>
          </p:cNvPr>
          <p:cNvSpPr txBox="1"/>
          <p:nvPr/>
        </p:nvSpPr>
        <p:spPr>
          <a:xfrm>
            <a:off x="6411074" y="106958"/>
            <a:ext cx="5780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Penobscot Estuary Community Modeling Workshop</a:t>
            </a:r>
          </a:p>
          <a:p>
            <a:pPr algn="r"/>
            <a:r>
              <a:rPr lang="en-US" dirty="0"/>
              <a:t>ABM Draft Mercury Risk and Exposure Dynamics Function</a:t>
            </a:r>
          </a:p>
          <a:p>
            <a:pPr algn="r"/>
            <a:r>
              <a:rPr lang="en-US" dirty="0"/>
              <a:t>August 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65787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D1747000-A45E-4D74-9009-E4DE347F9363}"/>
              </a:ext>
            </a:extLst>
          </p:cNvPr>
          <p:cNvSpPr/>
          <p:nvPr/>
        </p:nvSpPr>
        <p:spPr>
          <a:xfrm>
            <a:off x="2291833" y="1475329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7D65B77-1EC4-41FC-AD77-51EAE9436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714" y="1478530"/>
            <a:ext cx="7675529" cy="422489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59" y="5634696"/>
            <a:ext cx="10868037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When fish enter a patch with contamination above NOAA limits, exposure time increases and is recorded for that location.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DFC0ED-A89A-4B0F-80A3-5EB4519E9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499584" y="1117502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65B9399-3353-4CBD-9B2D-E9D75434C84D}"/>
              </a:ext>
            </a:extLst>
          </p:cNvPr>
          <p:cNvSpPr/>
          <p:nvPr/>
        </p:nvSpPr>
        <p:spPr>
          <a:xfrm>
            <a:off x="5875113" y="138697"/>
            <a:ext cx="4069130" cy="10869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96F140-6CD7-4F66-97FA-37175FD66FC6}"/>
              </a:ext>
            </a:extLst>
          </p:cNvPr>
          <p:cNvSpPr txBox="1"/>
          <p:nvPr/>
        </p:nvSpPr>
        <p:spPr>
          <a:xfrm>
            <a:off x="5679374" y="890335"/>
            <a:ext cx="239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Contamination Levels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9C6AA06-A84D-4CCC-86C8-171CD70BA9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62" t="27651" r="74061" b="51180"/>
          <a:stretch/>
        </p:blipFill>
        <p:spPr>
          <a:xfrm>
            <a:off x="6603516" y="104698"/>
            <a:ext cx="570995" cy="10056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67DA7A-22DF-4E83-BE66-2DD54E354203}"/>
              </a:ext>
            </a:extLst>
          </p:cNvPr>
          <p:cNvCxnSpPr/>
          <p:nvPr/>
        </p:nvCxnSpPr>
        <p:spPr>
          <a:xfrm>
            <a:off x="6726126" y="560522"/>
            <a:ext cx="29260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CBBF30-CA9B-41BA-9BA7-56DBAF014CAA}"/>
              </a:ext>
            </a:extLst>
          </p:cNvPr>
          <p:cNvSpPr txBox="1"/>
          <p:nvPr/>
        </p:nvSpPr>
        <p:spPr>
          <a:xfrm>
            <a:off x="8312971" y="512915"/>
            <a:ext cx="256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Exposure</a:t>
            </a:r>
            <a:r>
              <a:rPr lang="en-US" sz="1600" dirty="0"/>
              <a:t> = 0 + 1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ED997B9-99ED-455F-BA87-01E507B936A5}"/>
              </a:ext>
            </a:extLst>
          </p:cNvPr>
          <p:cNvSpPr/>
          <p:nvPr/>
        </p:nvSpPr>
        <p:spPr>
          <a:xfrm>
            <a:off x="7599960" y="560522"/>
            <a:ext cx="624872" cy="2480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7C8FFE-1122-430F-8122-B26F3B5AFBD9}"/>
              </a:ext>
            </a:extLst>
          </p:cNvPr>
          <p:cNvSpPr txBox="1"/>
          <p:nvPr/>
        </p:nvSpPr>
        <p:spPr>
          <a:xfrm>
            <a:off x="7018734" y="426978"/>
            <a:ext cx="573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NOAA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30C5EA2-D76F-491C-A9C3-65593EB4F068}"/>
              </a:ext>
            </a:extLst>
          </p:cNvPr>
          <p:cNvSpPr txBox="1"/>
          <p:nvPr/>
        </p:nvSpPr>
        <p:spPr>
          <a:xfrm>
            <a:off x="3384962" y="5430790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6E35508-9884-4278-9A64-DC0F8E5FAC16}"/>
              </a:ext>
            </a:extLst>
          </p:cNvPr>
          <p:cNvSpPr/>
          <p:nvPr/>
        </p:nvSpPr>
        <p:spPr>
          <a:xfrm>
            <a:off x="7742058" y="2711194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83C2028-E915-4205-9CAC-AB4A2B1352DF}"/>
              </a:ext>
            </a:extLst>
          </p:cNvPr>
          <p:cNvSpPr/>
          <p:nvPr/>
        </p:nvSpPr>
        <p:spPr>
          <a:xfrm>
            <a:off x="7724898" y="3013672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11F156-1D32-4711-92B3-D0BB90BC759E}"/>
              </a:ext>
            </a:extLst>
          </p:cNvPr>
          <p:cNvGrpSpPr/>
          <p:nvPr/>
        </p:nvGrpSpPr>
        <p:grpSpPr>
          <a:xfrm>
            <a:off x="7935310" y="1696246"/>
            <a:ext cx="622855" cy="1236202"/>
            <a:chOff x="7935310" y="1696246"/>
            <a:chExt cx="622855" cy="123620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9746124-3CFE-457D-BCCD-B43C2BB5C231}"/>
                </a:ext>
              </a:extLst>
            </p:cNvPr>
            <p:cNvSpPr/>
            <p:nvPr/>
          </p:nvSpPr>
          <p:spPr>
            <a:xfrm>
              <a:off x="7974286" y="2318321"/>
              <a:ext cx="548640" cy="95417"/>
            </a:xfrm>
            <a:prstGeom prst="rect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D0FD85EB-7589-4B4E-82D7-B6A1936DDBB4}"/>
                </a:ext>
              </a:extLst>
            </p:cNvPr>
            <p:cNvSpPr/>
            <p:nvPr/>
          </p:nvSpPr>
          <p:spPr>
            <a:xfrm>
              <a:off x="7935310" y="2383806"/>
              <a:ext cx="166978" cy="286247"/>
            </a:xfrm>
            <a:prstGeom prst="downArrow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C8BD2C3-2F59-459B-94E4-1C91251C08D8}"/>
                </a:ext>
              </a:extLst>
            </p:cNvPr>
            <p:cNvSpPr/>
            <p:nvPr/>
          </p:nvSpPr>
          <p:spPr>
            <a:xfrm rot="16200000">
              <a:off x="7946576" y="1968577"/>
              <a:ext cx="640080" cy="95417"/>
            </a:xfrm>
            <a:prstGeom prst="rect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D2649C7E-3F05-47D7-BAA6-6FA508A18D14}"/>
                </a:ext>
              </a:extLst>
            </p:cNvPr>
            <p:cNvSpPr/>
            <p:nvPr/>
          </p:nvSpPr>
          <p:spPr>
            <a:xfrm>
              <a:off x="8391187" y="2383808"/>
              <a:ext cx="166978" cy="548640"/>
            </a:xfrm>
            <a:prstGeom prst="downArrow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E3409C5-765A-43F1-85D3-4AAB6F0D76F6}"/>
              </a:ext>
            </a:extLst>
          </p:cNvPr>
          <p:cNvSpPr/>
          <p:nvPr/>
        </p:nvSpPr>
        <p:spPr>
          <a:xfrm>
            <a:off x="2403457" y="2688904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E4C3679-B463-4980-B556-21602D01213C}"/>
              </a:ext>
            </a:extLst>
          </p:cNvPr>
          <p:cNvSpPr/>
          <p:nvPr/>
        </p:nvSpPr>
        <p:spPr>
          <a:xfrm>
            <a:off x="2386297" y="2991382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A145D6B-7360-4985-9777-F1616C63367D}"/>
              </a:ext>
            </a:extLst>
          </p:cNvPr>
          <p:cNvSpPr/>
          <p:nvPr/>
        </p:nvSpPr>
        <p:spPr>
          <a:xfrm>
            <a:off x="2385873" y="3262876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1.4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C8DCAC-B953-468C-9910-8AA47E98DDD7}"/>
              </a:ext>
            </a:extLst>
          </p:cNvPr>
          <p:cNvSpPr txBox="1"/>
          <p:nvPr/>
        </p:nvSpPr>
        <p:spPr>
          <a:xfrm>
            <a:off x="124750" y="1902941"/>
            <a:ext cx="2158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tracks how many fish visit, how long they stay, and the risk they experience.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EAA705A-A339-4386-95CB-D9DD7551D96A}"/>
              </a:ext>
            </a:extLst>
          </p:cNvPr>
          <p:cNvGrpSpPr/>
          <p:nvPr/>
        </p:nvGrpSpPr>
        <p:grpSpPr>
          <a:xfrm>
            <a:off x="9917324" y="1183186"/>
            <a:ext cx="2063453" cy="1608226"/>
            <a:chOff x="9917324" y="1183186"/>
            <a:chExt cx="2063453" cy="160822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F2EA01C-271D-4951-9A91-36D57F63D208}"/>
                </a:ext>
              </a:extLst>
            </p:cNvPr>
            <p:cNvGrpSpPr/>
            <p:nvPr/>
          </p:nvGrpSpPr>
          <p:grpSpPr>
            <a:xfrm>
              <a:off x="9917324" y="1183186"/>
              <a:ext cx="2063453" cy="1608226"/>
              <a:chOff x="9267696" y="5401572"/>
              <a:chExt cx="2063453" cy="160822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E1079BB-B9E3-4F35-BFC9-B8A2B12F17B7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1222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F44905E-1CE7-4FE2-BD21-7158F85D9C39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67360D9-B2F0-4F56-B692-D1A133784737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14238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Contamination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F4AB88F-1881-4068-9607-6EA5159060AA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6F7680C-883F-44E3-A282-F1D66FA27B95}"/>
                </a:ext>
              </a:extLst>
            </p:cNvPr>
            <p:cNvSpPr/>
            <p:nvPr/>
          </p:nvSpPr>
          <p:spPr>
            <a:xfrm>
              <a:off x="10044881" y="2209228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2C1DE7-FE0F-48A3-9E60-38BE32A96EEC}"/>
                </a:ext>
              </a:extLst>
            </p:cNvPr>
            <p:cNvSpPr txBox="1"/>
            <p:nvPr/>
          </p:nvSpPr>
          <p:spPr>
            <a:xfrm>
              <a:off x="10439130" y="1960415"/>
              <a:ext cx="13775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Suspended Particulate Matter (</a:t>
              </a:r>
              <a:r>
                <a:rPr lang="en-US" sz="1600" b="1" dirty="0"/>
                <a:t>SPM</a:t>
              </a:r>
              <a:r>
                <a:rPr lang="en-US" sz="16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02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57D0189-5C6B-4CAC-90C5-84DFC5F32044}"/>
              </a:ext>
            </a:extLst>
          </p:cNvPr>
          <p:cNvSpPr/>
          <p:nvPr/>
        </p:nvSpPr>
        <p:spPr>
          <a:xfrm>
            <a:off x="2145892" y="1069411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90FD60B-24B1-47BA-9285-BF2102A8C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787" y="1085212"/>
            <a:ext cx="7675529" cy="422489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50" y="5299036"/>
            <a:ext cx="11710099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Cumulative Contamination builds up as fish move through polluted areas.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E8EE3DC-7241-4E5D-8685-C591A3C72BF2}"/>
              </a:ext>
            </a:extLst>
          </p:cNvPr>
          <p:cNvSpPr txBox="1"/>
          <p:nvPr/>
        </p:nvSpPr>
        <p:spPr>
          <a:xfrm>
            <a:off x="7546440" y="526267"/>
            <a:ext cx="256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Exposure</a:t>
            </a:r>
            <a:r>
              <a:rPr lang="en-US" sz="1600" dirty="0"/>
              <a:t> =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0FFB0F-03C9-4AAF-8BFD-770196DDF308}"/>
              </a:ext>
            </a:extLst>
          </p:cNvPr>
          <p:cNvSpPr txBox="1"/>
          <p:nvPr/>
        </p:nvSpPr>
        <p:spPr>
          <a:xfrm>
            <a:off x="3319444" y="5075297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D9A8DDA-7958-4608-A9AE-161656239657}"/>
              </a:ext>
            </a:extLst>
          </p:cNvPr>
          <p:cNvSpPr/>
          <p:nvPr/>
        </p:nvSpPr>
        <p:spPr>
          <a:xfrm>
            <a:off x="2376702" y="2382348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4A47A2E-B462-4A36-9CBD-CE10E128CEC3}"/>
              </a:ext>
            </a:extLst>
          </p:cNvPr>
          <p:cNvSpPr/>
          <p:nvPr/>
        </p:nvSpPr>
        <p:spPr>
          <a:xfrm>
            <a:off x="2359542" y="2684826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26D3E81-7EA3-4887-B2E5-BF441EE81008}"/>
              </a:ext>
            </a:extLst>
          </p:cNvPr>
          <p:cNvSpPr/>
          <p:nvPr/>
        </p:nvSpPr>
        <p:spPr>
          <a:xfrm>
            <a:off x="2359118" y="2956320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1.4 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F1512579-294A-4F08-B0BB-4011A15FFF7A}"/>
              </a:ext>
            </a:extLst>
          </p:cNvPr>
          <p:cNvSpPr/>
          <p:nvPr/>
        </p:nvSpPr>
        <p:spPr>
          <a:xfrm>
            <a:off x="7720249" y="2378269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EAC9C41B-4458-461F-87CF-E66CD1733DEA}"/>
              </a:ext>
            </a:extLst>
          </p:cNvPr>
          <p:cNvSpPr/>
          <p:nvPr/>
        </p:nvSpPr>
        <p:spPr>
          <a:xfrm>
            <a:off x="7703089" y="2680747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7A1FB8AF-8A00-438B-B2CE-1D5E9D98C888}"/>
              </a:ext>
            </a:extLst>
          </p:cNvPr>
          <p:cNvSpPr/>
          <p:nvPr/>
        </p:nvSpPr>
        <p:spPr>
          <a:xfrm>
            <a:off x="7702665" y="2952241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0.3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DC318D-7FDA-4434-86FF-F0FEC16B8AA5}"/>
              </a:ext>
            </a:extLst>
          </p:cNvPr>
          <p:cNvSpPr/>
          <p:nvPr/>
        </p:nvSpPr>
        <p:spPr>
          <a:xfrm>
            <a:off x="8395020" y="3095656"/>
            <a:ext cx="2001499" cy="10869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18BB4F-6211-426F-88D2-98343A4AA8F7}"/>
              </a:ext>
            </a:extLst>
          </p:cNvPr>
          <p:cNvSpPr txBox="1"/>
          <p:nvPr/>
        </p:nvSpPr>
        <p:spPr>
          <a:xfrm>
            <a:off x="8199281" y="3856402"/>
            <a:ext cx="239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Contamination Levels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305CADF-E294-485D-B92C-8BDE4E1A49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62" t="27651" r="74061" b="51180"/>
          <a:stretch/>
        </p:blipFill>
        <p:spPr>
          <a:xfrm>
            <a:off x="9130091" y="3033216"/>
            <a:ext cx="570995" cy="10056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B6907E8-1B6D-4F66-A50A-D61EE187C3AE}"/>
              </a:ext>
            </a:extLst>
          </p:cNvPr>
          <p:cNvSpPr/>
          <p:nvPr/>
        </p:nvSpPr>
        <p:spPr>
          <a:xfrm>
            <a:off x="9074208" y="4358981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6649374-F79F-4CAD-9477-BF9F089042AD}"/>
              </a:ext>
            </a:extLst>
          </p:cNvPr>
          <p:cNvSpPr/>
          <p:nvPr/>
        </p:nvSpPr>
        <p:spPr>
          <a:xfrm>
            <a:off x="9057048" y="4661459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2083E2E-7390-4317-9753-9471D569C6A7}"/>
              </a:ext>
            </a:extLst>
          </p:cNvPr>
          <p:cNvGrpSpPr/>
          <p:nvPr/>
        </p:nvGrpSpPr>
        <p:grpSpPr>
          <a:xfrm rot="16200000" flipV="1">
            <a:off x="9920856" y="4231692"/>
            <a:ext cx="622855" cy="902890"/>
            <a:chOff x="9164836" y="4129622"/>
            <a:chExt cx="622855" cy="902890"/>
          </a:xfrm>
        </p:grpSpPr>
        <p:sp>
          <p:nvSpPr>
            <p:cNvPr id="66" name="Arrow: Down 65">
              <a:extLst>
                <a:ext uri="{FF2B5EF4-FFF2-40B4-BE49-F238E27FC236}">
                  <a16:creationId xmlns:a16="http://schemas.microsoft.com/office/drawing/2014/main" id="{49D52645-0296-488C-9AFE-FD083E65ADD0}"/>
                </a:ext>
              </a:extLst>
            </p:cNvPr>
            <p:cNvSpPr/>
            <p:nvPr/>
          </p:nvSpPr>
          <p:spPr>
            <a:xfrm>
              <a:off x="9164836" y="4359982"/>
              <a:ext cx="166978" cy="286247"/>
            </a:xfrm>
            <a:prstGeom prst="downArrow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28986A6-29C4-4C7C-9A15-284ED6341787}"/>
                </a:ext>
              </a:extLst>
            </p:cNvPr>
            <p:cNvSpPr/>
            <p:nvPr/>
          </p:nvSpPr>
          <p:spPr>
            <a:xfrm>
              <a:off x="9203812" y="4294497"/>
              <a:ext cx="548640" cy="95417"/>
            </a:xfrm>
            <a:prstGeom prst="rect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31F48C2-4F0E-4123-9A9F-78C10C002E27}"/>
                </a:ext>
              </a:extLst>
            </p:cNvPr>
            <p:cNvSpPr/>
            <p:nvPr/>
          </p:nvSpPr>
          <p:spPr>
            <a:xfrm rot="16200000">
              <a:off x="9404702" y="4173353"/>
              <a:ext cx="182880" cy="95417"/>
            </a:xfrm>
            <a:prstGeom prst="rect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row: Down 66">
              <a:extLst>
                <a:ext uri="{FF2B5EF4-FFF2-40B4-BE49-F238E27FC236}">
                  <a16:creationId xmlns:a16="http://schemas.microsoft.com/office/drawing/2014/main" id="{060D2CAD-300F-410F-A4FB-69B0F8E0BDC5}"/>
                </a:ext>
              </a:extLst>
            </p:cNvPr>
            <p:cNvSpPr/>
            <p:nvPr/>
          </p:nvSpPr>
          <p:spPr>
            <a:xfrm>
              <a:off x="9620713" y="4392432"/>
              <a:ext cx="166978" cy="640080"/>
            </a:xfrm>
            <a:prstGeom prst="downArrow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5752CC1-957D-4DEC-B066-AD1579DEAA44}"/>
              </a:ext>
            </a:extLst>
          </p:cNvPr>
          <p:cNvGrpSpPr/>
          <p:nvPr/>
        </p:nvGrpSpPr>
        <p:grpSpPr>
          <a:xfrm>
            <a:off x="7856961" y="1516888"/>
            <a:ext cx="622855" cy="1236202"/>
            <a:chOff x="7935310" y="1696246"/>
            <a:chExt cx="622855" cy="123620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D49D345-0538-4AE2-A3CF-9913F1AE52DB}"/>
                </a:ext>
              </a:extLst>
            </p:cNvPr>
            <p:cNvSpPr/>
            <p:nvPr/>
          </p:nvSpPr>
          <p:spPr>
            <a:xfrm>
              <a:off x="7974286" y="2318321"/>
              <a:ext cx="548640" cy="95417"/>
            </a:xfrm>
            <a:prstGeom prst="rect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CD0CF514-A507-4CF5-AFFF-8B7072BF8A3C}"/>
                </a:ext>
              </a:extLst>
            </p:cNvPr>
            <p:cNvSpPr/>
            <p:nvPr/>
          </p:nvSpPr>
          <p:spPr>
            <a:xfrm>
              <a:off x="7935310" y="2383806"/>
              <a:ext cx="166978" cy="286247"/>
            </a:xfrm>
            <a:prstGeom prst="downArrow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BFDE820-7253-4BB2-B2D0-46B8235C1256}"/>
                </a:ext>
              </a:extLst>
            </p:cNvPr>
            <p:cNvSpPr/>
            <p:nvPr/>
          </p:nvSpPr>
          <p:spPr>
            <a:xfrm rot="16200000">
              <a:off x="7946576" y="1968577"/>
              <a:ext cx="640080" cy="95417"/>
            </a:xfrm>
            <a:prstGeom prst="rect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Down 40">
              <a:extLst>
                <a:ext uri="{FF2B5EF4-FFF2-40B4-BE49-F238E27FC236}">
                  <a16:creationId xmlns:a16="http://schemas.microsoft.com/office/drawing/2014/main" id="{F3325A2A-1392-4257-913B-2F7C5793E7F4}"/>
                </a:ext>
              </a:extLst>
            </p:cNvPr>
            <p:cNvSpPr/>
            <p:nvPr/>
          </p:nvSpPr>
          <p:spPr>
            <a:xfrm>
              <a:off x="8391187" y="2383808"/>
              <a:ext cx="166978" cy="548640"/>
            </a:xfrm>
            <a:prstGeom prst="downArrow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0FD4AD19-249D-4CF6-ADF9-23DF2899E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468943" y="892538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EE1473B-72D2-457D-89B7-E4DDF88C184E}"/>
              </a:ext>
            </a:extLst>
          </p:cNvPr>
          <p:cNvSpPr txBox="1"/>
          <p:nvPr/>
        </p:nvSpPr>
        <p:spPr>
          <a:xfrm>
            <a:off x="182855" y="1639605"/>
            <a:ext cx="2158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tracks how many fish visit, how long they stay, and the risk they experience.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D8B8ED8-C45F-4294-88E7-552B0B25F488}"/>
              </a:ext>
            </a:extLst>
          </p:cNvPr>
          <p:cNvGrpSpPr/>
          <p:nvPr/>
        </p:nvGrpSpPr>
        <p:grpSpPr>
          <a:xfrm>
            <a:off x="9911894" y="1042474"/>
            <a:ext cx="2063453" cy="1608226"/>
            <a:chOff x="9917324" y="1183186"/>
            <a:chExt cx="2063453" cy="160822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E841592-6DD9-4C98-A569-121A2B13E79D}"/>
                </a:ext>
              </a:extLst>
            </p:cNvPr>
            <p:cNvGrpSpPr/>
            <p:nvPr/>
          </p:nvGrpSpPr>
          <p:grpSpPr>
            <a:xfrm>
              <a:off x="9917324" y="1183186"/>
              <a:ext cx="2063453" cy="1608226"/>
              <a:chOff x="9267696" y="5401572"/>
              <a:chExt cx="2063453" cy="160822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BC034A8-15B3-4684-B065-8DD6ECE3C7F2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1222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1233F0A-714D-42B8-8AA4-55970A6ED41C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68DBA84-0167-4829-9736-849B9F1DB372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14238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Contamination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6F2422F-7577-4668-99EB-28D4F5BED4A9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1CDE57D-491A-4E46-81A9-DE824FA5346D}"/>
                </a:ext>
              </a:extLst>
            </p:cNvPr>
            <p:cNvSpPr/>
            <p:nvPr/>
          </p:nvSpPr>
          <p:spPr>
            <a:xfrm>
              <a:off x="10044881" y="2209228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50FDB4E-5440-49DC-8DAF-EA5A8A5AD41A}"/>
                </a:ext>
              </a:extLst>
            </p:cNvPr>
            <p:cNvSpPr txBox="1"/>
            <p:nvPr/>
          </p:nvSpPr>
          <p:spPr>
            <a:xfrm>
              <a:off x="10439130" y="1960415"/>
              <a:ext cx="13775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Suspended Particulate Matter (</a:t>
              </a:r>
              <a:r>
                <a:rPr lang="en-US" sz="1600" b="1" dirty="0"/>
                <a:t>SPM</a:t>
              </a:r>
              <a:r>
                <a:rPr lang="en-US" sz="16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057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7.40741E-7 L 0.25586 0.493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86" y="2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D39BB86-6226-4D52-AFB3-C1F792EC5747}"/>
              </a:ext>
            </a:extLst>
          </p:cNvPr>
          <p:cNvSpPr/>
          <p:nvPr/>
        </p:nvSpPr>
        <p:spPr>
          <a:xfrm>
            <a:off x="2145892" y="1085211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90FD60B-24B1-47BA-9285-BF2102A8C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787" y="1085212"/>
            <a:ext cx="7675529" cy="422489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86" y="5467642"/>
            <a:ext cx="11710099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Exposure time increases as fish move through highly polluted areas.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DFC0ED-A89A-4B0F-80A3-5EB4519E9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518855" y="4292669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4E8EE3DC-7241-4E5D-8685-C591A3C72BF2}"/>
              </a:ext>
            </a:extLst>
          </p:cNvPr>
          <p:cNvSpPr txBox="1"/>
          <p:nvPr/>
        </p:nvSpPr>
        <p:spPr>
          <a:xfrm>
            <a:off x="7355697" y="1200221"/>
            <a:ext cx="256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Exposure </a:t>
            </a:r>
            <a:r>
              <a:rPr lang="en-US" sz="1600" dirty="0"/>
              <a:t>= 1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3245503-9573-4894-8524-209102BD9DBA}"/>
              </a:ext>
            </a:extLst>
          </p:cNvPr>
          <p:cNvSpPr/>
          <p:nvPr/>
        </p:nvSpPr>
        <p:spPr>
          <a:xfrm>
            <a:off x="7700682" y="2479487"/>
            <a:ext cx="745708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1325245-D9D4-4EA7-9A49-C0C8FF2F3704}"/>
              </a:ext>
            </a:extLst>
          </p:cNvPr>
          <p:cNvSpPr/>
          <p:nvPr/>
        </p:nvSpPr>
        <p:spPr>
          <a:xfrm>
            <a:off x="7700682" y="2758473"/>
            <a:ext cx="745708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724BD7-D831-4929-80BB-0C5AB3178274}"/>
              </a:ext>
            </a:extLst>
          </p:cNvPr>
          <p:cNvGrpSpPr/>
          <p:nvPr/>
        </p:nvGrpSpPr>
        <p:grpSpPr>
          <a:xfrm>
            <a:off x="6872567" y="3100713"/>
            <a:ext cx="5196773" cy="1090192"/>
            <a:chOff x="6995227" y="2962899"/>
            <a:chExt cx="5196773" cy="109019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6027A88-B663-42FD-9FB9-04DA59BF5810}"/>
                </a:ext>
              </a:extLst>
            </p:cNvPr>
            <p:cNvSpPr/>
            <p:nvPr/>
          </p:nvSpPr>
          <p:spPr>
            <a:xfrm>
              <a:off x="7190966" y="2962899"/>
              <a:ext cx="3855092" cy="10869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6D22A4D-3D1F-44C3-B8DF-4EA9B0CE9443}"/>
                </a:ext>
              </a:extLst>
            </p:cNvPr>
            <p:cNvSpPr txBox="1"/>
            <p:nvPr/>
          </p:nvSpPr>
          <p:spPr>
            <a:xfrm>
              <a:off x="6995227" y="3714537"/>
              <a:ext cx="2392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Contamination Levels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D5EA723-DCE1-4B0D-8332-0C8278877A34}"/>
                </a:ext>
              </a:extLst>
            </p:cNvPr>
            <p:cNvSpPr txBox="1"/>
            <p:nvPr/>
          </p:nvSpPr>
          <p:spPr>
            <a:xfrm>
              <a:off x="9628824" y="3337117"/>
              <a:ext cx="2563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Exposure</a:t>
              </a:r>
              <a:r>
                <a:rPr lang="en-US" sz="1600" dirty="0"/>
                <a:t>= 1+1</a:t>
              </a:r>
            </a:p>
          </p:txBody>
        </p:sp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5FE50903-889E-4364-BD7E-5EEF6AD48833}"/>
                </a:ext>
              </a:extLst>
            </p:cNvPr>
            <p:cNvSpPr/>
            <p:nvPr/>
          </p:nvSpPr>
          <p:spPr>
            <a:xfrm>
              <a:off x="8915813" y="3384724"/>
              <a:ext cx="624872" cy="24802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E066134-C8CA-413E-B165-AC3615034A22}"/>
                </a:ext>
              </a:extLst>
            </p:cNvPr>
            <p:cNvSpPr txBox="1"/>
            <p:nvPr/>
          </p:nvSpPr>
          <p:spPr>
            <a:xfrm>
              <a:off x="8323898" y="3245185"/>
              <a:ext cx="5736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</a:rPr>
                <a:t>NOAA</a:t>
              </a:r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199E957-534C-413F-A939-D8CF6C2B7C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897" t="28734" r="84140" b="51169"/>
            <a:stretch/>
          </p:blipFill>
          <p:spPr>
            <a:xfrm>
              <a:off x="7936241" y="3006023"/>
              <a:ext cx="548640" cy="9650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3115B55-ACC5-4CF1-A9E5-69B2BDFBA86B}"/>
                </a:ext>
              </a:extLst>
            </p:cNvPr>
            <p:cNvCxnSpPr/>
            <p:nvPr/>
          </p:nvCxnSpPr>
          <p:spPr>
            <a:xfrm>
              <a:off x="8041979" y="3384724"/>
              <a:ext cx="292608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30CBD6C-4FA7-45DD-9670-E8A9BFE466BF}"/>
              </a:ext>
            </a:extLst>
          </p:cNvPr>
          <p:cNvSpPr/>
          <p:nvPr/>
        </p:nvSpPr>
        <p:spPr>
          <a:xfrm>
            <a:off x="9074208" y="4358981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57C86B2-5189-4F18-BEB2-2092B65A55E3}"/>
              </a:ext>
            </a:extLst>
          </p:cNvPr>
          <p:cNvSpPr/>
          <p:nvPr/>
        </p:nvSpPr>
        <p:spPr>
          <a:xfrm>
            <a:off x="9057048" y="4661459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2083E2E-7390-4317-9753-9471D569C6A7}"/>
              </a:ext>
            </a:extLst>
          </p:cNvPr>
          <p:cNvGrpSpPr/>
          <p:nvPr/>
        </p:nvGrpSpPr>
        <p:grpSpPr>
          <a:xfrm rot="16200000" flipV="1">
            <a:off x="9932008" y="4242844"/>
            <a:ext cx="622855" cy="880588"/>
            <a:chOff x="9164836" y="4129622"/>
            <a:chExt cx="622855" cy="880588"/>
          </a:xfrm>
        </p:grpSpPr>
        <p:sp>
          <p:nvSpPr>
            <p:cNvPr id="66" name="Arrow: Down 65">
              <a:extLst>
                <a:ext uri="{FF2B5EF4-FFF2-40B4-BE49-F238E27FC236}">
                  <a16:creationId xmlns:a16="http://schemas.microsoft.com/office/drawing/2014/main" id="{49D52645-0296-488C-9AFE-FD083E65ADD0}"/>
                </a:ext>
              </a:extLst>
            </p:cNvPr>
            <p:cNvSpPr/>
            <p:nvPr/>
          </p:nvSpPr>
          <p:spPr>
            <a:xfrm>
              <a:off x="9164836" y="4359982"/>
              <a:ext cx="166978" cy="286247"/>
            </a:xfrm>
            <a:prstGeom prst="downArrow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row: Down 66">
              <a:extLst>
                <a:ext uri="{FF2B5EF4-FFF2-40B4-BE49-F238E27FC236}">
                  <a16:creationId xmlns:a16="http://schemas.microsoft.com/office/drawing/2014/main" id="{060D2CAD-300F-410F-A4FB-69B0F8E0BDC5}"/>
                </a:ext>
              </a:extLst>
            </p:cNvPr>
            <p:cNvSpPr/>
            <p:nvPr/>
          </p:nvSpPr>
          <p:spPr>
            <a:xfrm>
              <a:off x="9620713" y="4370130"/>
              <a:ext cx="166978" cy="640080"/>
            </a:xfrm>
            <a:prstGeom prst="downArrow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28986A6-29C4-4C7C-9A15-284ED6341787}"/>
                </a:ext>
              </a:extLst>
            </p:cNvPr>
            <p:cNvSpPr/>
            <p:nvPr/>
          </p:nvSpPr>
          <p:spPr>
            <a:xfrm>
              <a:off x="9203812" y="4294497"/>
              <a:ext cx="548640" cy="95417"/>
            </a:xfrm>
            <a:prstGeom prst="rect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31F48C2-4F0E-4123-9A9F-78C10C002E27}"/>
                </a:ext>
              </a:extLst>
            </p:cNvPr>
            <p:cNvSpPr/>
            <p:nvPr/>
          </p:nvSpPr>
          <p:spPr>
            <a:xfrm rot="16200000">
              <a:off x="9404702" y="4173353"/>
              <a:ext cx="182880" cy="95417"/>
            </a:xfrm>
            <a:prstGeom prst="rect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6470226-1FFF-4D3C-AA9F-1B88E5E823C7}"/>
              </a:ext>
            </a:extLst>
          </p:cNvPr>
          <p:cNvSpPr/>
          <p:nvPr/>
        </p:nvSpPr>
        <p:spPr>
          <a:xfrm>
            <a:off x="2376702" y="2382348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10F5620-6FE6-44AB-B296-F9A67BD36444}"/>
              </a:ext>
            </a:extLst>
          </p:cNvPr>
          <p:cNvSpPr/>
          <p:nvPr/>
        </p:nvSpPr>
        <p:spPr>
          <a:xfrm>
            <a:off x="2359542" y="2684826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9367BB4-002F-408A-8FC0-24FFEE317E63}"/>
              </a:ext>
            </a:extLst>
          </p:cNvPr>
          <p:cNvSpPr/>
          <p:nvPr/>
        </p:nvSpPr>
        <p:spPr>
          <a:xfrm>
            <a:off x="2359118" y="2956320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1.4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98DEE5-3626-4FA2-A2CA-93C4BFFD7A58}"/>
              </a:ext>
            </a:extLst>
          </p:cNvPr>
          <p:cNvSpPr txBox="1"/>
          <p:nvPr/>
        </p:nvSpPr>
        <p:spPr>
          <a:xfrm>
            <a:off x="3319444" y="5075297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BD2222-33E6-45D0-A3AC-31545F20F1CA}"/>
              </a:ext>
            </a:extLst>
          </p:cNvPr>
          <p:cNvSpPr txBox="1"/>
          <p:nvPr/>
        </p:nvSpPr>
        <p:spPr>
          <a:xfrm>
            <a:off x="82213" y="1770335"/>
            <a:ext cx="2158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tracks how many fish visit, how long they stay, and the risk they experience.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920325B-9501-4E72-BF5A-4C8D9E955160}"/>
              </a:ext>
            </a:extLst>
          </p:cNvPr>
          <p:cNvGrpSpPr/>
          <p:nvPr/>
        </p:nvGrpSpPr>
        <p:grpSpPr>
          <a:xfrm>
            <a:off x="9918873" y="1081361"/>
            <a:ext cx="2063453" cy="1608226"/>
            <a:chOff x="9917324" y="1183186"/>
            <a:chExt cx="2063453" cy="160822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821DEC9-0972-4CD3-AF03-4BF9F82B8F9C}"/>
                </a:ext>
              </a:extLst>
            </p:cNvPr>
            <p:cNvGrpSpPr/>
            <p:nvPr/>
          </p:nvGrpSpPr>
          <p:grpSpPr>
            <a:xfrm>
              <a:off x="9917324" y="1183186"/>
              <a:ext cx="2063453" cy="1608226"/>
              <a:chOff x="9267696" y="5401572"/>
              <a:chExt cx="2063453" cy="160822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BF02EF9-27C0-4312-93D7-FBF9BFA3B34C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1222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25ECB8E-41EE-4056-98CD-CFECC698E363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8ACA2D8-353B-4A4C-B384-B55E85B73ADA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14238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Contamination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3E1E8C3-A406-4647-89D9-ACD4686F9AF8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EB4C83F-59DC-4D56-8C45-7237A022D1C0}"/>
                </a:ext>
              </a:extLst>
            </p:cNvPr>
            <p:cNvSpPr/>
            <p:nvPr/>
          </p:nvSpPr>
          <p:spPr>
            <a:xfrm>
              <a:off x="10044881" y="2209228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31AF9CD-CB99-4014-AE66-FF0EA7782A1E}"/>
                </a:ext>
              </a:extLst>
            </p:cNvPr>
            <p:cNvSpPr txBox="1"/>
            <p:nvPr/>
          </p:nvSpPr>
          <p:spPr>
            <a:xfrm>
              <a:off x="10439130" y="1960415"/>
              <a:ext cx="13775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Suspended Particulate Matter (</a:t>
              </a:r>
              <a:r>
                <a:rPr lang="en-US" sz="1600" b="1" dirty="0"/>
                <a:t>SPM</a:t>
              </a:r>
              <a:r>
                <a:rPr lang="en-US" sz="16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8227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D39BB86-6226-4D52-AFB3-C1F792EC5747}"/>
              </a:ext>
            </a:extLst>
          </p:cNvPr>
          <p:cNvSpPr/>
          <p:nvPr/>
        </p:nvSpPr>
        <p:spPr>
          <a:xfrm>
            <a:off x="2145892" y="1085211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90FD60B-24B1-47BA-9285-BF2102A8C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787" y="1085212"/>
            <a:ext cx="7675529" cy="422489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50" y="5562403"/>
            <a:ext cx="1171009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Bioaccumulation risk varies by patch as fish encounter different combinations of contamination, stress, and suspended particles during migration.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DFC0ED-A89A-4B0F-80A3-5EB4519E9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592290" y="4265770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30CBD6C-4FA7-45DD-9670-E8A9BFE466BF}"/>
              </a:ext>
            </a:extLst>
          </p:cNvPr>
          <p:cNvSpPr/>
          <p:nvPr/>
        </p:nvSpPr>
        <p:spPr>
          <a:xfrm>
            <a:off x="9025321" y="4194059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57C86B2-5189-4F18-BEB2-2092B65A55E3}"/>
              </a:ext>
            </a:extLst>
          </p:cNvPr>
          <p:cNvSpPr/>
          <p:nvPr/>
        </p:nvSpPr>
        <p:spPr>
          <a:xfrm>
            <a:off x="9008161" y="4496537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F56A013-FCD2-44F5-BAD9-75EBB6E8B34E}"/>
              </a:ext>
            </a:extLst>
          </p:cNvPr>
          <p:cNvSpPr/>
          <p:nvPr/>
        </p:nvSpPr>
        <p:spPr>
          <a:xfrm>
            <a:off x="9007737" y="4768031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0.8 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2083E2E-7390-4317-9753-9471D569C6A7}"/>
              </a:ext>
            </a:extLst>
          </p:cNvPr>
          <p:cNvGrpSpPr/>
          <p:nvPr/>
        </p:nvGrpSpPr>
        <p:grpSpPr>
          <a:xfrm rot="16200000" flipV="1">
            <a:off x="9932008" y="4242844"/>
            <a:ext cx="622855" cy="880588"/>
            <a:chOff x="9164836" y="4129622"/>
            <a:chExt cx="622855" cy="880588"/>
          </a:xfrm>
        </p:grpSpPr>
        <p:sp>
          <p:nvSpPr>
            <p:cNvPr id="66" name="Arrow: Down 65">
              <a:extLst>
                <a:ext uri="{FF2B5EF4-FFF2-40B4-BE49-F238E27FC236}">
                  <a16:creationId xmlns:a16="http://schemas.microsoft.com/office/drawing/2014/main" id="{49D52645-0296-488C-9AFE-FD083E65ADD0}"/>
                </a:ext>
              </a:extLst>
            </p:cNvPr>
            <p:cNvSpPr/>
            <p:nvPr/>
          </p:nvSpPr>
          <p:spPr>
            <a:xfrm>
              <a:off x="9164836" y="4359982"/>
              <a:ext cx="166978" cy="286247"/>
            </a:xfrm>
            <a:prstGeom prst="downArrow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row: Down 66">
              <a:extLst>
                <a:ext uri="{FF2B5EF4-FFF2-40B4-BE49-F238E27FC236}">
                  <a16:creationId xmlns:a16="http://schemas.microsoft.com/office/drawing/2014/main" id="{060D2CAD-300F-410F-A4FB-69B0F8E0BDC5}"/>
                </a:ext>
              </a:extLst>
            </p:cNvPr>
            <p:cNvSpPr/>
            <p:nvPr/>
          </p:nvSpPr>
          <p:spPr>
            <a:xfrm>
              <a:off x="9620713" y="4370130"/>
              <a:ext cx="166978" cy="640080"/>
            </a:xfrm>
            <a:prstGeom prst="downArrow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28986A6-29C4-4C7C-9A15-284ED6341787}"/>
                </a:ext>
              </a:extLst>
            </p:cNvPr>
            <p:cNvSpPr/>
            <p:nvPr/>
          </p:nvSpPr>
          <p:spPr>
            <a:xfrm>
              <a:off x="9203812" y="4294497"/>
              <a:ext cx="548640" cy="95417"/>
            </a:xfrm>
            <a:prstGeom prst="rect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31F48C2-4F0E-4123-9A9F-78C10C002E27}"/>
                </a:ext>
              </a:extLst>
            </p:cNvPr>
            <p:cNvSpPr/>
            <p:nvPr/>
          </p:nvSpPr>
          <p:spPr>
            <a:xfrm rot="16200000">
              <a:off x="9404702" y="4173353"/>
              <a:ext cx="182880" cy="95417"/>
            </a:xfrm>
            <a:prstGeom prst="rect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9238883-0604-471D-9A17-3F5A1BFF93FD}"/>
              </a:ext>
            </a:extLst>
          </p:cNvPr>
          <p:cNvSpPr/>
          <p:nvPr/>
        </p:nvSpPr>
        <p:spPr>
          <a:xfrm>
            <a:off x="7720249" y="2378269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61070AA-2527-45D2-BD76-ED2B4C718E9D}"/>
              </a:ext>
            </a:extLst>
          </p:cNvPr>
          <p:cNvSpPr/>
          <p:nvPr/>
        </p:nvSpPr>
        <p:spPr>
          <a:xfrm>
            <a:off x="7703089" y="2680747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4DBD7A9-49D4-4B4B-95DF-D59F833DCB5A}"/>
              </a:ext>
            </a:extLst>
          </p:cNvPr>
          <p:cNvSpPr/>
          <p:nvPr/>
        </p:nvSpPr>
        <p:spPr>
          <a:xfrm>
            <a:off x="7702665" y="2952241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0.3 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FD2F2C-5256-4EE2-B164-271115B2DD5A}"/>
              </a:ext>
            </a:extLst>
          </p:cNvPr>
          <p:cNvGrpSpPr/>
          <p:nvPr/>
        </p:nvGrpSpPr>
        <p:grpSpPr>
          <a:xfrm>
            <a:off x="6297790" y="2872963"/>
            <a:ext cx="5013824" cy="1226340"/>
            <a:chOff x="578299" y="3672354"/>
            <a:chExt cx="5013824" cy="122634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149B9F8-BBCA-4EE0-A458-EB4057E93039}"/>
                </a:ext>
              </a:extLst>
            </p:cNvPr>
            <p:cNvGrpSpPr/>
            <p:nvPr/>
          </p:nvGrpSpPr>
          <p:grpSpPr>
            <a:xfrm>
              <a:off x="578299" y="3672354"/>
              <a:ext cx="5013824" cy="1226340"/>
              <a:chOff x="578299" y="3672354"/>
              <a:chExt cx="5013824" cy="1226340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4FD90999-53AA-4413-AA08-50473741589B}"/>
                  </a:ext>
                </a:extLst>
              </p:cNvPr>
              <p:cNvGrpSpPr/>
              <p:nvPr/>
            </p:nvGrpSpPr>
            <p:grpSpPr>
              <a:xfrm>
                <a:off x="578299" y="3672354"/>
                <a:ext cx="5013824" cy="1226340"/>
                <a:chOff x="309748" y="-12502"/>
                <a:chExt cx="5013824" cy="122634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5BB79055-2270-4559-95A1-2C6C54900CDE}"/>
                    </a:ext>
                  </a:extLst>
                </p:cNvPr>
                <p:cNvSpPr/>
                <p:nvPr/>
              </p:nvSpPr>
              <p:spPr>
                <a:xfrm>
                  <a:off x="522405" y="86121"/>
                  <a:ext cx="4562856" cy="1111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5FC3682-3DA4-44E8-A89C-D3AC91D470AD}"/>
                    </a:ext>
                  </a:extLst>
                </p:cNvPr>
                <p:cNvSpPr txBox="1"/>
                <p:nvPr/>
              </p:nvSpPr>
              <p:spPr>
                <a:xfrm>
                  <a:off x="3637435" y="875284"/>
                  <a:ext cx="168613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 Risk</a:t>
                  </a:r>
                </a:p>
              </p:txBody>
            </p:sp>
            <p:pic>
              <p:nvPicPr>
                <p:cNvPr id="83" name="Picture 82">
                  <a:extLst>
                    <a:ext uri="{FF2B5EF4-FFF2-40B4-BE49-F238E27FC236}">
                      <a16:creationId xmlns:a16="http://schemas.microsoft.com/office/drawing/2014/main" id="{89B2D47D-3E9C-4416-A1C5-66F93FAC6A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7196" t="6647" r="73027" b="74624"/>
                <a:stretch/>
              </p:blipFill>
              <p:spPr>
                <a:xfrm>
                  <a:off x="4169207" y="9174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A728C21F-0091-401B-95CE-2C86F41437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6883" t="9252" r="55401" b="73628"/>
                <a:stretch/>
              </p:blipFill>
              <p:spPr>
                <a:xfrm>
                  <a:off x="1736475" y="122073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221C28F-0A19-49E7-A250-BBA935E4E011}"/>
                    </a:ext>
                  </a:extLst>
                </p:cNvPr>
                <p:cNvSpPr txBox="1"/>
                <p:nvPr/>
              </p:nvSpPr>
              <p:spPr>
                <a:xfrm>
                  <a:off x="309748" y="862601"/>
                  <a:ext cx="12091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SPM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69406E8-AF89-420E-8923-0EAA9BB2014A}"/>
                    </a:ext>
                  </a:extLst>
                </p:cNvPr>
                <p:cNvSpPr txBox="1"/>
                <p:nvPr/>
              </p:nvSpPr>
              <p:spPr>
                <a:xfrm>
                  <a:off x="1458683" y="859366"/>
                  <a:ext cx="12091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E6CCC28-31A6-479E-9283-96F6AAD0A97B}"/>
                    </a:ext>
                  </a:extLst>
                </p:cNvPr>
                <p:cNvSpPr txBox="1"/>
                <p:nvPr/>
              </p:nvSpPr>
              <p:spPr>
                <a:xfrm>
                  <a:off x="3516503" y="105832"/>
                  <a:ext cx="457200" cy="1015663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0" b="1" dirty="0"/>
                    <a:t>=</a:t>
                  </a:r>
                </a:p>
              </p:txBody>
            </p:sp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A93327A2-E544-468E-B362-3245ADF72B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7196" t="6647" r="73027" b="74624"/>
                <a:stretch/>
              </p:blipFill>
              <p:spPr>
                <a:xfrm>
                  <a:off x="601420" y="-12502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9" name="Arrow: Left-Right 88">
                  <a:extLst>
                    <a:ext uri="{FF2B5EF4-FFF2-40B4-BE49-F238E27FC236}">
                      <a16:creationId xmlns:a16="http://schemas.microsoft.com/office/drawing/2014/main" id="{589C6CD0-9FDA-48CE-B9FC-505B3A94CB4A}"/>
                    </a:ext>
                  </a:extLst>
                </p:cNvPr>
                <p:cNvSpPr/>
                <p:nvPr/>
              </p:nvSpPr>
              <p:spPr>
                <a:xfrm>
                  <a:off x="1210085" y="539157"/>
                  <a:ext cx="548640" cy="184938"/>
                </a:xfrm>
                <a:prstGeom prst="leftRightArrow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4CF4F70A-E5CE-4961-A275-1F44AF5B7FA5}"/>
                    </a:ext>
                  </a:extLst>
                </p:cNvPr>
                <p:cNvSpPr/>
                <p:nvPr/>
              </p:nvSpPr>
              <p:spPr>
                <a:xfrm>
                  <a:off x="4357273" y="512506"/>
                  <a:ext cx="254405" cy="334983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F4C7C639-A790-428C-88E5-B368C785E6D9}"/>
                    </a:ext>
                  </a:extLst>
                </p:cNvPr>
                <p:cNvSpPr/>
                <p:nvPr/>
              </p:nvSpPr>
              <p:spPr>
                <a:xfrm>
                  <a:off x="1922028" y="807010"/>
                  <a:ext cx="254405" cy="3657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0F2085CF-0036-4EB9-B7BA-867272DA6B39}"/>
                  </a:ext>
                </a:extLst>
              </p:cNvPr>
              <p:cNvGrpSpPr/>
              <p:nvPr/>
            </p:nvGrpSpPr>
            <p:grpSpPr>
              <a:xfrm>
                <a:off x="2749238" y="3721407"/>
                <a:ext cx="1455199" cy="1177287"/>
                <a:chOff x="2904970" y="802352"/>
                <a:chExt cx="1455199" cy="1177287"/>
              </a:xfrm>
            </p:grpSpPr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9E095FEE-A060-497D-97C5-44852484B494}"/>
                    </a:ext>
                  </a:extLst>
                </p:cNvPr>
                <p:cNvSpPr txBox="1"/>
                <p:nvPr/>
              </p:nvSpPr>
              <p:spPr>
                <a:xfrm>
                  <a:off x="2904970" y="1641085"/>
                  <a:ext cx="14551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Contamination</a:t>
                  </a:r>
                </a:p>
              </p:txBody>
            </p:sp>
            <p:pic>
              <p:nvPicPr>
                <p:cNvPr id="78" name="Picture 77">
                  <a:extLst>
                    <a:ext uri="{FF2B5EF4-FFF2-40B4-BE49-F238E27FC236}">
                      <a16:creationId xmlns:a16="http://schemas.microsoft.com/office/drawing/2014/main" id="{B22C3CF5-FA74-4A39-9F42-39C622C334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6819" t="28457" r="54147" b="50510"/>
                <a:stretch/>
              </p:blipFill>
              <p:spPr>
                <a:xfrm>
                  <a:off x="3297872" y="802352"/>
                  <a:ext cx="621985" cy="109323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A524B254-A443-480A-8EF3-663E21D29E8B}"/>
                    </a:ext>
                  </a:extLst>
                </p:cNvPr>
                <p:cNvCxnSpPr/>
                <p:nvPr/>
              </p:nvCxnSpPr>
              <p:spPr>
                <a:xfrm>
                  <a:off x="3462560" y="1286519"/>
                  <a:ext cx="292608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7C61EC59-0F7C-42AE-8C5A-6B235B32848C}"/>
                    </a:ext>
                  </a:extLst>
                </p:cNvPr>
                <p:cNvSpPr txBox="1"/>
                <p:nvPr/>
              </p:nvSpPr>
              <p:spPr>
                <a:xfrm>
                  <a:off x="3746091" y="1059085"/>
                  <a:ext cx="5736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C00000"/>
                      </a:solidFill>
                    </a:rPr>
                    <a:t>NOAA</a:t>
                  </a:r>
                </a:p>
              </p:txBody>
            </p:sp>
          </p:grpSp>
        </p:grpSp>
        <p:sp>
          <p:nvSpPr>
            <p:cNvPr id="74" name="Arrow: Left-Right 73">
              <a:extLst>
                <a:ext uri="{FF2B5EF4-FFF2-40B4-BE49-F238E27FC236}">
                  <a16:creationId xmlns:a16="http://schemas.microsoft.com/office/drawing/2014/main" id="{E137DAFE-AC23-4D18-BEC6-459A8E49FF40}"/>
                </a:ext>
              </a:extLst>
            </p:cNvPr>
            <p:cNvSpPr/>
            <p:nvPr/>
          </p:nvSpPr>
          <p:spPr>
            <a:xfrm>
              <a:off x="2605722" y="4235284"/>
              <a:ext cx="548640" cy="184938"/>
            </a:xfrm>
            <a:prstGeom prst="left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B49CBF6A-2682-4E47-8A3B-C65BD5BC9B6A}"/>
              </a:ext>
            </a:extLst>
          </p:cNvPr>
          <p:cNvSpPr txBox="1"/>
          <p:nvPr/>
        </p:nvSpPr>
        <p:spPr>
          <a:xfrm>
            <a:off x="3319444" y="5075297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24C5492D-B403-4B3A-86B3-0C76138E7AA0}"/>
              </a:ext>
            </a:extLst>
          </p:cNvPr>
          <p:cNvSpPr/>
          <p:nvPr/>
        </p:nvSpPr>
        <p:spPr>
          <a:xfrm>
            <a:off x="2321549" y="2376954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3B415EC0-66D1-4C2E-8CC5-3852B5435A7B}"/>
              </a:ext>
            </a:extLst>
          </p:cNvPr>
          <p:cNvSpPr/>
          <p:nvPr/>
        </p:nvSpPr>
        <p:spPr>
          <a:xfrm>
            <a:off x="2304389" y="2679432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68582910-64E5-4FA2-A566-4643E79289ED}"/>
              </a:ext>
            </a:extLst>
          </p:cNvPr>
          <p:cNvSpPr/>
          <p:nvPr/>
        </p:nvSpPr>
        <p:spPr>
          <a:xfrm>
            <a:off x="2303965" y="2950926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1.4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65F683-54B2-47D6-A82C-A7B7F0B8F8A0}"/>
              </a:ext>
            </a:extLst>
          </p:cNvPr>
          <p:cNvSpPr txBox="1"/>
          <p:nvPr/>
        </p:nvSpPr>
        <p:spPr>
          <a:xfrm>
            <a:off x="7355697" y="1200221"/>
            <a:ext cx="256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Exposure </a:t>
            </a:r>
            <a:r>
              <a:rPr lang="en-US" sz="1600" dirty="0"/>
              <a:t>=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CA51BC-636E-4807-A617-7E3AD8599569}"/>
              </a:ext>
            </a:extLst>
          </p:cNvPr>
          <p:cNvSpPr txBox="1"/>
          <p:nvPr/>
        </p:nvSpPr>
        <p:spPr>
          <a:xfrm>
            <a:off x="82213" y="1770335"/>
            <a:ext cx="2158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tracks how many fish visit, how long they stay, and the risk they experience.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86A0A53-D1A6-4F2B-BA06-76844E00B7DB}"/>
              </a:ext>
            </a:extLst>
          </p:cNvPr>
          <p:cNvGrpSpPr/>
          <p:nvPr/>
        </p:nvGrpSpPr>
        <p:grpSpPr>
          <a:xfrm>
            <a:off x="9918873" y="865908"/>
            <a:ext cx="2063453" cy="1608226"/>
            <a:chOff x="9917324" y="1183186"/>
            <a:chExt cx="2063453" cy="160822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0BE7FFF-E8FB-4E7E-8501-6028F38BE348}"/>
                </a:ext>
              </a:extLst>
            </p:cNvPr>
            <p:cNvGrpSpPr/>
            <p:nvPr/>
          </p:nvGrpSpPr>
          <p:grpSpPr>
            <a:xfrm>
              <a:off x="9917324" y="1183186"/>
              <a:ext cx="2063453" cy="1608226"/>
              <a:chOff x="9267696" y="5401572"/>
              <a:chExt cx="2063453" cy="160822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7EF4F3B-D5A8-4D32-BFF3-AE79732A19BD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1222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7A36B1D-2B3E-43ED-B5D2-CFB2456E80EE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D788272-B49B-4020-A0B9-AE25FEC82095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14238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Contamination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4A334B1-331F-4834-A655-FFD6A5E6A67F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0D1745F-1514-4EE0-AB72-91BA0586B83E}"/>
                </a:ext>
              </a:extLst>
            </p:cNvPr>
            <p:cNvSpPr/>
            <p:nvPr/>
          </p:nvSpPr>
          <p:spPr>
            <a:xfrm>
              <a:off x="10044881" y="2209228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AB54980-296A-4484-8C40-97881DE5DEC7}"/>
                </a:ext>
              </a:extLst>
            </p:cNvPr>
            <p:cNvSpPr txBox="1"/>
            <p:nvPr/>
          </p:nvSpPr>
          <p:spPr>
            <a:xfrm>
              <a:off x="10439130" y="1960415"/>
              <a:ext cx="13775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Suspended Particulate Matter (</a:t>
              </a:r>
              <a:r>
                <a:rPr lang="en-US" sz="1600" b="1" dirty="0"/>
                <a:t>SPM</a:t>
              </a:r>
              <a:r>
                <a:rPr lang="en-US" sz="16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283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834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Individual-Specific Traits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676370"/>
              </p:ext>
            </p:extLst>
          </p:nvPr>
        </p:nvGraphicFramePr>
        <p:xfrm>
          <a:off x="2629164" y="1570225"/>
          <a:ext cx="6933670" cy="1402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66835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3466835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3549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Trait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Stress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Related to a fish’s ability to mitigate salinity and temperature stress.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9931ACE-7497-4E49-AFDA-E55AAF3ED914}"/>
              </a:ext>
            </a:extLst>
          </p:cNvPr>
          <p:cNvSpPr txBox="1"/>
          <p:nvPr/>
        </p:nvSpPr>
        <p:spPr>
          <a:xfrm>
            <a:off x="1606785" y="3283854"/>
            <a:ext cx="89784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Individual traits such as size, age, and species influence individual stress levels in fish.</a:t>
            </a:r>
          </a:p>
        </p:txBody>
      </p:sp>
    </p:spTree>
    <p:extLst>
      <p:ext uri="{BB962C8B-B14F-4D97-AF65-F5344CB8AC3E}">
        <p14:creationId xmlns:p14="http://schemas.microsoft.com/office/powerpoint/2010/main" val="2138083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70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Outputs of Interest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119480"/>
              </p:ext>
            </p:extLst>
          </p:nvPr>
        </p:nvGraphicFramePr>
        <p:xfrm>
          <a:off x="316173" y="1427690"/>
          <a:ext cx="11559653" cy="40026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69315">
                  <a:extLst>
                    <a:ext uri="{9D8B030D-6E8A-4147-A177-3AD203B41FA5}">
                      <a16:colId xmlns:a16="http://schemas.microsoft.com/office/drawing/2014/main" val="3504199536"/>
                    </a:ext>
                  </a:extLst>
                </a:gridCol>
                <a:gridCol w="3130480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359858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2531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Tells Us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443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Hg-Exposure</a:t>
                      </a:r>
                    </a:p>
                    <a:p>
                      <a:pPr algn="ctr"/>
                      <a:r>
                        <a:rPr lang="en-US" sz="1800" b="0" dirty="0"/>
                        <a:t>MeHg-Exposure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When during migration fish are in the most contaminated areas.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443067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Hg-Exposure-Total</a:t>
                      </a:r>
                    </a:p>
                    <a:p>
                      <a:pPr algn="ctr"/>
                      <a:r>
                        <a:rPr lang="en-US" sz="1800" b="0" dirty="0"/>
                        <a:t>MeHg-Exposure-Total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How much contamination fish have built up over their whole migration.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106858"/>
                  </a:ext>
                </a:extLst>
              </a:tr>
              <a:tr h="443067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Hg-Exposure-Duration</a:t>
                      </a:r>
                    </a:p>
                    <a:p>
                      <a:pPr algn="ctr"/>
                      <a:r>
                        <a:rPr lang="en-US" sz="1800" b="0" dirty="0"/>
                        <a:t>MeHg-Exposure-Duration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How long fish are exposed to harmful levels of contamination.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388528"/>
                  </a:ext>
                </a:extLst>
              </a:tr>
              <a:tr h="443067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Hg-Uptake-Risk</a:t>
                      </a:r>
                    </a:p>
                    <a:p>
                      <a:pPr algn="ctr"/>
                      <a:r>
                        <a:rPr lang="en-US" sz="1800" b="0" dirty="0"/>
                        <a:t>MeHg-Uptake-Risk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How much risk of mercury entering the body fish face at each moment.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97606"/>
                  </a:ext>
                </a:extLst>
              </a:tr>
              <a:tr h="4364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Spatial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Time-Spent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 in the environment fish spend the most time.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95677"/>
                  </a:ext>
                </a:extLst>
              </a:tr>
              <a:tr h="443067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Hg-Patch-Risk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MeHg-Patch-Risk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Where fish are most likely to absorb mercury based on stress and conditions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4698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D521A8A-8318-4AD0-8750-A1B09AB30E6C}"/>
              </a:ext>
            </a:extLst>
          </p:cNvPr>
          <p:cNvSpPr txBox="1"/>
          <p:nvPr/>
        </p:nvSpPr>
        <p:spPr>
          <a:xfrm>
            <a:off x="316172" y="5733584"/>
            <a:ext cx="11559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Outputs highlight contamination hotspots and periods of exposure that may increase fish toxicity and guide restoration priorities.</a:t>
            </a:r>
          </a:p>
        </p:txBody>
      </p:sp>
    </p:spTree>
    <p:extLst>
      <p:ext uri="{BB962C8B-B14F-4D97-AF65-F5344CB8AC3E}">
        <p14:creationId xmlns:p14="http://schemas.microsoft.com/office/powerpoint/2010/main" val="3845284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4DCF-B740-4A2B-8E3C-5E111C1F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 Prompts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145DE-608B-466C-AA20-079097C90905}"/>
              </a:ext>
            </a:extLst>
          </p:cNvPr>
          <p:cNvSpPr txBox="1"/>
          <p:nvPr/>
        </p:nvSpPr>
        <p:spPr>
          <a:xfrm>
            <a:off x="714375" y="1547813"/>
            <a:ext cx="107632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Accuracy &amp; Realism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there other traits (like predation, spawning condition, or foraging behavior) that could influence exposure or risk?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Does it make sense that fish would be more at risk in certain areas or times based on conditions like salinity, temperature, or pollution levels?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2000" b="1" dirty="0"/>
              <a:t>Outputs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Which outputs would help us understand risk to fish or guide management decisions (e.g., exposure maps, stress zones)?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time-based outputs (like how long fish are exposed) more useful, or location-based outputs (like where risk is highest)?</a:t>
            </a:r>
          </a:p>
        </p:txBody>
      </p:sp>
    </p:spTree>
    <p:extLst>
      <p:ext uri="{BB962C8B-B14F-4D97-AF65-F5344CB8AC3E}">
        <p14:creationId xmlns:p14="http://schemas.microsoft.com/office/powerpoint/2010/main" val="58872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Relevant Background Information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4663D66-C204-40C6-A188-C009FC30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335412"/>
              </p:ext>
            </p:extLst>
          </p:nvPr>
        </p:nvGraphicFramePr>
        <p:xfrm>
          <a:off x="628253" y="1854753"/>
          <a:ext cx="10935494" cy="3727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801">
                  <a:extLst>
                    <a:ext uri="{9D8B030D-6E8A-4147-A177-3AD203B41FA5}">
                      <a16:colId xmlns:a16="http://schemas.microsoft.com/office/drawing/2014/main" val="758357700"/>
                    </a:ext>
                  </a:extLst>
                </a:gridCol>
                <a:gridCol w="8092693">
                  <a:extLst>
                    <a:ext uri="{9D8B030D-6E8A-4147-A177-3AD203B41FA5}">
                      <a16:colId xmlns:a16="http://schemas.microsoft.com/office/drawing/2014/main" val="4126208450"/>
                    </a:ext>
                  </a:extLst>
                </a:gridCol>
              </a:tblGrid>
              <a:tr h="46146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Term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Definition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524814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Contaminant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Harmful substances (like mercury and methylmercury) that can be found in the environment and affect fish health.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36308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Suspended Particulate Matter (SPM)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Tiny floating particles in the water that can carry pollution and be absorbed through skin and gills exposure or ingested.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21630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Stress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physiological response to perceived threats or unfavorable conditions in their environment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638483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Bioaccumulation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buildup of harmful chemicals (like mercury and methylmercury) inside a fish over time, leading to fish toxicity if consumed by others.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450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2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33D-47AC-46B2-BACF-B697F646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81BF-4D07-47A4-AD5F-CACCFBA97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4211"/>
            <a:ext cx="10515600" cy="198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Purpose: </a:t>
            </a:r>
            <a:r>
              <a:rPr lang="en-US" dirty="0"/>
              <a:t>Simulates exposure to contamination as fish move through the system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Simulate Exposure Dynamics</a:t>
            </a:r>
            <a:br>
              <a:rPr lang="en-US" sz="2000" dirty="0"/>
            </a:br>
            <a:r>
              <a:rPr lang="en-US" sz="2000" dirty="0"/>
              <a:t>Track how migratory fish encounter and are exposed to mercury (Hg) and methylmercury (MeHg) across space and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Capture Thresholds and Exceedance</a:t>
            </a:r>
            <a:br>
              <a:rPr lang="en-US" sz="2000" dirty="0"/>
            </a:br>
            <a:r>
              <a:rPr lang="en-US" sz="2000" dirty="0"/>
              <a:t>Identify when exposure exceeds health thresholds that may trigger physiological stress or regulatory concern.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Quantify Risk</a:t>
            </a:r>
            <a:br>
              <a:rPr lang="en-US" sz="2000" dirty="0"/>
            </a:br>
            <a:r>
              <a:rPr lang="en-US" sz="2000" dirty="0"/>
              <a:t>Compute cumulative exposure and risk by integrating environmental contamination, stress responses, and suspended particulate matter dynamics.</a:t>
            </a:r>
          </a:p>
        </p:txBody>
      </p:sp>
    </p:spTree>
    <p:extLst>
      <p:ext uri="{BB962C8B-B14F-4D97-AF65-F5344CB8AC3E}">
        <p14:creationId xmlns:p14="http://schemas.microsoft.com/office/powerpoint/2010/main" val="25502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CE0056A-E85C-4496-A640-EE407F547FF1}"/>
              </a:ext>
            </a:extLst>
          </p:cNvPr>
          <p:cNvSpPr/>
          <p:nvPr/>
        </p:nvSpPr>
        <p:spPr>
          <a:xfrm>
            <a:off x="2178361" y="1431987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676A3B-0622-4D1B-B7BE-7B590E6C8875}"/>
              </a:ext>
            </a:extLst>
          </p:cNvPr>
          <p:cNvSpPr/>
          <p:nvPr/>
        </p:nvSpPr>
        <p:spPr>
          <a:xfrm>
            <a:off x="1954499" y="107719"/>
            <a:ext cx="2001499" cy="10869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410" y="5779377"/>
            <a:ext cx="11710099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Fish Experience and Record Contamination Levels Along Migration.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4A561A-7AF0-4CB0-A589-122C7972B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21" y="1964586"/>
            <a:ext cx="8455885" cy="3548180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54993E-BB34-4514-90AA-F0212803C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95189" y="1129418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379664" y="5496679"/>
            <a:ext cx="5965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  <a:p>
            <a:pPr algn="ctr"/>
            <a:r>
              <a:rPr lang="en-US" b="1" dirty="0"/>
              <a:t>(Mercury and Methylmercury)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7250DB-3AC2-4077-8656-C9A60C03419D}"/>
              </a:ext>
            </a:extLst>
          </p:cNvPr>
          <p:cNvGrpSpPr/>
          <p:nvPr/>
        </p:nvGrpSpPr>
        <p:grpSpPr>
          <a:xfrm>
            <a:off x="2630915" y="1708162"/>
            <a:ext cx="622855" cy="1327642"/>
            <a:chOff x="2620464" y="1892162"/>
            <a:chExt cx="622855" cy="1327642"/>
          </a:xfrm>
          <a:solidFill>
            <a:srgbClr val="C0161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E53CD32-448C-44F8-AD48-94FFE2E6A1E7}"/>
                </a:ext>
              </a:extLst>
            </p:cNvPr>
            <p:cNvGrpSpPr/>
            <p:nvPr/>
          </p:nvGrpSpPr>
          <p:grpSpPr>
            <a:xfrm>
              <a:off x="2620464" y="2514237"/>
              <a:ext cx="622855" cy="705567"/>
              <a:chOff x="2620464" y="2514237"/>
              <a:chExt cx="622855" cy="705567"/>
            </a:xfrm>
            <a:grpFill/>
          </p:grpSpPr>
          <p:sp>
            <p:nvSpPr>
              <p:cNvPr id="4" name="Arrow: Down 3">
                <a:extLst>
                  <a:ext uri="{FF2B5EF4-FFF2-40B4-BE49-F238E27FC236}">
                    <a16:creationId xmlns:a16="http://schemas.microsoft.com/office/drawing/2014/main" id="{A67E2559-D81F-41E6-A6FC-AEB9343E2EB4}"/>
                  </a:ext>
                </a:extLst>
              </p:cNvPr>
              <p:cNvSpPr/>
              <p:nvPr/>
            </p:nvSpPr>
            <p:spPr>
              <a:xfrm>
                <a:off x="2620464" y="2579722"/>
                <a:ext cx="166978" cy="286247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9D91D105-09AA-4F7B-A8FD-A9313F712B4A}"/>
                  </a:ext>
                </a:extLst>
              </p:cNvPr>
              <p:cNvSpPr/>
              <p:nvPr/>
            </p:nvSpPr>
            <p:spPr>
              <a:xfrm>
                <a:off x="3076341" y="2579724"/>
                <a:ext cx="166978" cy="640080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A8CB6F-2179-418E-978B-4BFFED3CE6DA}"/>
                  </a:ext>
                </a:extLst>
              </p:cNvPr>
              <p:cNvSpPr/>
              <p:nvPr/>
            </p:nvSpPr>
            <p:spPr>
              <a:xfrm>
                <a:off x="2659440" y="2514237"/>
                <a:ext cx="548640" cy="954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FBC2BAF-AD47-4CFF-AFAC-8CE209217FD3}"/>
                </a:ext>
              </a:extLst>
            </p:cNvPr>
            <p:cNvSpPr/>
            <p:nvPr/>
          </p:nvSpPr>
          <p:spPr>
            <a:xfrm rot="16200000">
              <a:off x="2631730" y="2164493"/>
              <a:ext cx="640080" cy="954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DA0D2405-22D1-497F-B70E-7819266DCCBB}"/>
              </a:ext>
            </a:extLst>
          </p:cNvPr>
          <p:cNvSpPr txBox="1"/>
          <p:nvPr/>
        </p:nvSpPr>
        <p:spPr>
          <a:xfrm>
            <a:off x="1758761" y="859357"/>
            <a:ext cx="239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Contamination Levels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54D5470-D74E-41F4-AC02-0FE2697D77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19" t="28457" r="54147" b="50510"/>
          <a:stretch/>
        </p:blipFill>
        <p:spPr>
          <a:xfrm>
            <a:off x="2649191" y="91120"/>
            <a:ext cx="624872" cy="10139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BC7A5829-CC44-4F48-889D-57F16C5F434B}"/>
              </a:ext>
            </a:extLst>
          </p:cNvPr>
          <p:cNvGrpSpPr/>
          <p:nvPr/>
        </p:nvGrpSpPr>
        <p:grpSpPr>
          <a:xfrm>
            <a:off x="9917324" y="1183186"/>
            <a:ext cx="2063453" cy="1608226"/>
            <a:chOff x="9917324" y="1183186"/>
            <a:chExt cx="2063453" cy="160822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83B653F-3C63-4CB1-B7BF-F6481319BCF3}"/>
                </a:ext>
              </a:extLst>
            </p:cNvPr>
            <p:cNvGrpSpPr/>
            <p:nvPr/>
          </p:nvGrpSpPr>
          <p:grpSpPr>
            <a:xfrm>
              <a:off x="9917324" y="1183186"/>
              <a:ext cx="2063453" cy="1608226"/>
              <a:chOff x="9267696" y="5401572"/>
              <a:chExt cx="2063453" cy="160822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82994EC-ADC0-498D-9984-BB1C7ABB0E9B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1222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E383D12-0080-4923-A6D8-373D03D03C72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1DDF584-85B6-4664-BE3D-5EEBE9286BEC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15879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Contamination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113E012-A872-49A2-B840-136152E152C6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BB42B22-F1A2-44E5-B123-C2F562B7E701}"/>
                </a:ext>
              </a:extLst>
            </p:cNvPr>
            <p:cNvSpPr/>
            <p:nvPr/>
          </p:nvSpPr>
          <p:spPr>
            <a:xfrm>
              <a:off x="10044881" y="2209228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774214-27BE-4ACB-93ED-247EE69D3F4B}"/>
                </a:ext>
              </a:extLst>
            </p:cNvPr>
            <p:cNvSpPr txBox="1"/>
            <p:nvPr/>
          </p:nvSpPr>
          <p:spPr>
            <a:xfrm>
              <a:off x="10439130" y="1960415"/>
              <a:ext cx="13775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Suspended Particulate Matter (</a:t>
              </a:r>
              <a:r>
                <a:rPr lang="en-US" sz="1600" b="1" dirty="0"/>
                <a:t>SPM</a:t>
              </a:r>
              <a:r>
                <a:rPr lang="en-US" sz="16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126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B5186EC-C86F-475D-AC7D-684D80E01CB7}"/>
              </a:ext>
            </a:extLst>
          </p:cNvPr>
          <p:cNvSpPr/>
          <p:nvPr/>
        </p:nvSpPr>
        <p:spPr>
          <a:xfrm>
            <a:off x="2178186" y="1428822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45E8949-0F6E-44DF-94ED-1C173F31B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124" y="1399677"/>
            <a:ext cx="7675529" cy="422489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54993E-BB34-4514-90AA-F0212803C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95189" y="1129418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384962" y="5430790"/>
            <a:ext cx="5965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  <a:p>
            <a:pPr algn="ctr"/>
            <a:r>
              <a:rPr lang="en-US" b="1" dirty="0"/>
              <a:t>(Mercury and Methylmercury)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676A3B-0622-4D1B-B7BE-7B590E6C8875}"/>
              </a:ext>
            </a:extLst>
          </p:cNvPr>
          <p:cNvSpPr/>
          <p:nvPr/>
        </p:nvSpPr>
        <p:spPr>
          <a:xfrm>
            <a:off x="1954499" y="107719"/>
            <a:ext cx="4572000" cy="10869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50" y="5743465"/>
            <a:ext cx="11710099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Fish Track Time Exposed to Contamination Above NOAA Limits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0D2405-22D1-497F-B70E-7819266DCCBB}"/>
              </a:ext>
            </a:extLst>
          </p:cNvPr>
          <p:cNvSpPr txBox="1"/>
          <p:nvPr/>
        </p:nvSpPr>
        <p:spPr>
          <a:xfrm>
            <a:off x="1758761" y="859357"/>
            <a:ext cx="239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Contamination Levels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54D5470-D74E-41F4-AC02-0FE2697D77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19" t="28457" r="54147" b="50510"/>
          <a:stretch/>
        </p:blipFill>
        <p:spPr>
          <a:xfrm>
            <a:off x="2649191" y="91120"/>
            <a:ext cx="624872" cy="10139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3FF4AC-7382-4EAA-97F0-03D621D8CA87}"/>
              </a:ext>
            </a:extLst>
          </p:cNvPr>
          <p:cNvCxnSpPr/>
          <p:nvPr/>
        </p:nvCxnSpPr>
        <p:spPr>
          <a:xfrm>
            <a:off x="2805513" y="529544"/>
            <a:ext cx="29260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1016036-B48E-4C9B-BF8B-B93B3285A2F9}"/>
              </a:ext>
            </a:extLst>
          </p:cNvPr>
          <p:cNvSpPr/>
          <p:nvPr/>
        </p:nvSpPr>
        <p:spPr>
          <a:xfrm>
            <a:off x="3699512" y="534508"/>
            <a:ext cx="624872" cy="2480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21B9D9-F061-4BBA-8713-CE5B7F525A02}"/>
              </a:ext>
            </a:extLst>
          </p:cNvPr>
          <p:cNvSpPr txBox="1"/>
          <p:nvPr/>
        </p:nvSpPr>
        <p:spPr>
          <a:xfrm>
            <a:off x="4407578" y="489242"/>
            <a:ext cx="2275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Exposure-Duration</a:t>
            </a:r>
            <a:r>
              <a:rPr lang="en-US" sz="1600" dirty="0"/>
              <a:t> = 0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70E88B-62CB-41AB-9AA0-84F2301DD8D8}"/>
              </a:ext>
            </a:extLst>
          </p:cNvPr>
          <p:cNvSpPr txBox="1"/>
          <p:nvPr/>
        </p:nvSpPr>
        <p:spPr>
          <a:xfrm>
            <a:off x="3098121" y="402287"/>
            <a:ext cx="573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NOAA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E1A8C0-7EC6-473E-A5F7-B4D8EA8F7FA7}"/>
              </a:ext>
            </a:extLst>
          </p:cNvPr>
          <p:cNvSpPr txBox="1"/>
          <p:nvPr/>
        </p:nvSpPr>
        <p:spPr>
          <a:xfrm>
            <a:off x="182468" y="1777780"/>
            <a:ext cx="2158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tracks how many fish visit and how long they stay.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1395A25-59BA-427E-9A9D-60CFAF5EB537}"/>
              </a:ext>
            </a:extLst>
          </p:cNvPr>
          <p:cNvSpPr/>
          <p:nvPr/>
        </p:nvSpPr>
        <p:spPr>
          <a:xfrm>
            <a:off x="2403457" y="2688904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81D351D-2A0D-4368-B552-B02C16D0457B}"/>
              </a:ext>
            </a:extLst>
          </p:cNvPr>
          <p:cNvSpPr/>
          <p:nvPr/>
        </p:nvSpPr>
        <p:spPr>
          <a:xfrm>
            <a:off x="2386297" y="2991382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7250DB-3AC2-4077-8656-C9A60C03419D}"/>
              </a:ext>
            </a:extLst>
          </p:cNvPr>
          <p:cNvGrpSpPr/>
          <p:nvPr/>
        </p:nvGrpSpPr>
        <p:grpSpPr>
          <a:xfrm>
            <a:off x="2630915" y="1708162"/>
            <a:ext cx="622855" cy="1236202"/>
            <a:chOff x="2620464" y="1892162"/>
            <a:chExt cx="622855" cy="1236202"/>
          </a:xfrm>
          <a:solidFill>
            <a:srgbClr val="C0161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E53CD32-448C-44F8-AD48-94FFE2E6A1E7}"/>
                </a:ext>
              </a:extLst>
            </p:cNvPr>
            <p:cNvGrpSpPr/>
            <p:nvPr/>
          </p:nvGrpSpPr>
          <p:grpSpPr>
            <a:xfrm>
              <a:off x="2620464" y="2514237"/>
              <a:ext cx="622855" cy="614127"/>
              <a:chOff x="2620464" y="2514237"/>
              <a:chExt cx="622855" cy="614127"/>
            </a:xfrm>
            <a:grpFill/>
          </p:grpSpPr>
          <p:sp>
            <p:nvSpPr>
              <p:cNvPr id="4" name="Arrow: Down 3">
                <a:extLst>
                  <a:ext uri="{FF2B5EF4-FFF2-40B4-BE49-F238E27FC236}">
                    <a16:creationId xmlns:a16="http://schemas.microsoft.com/office/drawing/2014/main" id="{A67E2559-D81F-41E6-A6FC-AEB9343E2EB4}"/>
                  </a:ext>
                </a:extLst>
              </p:cNvPr>
              <p:cNvSpPr/>
              <p:nvPr/>
            </p:nvSpPr>
            <p:spPr>
              <a:xfrm>
                <a:off x="2620464" y="2579722"/>
                <a:ext cx="166978" cy="286247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9D91D105-09AA-4F7B-A8FD-A9313F712B4A}"/>
                  </a:ext>
                </a:extLst>
              </p:cNvPr>
              <p:cNvSpPr/>
              <p:nvPr/>
            </p:nvSpPr>
            <p:spPr>
              <a:xfrm>
                <a:off x="3076341" y="2579724"/>
                <a:ext cx="166978" cy="548640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A8CB6F-2179-418E-978B-4BFFED3CE6DA}"/>
                  </a:ext>
                </a:extLst>
              </p:cNvPr>
              <p:cNvSpPr/>
              <p:nvPr/>
            </p:nvSpPr>
            <p:spPr>
              <a:xfrm>
                <a:off x="2659440" y="2514237"/>
                <a:ext cx="548640" cy="954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FBC2BAF-AD47-4CFF-AFAC-8CE209217FD3}"/>
                </a:ext>
              </a:extLst>
            </p:cNvPr>
            <p:cNvSpPr/>
            <p:nvPr/>
          </p:nvSpPr>
          <p:spPr>
            <a:xfrm rot="16200000">
              <a:off x="2631730" y="2164493"/>
              <a:ext cx="640080" cy="954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67494A-6C11-4A7C-AE94-DDE05FCADB6F}"/>
              </a:ext>
            </a:extLst>
          </p:cNvPr>
          <p:cNvGrpSpPr/>
          <p:nvPr/>
        </p:nvGrpSpPr>
        <p:grpSpPr>
          <a:xfrm>
            <a:off x="9917324" y="1183186"/>
            <a:ext cx="2063453" cy="1608226"/>
            <a:chOff x="9917324" y="1183186"/>
            <a:chExt cx="2063453" cy="160822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87C936C-E8D7-4FB6-B768-921521BBCC18}"/>
                </a:ext>
              </a:extLst>
            </p:cNvPr>
            <p:cNvGrpSpPr/>
            <p:nvPr/>
          </p:nvGrpSpPr>
          <p:grpSpPr>
            <a:xfrm>
              <a:off x="9917324" y="1183186"/>
              <a:ext cx="2063453" cy="1608226"/>
              <a:chOff x="9267696" y="5401572"/>
              <a:chExt cx="2063453" cy="160822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921E758-BA50-4F4C-AA4C-46586E48D6FB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1222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B802888-D3CE-412D-8F21-822343DDC3C9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F8C6910-EE33-45DD-AD81-261265071C23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14238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Contamination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1769F26-3C4B-4A48-BAD4-26BD6F0DE5DC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E9E54D5-F7BD-4B93-BD66-C4DB2E20434A}"/>
                </a:ext>
              </a:extLst>
            </p:cNvPr>
            <p:cNvSpPr/>
            <p:nvPr/>
          </p:nvSpPr>
          <p:spPr>
            <a:xfrm>
              <a:off x="10044881" y="2209228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2315F03-D87A-4B9A-BFD9-09DFC5795F08}"/>
                </a:ext>
              </a:extLst>
            </p:cNvPr>
            <p:cNvSpPr txBox="1"/>
            <p:nvPr/>
          </p:nvSpPr>
          <p:spPr>
            <a:xfrm>
              <a:off x="10439130" y="1960415"/>
              <a:ext cx="13775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Suspended Particulate Matter (</a:t>
              </a:r>
              <a:r>
                <a:rPr lang="en-US" sz="1600" b="1" dirty="0"/>
                <a:t>SPM</a:t>
              </a:r>
              <a:r>
                <a:rPr lang="en-US" sz="16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463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B5186EC-C86F-475D-AC7D-684D80E01CB7}"/>
              </a:ext>
            </a:extLst>
          </p:cNvPr>
          <p:cNvSpPr/>
          <p:nvPr/>
        </p:nvSpPr>
        <p:spPr>
          <a:xfrm>
            <a:off x="2178186" y="1428822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45E8949-0F6E-44DF-94ED-1C173F31B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124" y="1399677"/>
            <a:ext cx="7675529" cy="422489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54993E-BB34-4514-90AA-F0212803C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95189" y="1129418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384962" y="5430790"/>
            <a:ext cx="5965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  <a:p>
            <a:pPr algn="ctr"/>
            <a:r>
              <a:rPr lang="en-US" b="1" dirty="0"/>
              <a:t>(Mercury and Methylmercury)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50" y="5743465"/>
            <a:ext cx="11710099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Fish Track Bioaccumulation Uptake Risk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6881191-6DD9-41D1-B793-B9C81490028D}"/>
              </a:ext>
            </a:extLst>
          </p:cNvPr>
          <p:cNvSpPr/>
          <p:nvPr/>
        </p:nvSpPr>
        <p:spPr>
          <a:xfrm>
            <a:off x="2403457" y="2688904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09B7F5-65E9-4E8C-9FF8-CF6027F0AE06}"/>
              </a:ext>
            </a:extLst>
          </p:cNvPr>
          <p:cNvSpPr/>
          <p:nvPr/>
        </p:nvSpPr>
        <p:spPr>
          <a:xfrm>
            <a:off x="2386297" y="2991382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7250DB-3AC2-4077-8656-C9A60C03419D}"/>
              </a:ext>
            </a:extLst>
          </p:cNvPr>
          <p:cNvGrpSpPr/>
          <p:nvPr/>
        </p:nvGrpSpPr>
        <p:grpSpPr>
          <a:xfrm>
            <a:off x="2630915" y="1708162"/>
            <a:ext cx="622855" cy="1236202"/>
            <a:chOff x="2620464" y="1892162"/>
            <a:chExt cx="622855" cy="1236202"/>
          </a:xfrm>
          <a:solidFill>
            <a:srgbClr val="C0161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E53CD32-448C-44F8-AD48-94FFE2E6A1E7}"/>
                </a:ext>
              </a:extLst>
            </p:cNvPr>
            <p:cNvGrpSpPr/>
            <p:nvPr/>
          </p:nvGrpSpPr>
          <p:grpSpPr>
            <a:xfrm>
              <a:off x="2620464" y="2514237"/>
              <a:ext cx="622855" cy="614127"/>
              <a:chOff x="2620464" y="2514237"/>
              <a:chExt cx="622855" cy="614127"/>
            </a:xfrm>
            <a:grpFill/>
          </p:grpSpPr>
          <p:sp>
            <p:nvSpPr>
              <p:cNvPr id="4" name="Arrow: Down 3">
                <a:extLst>
                  <a:ext uri="{FF2B5EF4-FFF2-40B4-BE49-F238E27FC236}">
                    <a16:creationId xmlns:a16="http://schemas.microsoft.com/office/drawing/2014/main" id="{A67E2559-D81F-41E6-A6FC-AEB9343E2EB4}"/>
                  </a:ext>
                </a:extLst>
              </p:cNvPr>
              <p:cNvSpPr/>
              <p:nvPr/>
            </p:nvSpPr>
            <p:spPr>
              <a:xfrm>
                <a:off x="2620464" y="2579722"/>
                <a:ext cx="166978" cy="286247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9D91D105-09AA-4F7B-A8FD-A9313F712B4A}"/>
                  </a:ext>
                </a:extLst>
              </p:cNvPr>
              <p:cNvSpPr/>
              <p:nvPr/>
            </p:nvSpPr>
            <p:spPr>
              <a:xfrm>
                <a:off x="3076341" y="2579724"/>
                <a:ext cx="166978" cy="548640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A8CB6F-2179-418E-978B-4BFFED3CE6DA}"/>
                  </a:ext>
                </a:extLst>
              </p:cNvPr>
              <p:cNvSpPr/>
              <p:nvPr/>
            </p:nvSpPr>
            <p:spPr>
              <a:xfrm>
                <a:off x="2659440" y="2514237"/>
                <a:ext cx="548640" cy="954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FBC2BAF-AD47-4CFF-AFAC-8CE209217FD3}"/>
                </a:ext>
              </a:extLst>
            </p:cNvPr>
            <p:cNvSpPr/>
            <p:nvPr/>
          </p:nvSpPr>
          <p:spPr>
            <a:xfrm rot="16200000">
              <a:off x="2631730" y="2164493"/>
              <a:ext cx="640080" cy="954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AFB4BA-CB29-48F1-A60D-2A9F1E6C4619}"/>
              </a:ext>
            </a:extLst>
          </p:cNvPr>
          <p:cNvGrpSpPr/>
          <p:nvPr/>
        </p:nvGrpSpPr>
        <p:grpSpPr>
          <a:xfrm>
            <a:off x="-4989349" y="4441566"/>
            <a:ext cx="5013824" cy="1226340"/>
            <a:chOff x="578299" y="3672354"/>
            <a:chExt cx="5013824" cy="122634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A203764-6634-4772-9D2D-C4854F8E2DB4}"/>
                </a:ext>
              </a:extLst>
            </p:cNvPr>
            <p:cNvGrpSpPr/>
            <p:nvPr/>
          </p:nvGrpSpPr>
          <p:grpSpPr>
            <a:xfrm>
              <a:off x="578299" y="3672354"/>
              <a:ext cx="5013824" cy="1226340"/>
              <a:chOff x="578299" y="3672354"/>
              <a:chExt cx="5013824" cy="1226340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74AEDE56-B83F-4FA4-87D7-3D3EF6245B68}"/>
                  </a:ext>
                </a:extLst>
              </p:cNvPr>
              <p:cNvGrpSpPr/>
              <p:nvPr/>
            </p:nvGrpSpPr>
            <p:grpSpPr>
              <a:xfrm>
                <a:off x="578299" y="3672354"/>
                <a:ext cx="5013824" cy="1226340"/>
                <a:chOff x="309748" y="-12502"/>
                <a:chExt cx="5013824" cy="122634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D4640668-03B9-4923-B5A0-321922E35D86}"/>
                    </a:ext>
                  </a:extLst>
                </p:cNvPr>
                <p:cNvSpPr/>
                <p:nvPr/>
              </p:nvSpPr>
              <p:spPr>
                <a:xfrm>
                  <a:off x="522405" y="86121"/>
                  <a:ext cx="4562856" cy="1111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3A485EB-85EE-4706-BBB8-861A3BF89CDA}"/>
                    </a:ext>
                  </a:extLst>
                </p:cNvPr>
                <p:cNvSpPr txBox="1"/>
                <p:nvPr/>
              </p:nvSpPr>
              <p:spPr>
                <a:xfrm>
                  <a:off x="3637435" y="875284"/>
                  <a:ext cx="168613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Uptake Risk</a:t>
                  </a:r>
                </a:p>
              </p:txBody>
            </p:sp>
            <p:pic>
              <p:nvPicPr>
                <p:cNvPr id="75" name="Picture 74">
                  <a:extLst>
                    <a:ext uri="{FF2B5EF4-FFF2-40B4-BE49-F238E27FC236}">
                      <a16:creationId xmlns:a16="http://schemas.microsoft.com/office/drawing/2014/main" id="{D320887D-EAB5-4D13-A80F-73148AC706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7196" t="6647" r="73027" b="74624"/>
                <a:stretch/>
              </p:blipFill>
              <p:spPr>
                <a:xfrm>
                  <a:off x="4169207" y="9174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76" name="Picture 75">
                  <a:extLst>
                    <a:ext uri="{FF2B5EF4-FFF2-40B4-BE49-F238E27FC236}">
                      <a16:creationId xmlns:a16="http://schemas.microsoft.com/office/drawing/2014/main" id="{DE9F8A1B-ADA2-4150-9B13-D3092E9025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6883" t="9252" r="55401" b="73628"/>
                <a:stretch/>
              </p:blipFill>
              <p:spPr>
                <a:xfrm>
                  <a:off x="1736475" y="122073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409A9CFC-98C2-4DA8-BCF9-3AECA7F98E80}"/>
                    </a:ext>
                  </a:extLst>
                </p:cNvPr>
                <p:cNvSpPr txBox="1"/>
                <p:nvPr/>
              </p:nvSpPr>
              <p:spPr>
                <a:xfrm>
                  <a:off x="309748" y="862601"/>
                  <a:ext cx="12091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SPM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B4943FE-1EB4-4557-8067-F7AF02D14956}"/>
                    </a:ext>
                  </a:extLst>
                </p:cNvPr>
                <p:cNvSpPr txBox="1"/>
                <p:nvPr/>
              </p:nvSpPr>
              <p:spPr>
                <a:xfrm>
                  <a:off x="1458683" y="859366"/>
                  <a:ext cx="12091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06800A5-A129-4676-988B-6DF7DF4E693D}"/>
                    </a:ext>
                  </a:extLst>
                </p:cNvPr>
                <p:cNvSpPr txBox="1"/>
                <p:nvPr/>
              </p:nvSpPr>
              <p:spPr>
                <a:xfrm>
                  <a:off x="3516503" y="105832"/>
                  <a:ext cx="457200" cy="1015663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0" b="1" dirty="0"/>
                    <a:t>=</a:t>
                  </a:r>
                </a:p>
              </p:txBody>
            </p:sp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9CDCC214-C925-4E79-A011-EB45F011EA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7196" t="6647" r="73027" b="74624"/>
                <a:stretch/>
              </p:blipFill>
              <p:spPr>
                <a:xfrm>
                  <a:off x="601420" y="-12502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1" name="Arrow: Left-Right 80">
                  <a:extLst>
                    <a:ext uri="{FF2B5EF4-FFF2-40B4-BE49-F238E27FC236}">
                      <a16:creationId xmlns:a16="http://schemas.microsoft.com/office/drawing/2014/main" id="{857457A8-07E8-4F46-820D-1F5625D00A0C}"/>
                    </a:ext>
                  </a:extLst>
                </p:cNvPr>
                <p:cNvSpPr/>
                <p:nvPr/>
              </p:nvSpPr>
              <p:spPr>
                <a:xfrm>
                  <a:off x="1210085" y="539157"/>
                  <a:ext cx="548640" cy="184938"/>
                </a:xfrm>
                <a:prstGeom prst="leftRightArrow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81BE7938-3F40-432C-B13F-FD2F509B82AB}"/>
                    </a:ext>
                  </a:extLst>
                </p:cNvPr>
                <p:cNvSpPr/>
                <p:nvPr/>
              </p:nvSpPr>
              <p:spPr>
                <a:xfrm>
                  <a:off x="4357273" y="512506"/>
                  <a:ext cx="254405" cy="334983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9CB4C9F6-37AB-4E64-8A23-72EEF80BC374}"/>
                    </a:ext>
                  </a:extLst>
                </p:cNvPr>
                <p:cNvSpPr/>
                <p:nvPr/>
              </p:nvSpPr>
              <p:spPr>
                <a:xfrm>
                  <a:off x="1922028" y="807010"/>
                  <a:ext cx="254405" cy="3657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8551EEEB-498B-4F66-A4E2-6068DAA72750}"/>
                  </a:ext>
                </a:extLst>
              </p:cNvPr>
              <p:cNvGrpSpPr/>
              <p:nvPr/>
            </p:nvGrpSpPr>
            <p:grpSpPr>
              <a:xfrm>
                <a:off x="2749238" y="3721407"/>
                <a:ext cx="1455199" cy="1177287"/>
                <a:chOff x="2904970" y="802352"/>
                <a:chExt cx="1455199" cy="1177287"/>
              </a:xfrm>
            </p:grpSpPr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5EEF6F61-8369-4F44-8EAC-76235CB43ED8}"/>
                    </a:ext>
                  </a:extLst>
                </p:cNvPr>
                <p:cNvSpPr txBox="1"/>
                <p:nvPr/>
              </p:nvSpPr>
              <p:spPr>
                <a:xfrm>
                  <a:off x="2904970" y="1641085"/>
                  <a:ext cx="14551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Contamination</a:t>
                  </a:r>
                </a:p>
              </p:txBody>
            </p:sp>
            <p:pic>
              <p:nvPicPr>
                <p:cNvPr id="70" name="Picture 69">
                  <a:extLst>
                    <a:ext uri="{FF2B5EF4-FFF2-40B4-BE49-F238E27FC236}">
                      <a16:creationId xmlns:a16="http://schemas.microsoft.com/office/drawing/2014/main" id="{5E395691-C5F8-4F27-A22D-275F09765C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6819" t="28457" r="54147" b="50510"/>
                <a:stretch/>
              </p:blipFill>
              <p:spPr>
                <a:xfrm>
                  <a:off x="3297872" y="802352"/>
                  <a:ext cx="621985" cy="109323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540BF022-CF8E-4081-B7B1-3F46828DF468}"/>
                    </a:ext>
                  </a:extLst>
                </p:cNvPr>
                <p:cNvCxnSpPr/>
                <p:nvPr/>
              </p:nvCxnSpPr>
              <p:spPr>
                <a:xfrm>
                  <a:off x="3462560" y="1286519"/>
                  <a:ext cx="292608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C1D247C-B2E0-4AEE-8592-BF81B5CA8F72}"/>
                    </a:ext>
                  </a:extLst>
                </p:cNvPr>
                <p:cNvSpPr txBox="1"/>
                <p:nvPr/>
              </p:nvSpPr>
              <p:spPr>
                <a:xfrm>
                  <a:off x="3746091" y="1059085"/>
                  <a:ext cx="5736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C00000"/>
                      </a:solidFill>
                    </a:rPr>
                    <a:t>NOAA</a:t>
                  </a:r>
                </a:p>
              </p:txBody>
            </p:sp>
          </p:grpSp>
        </p:grpSp>
        <p:sp>
          <p:nvSpPr>
            <p:cNvPr id="66" name="Arrow: Left-Right 65">
              <a:extLst>
                <a:ext uri="{FF2B5EF4-FFF2-40B4-BE49-F238E27FC236}">
                  <a16:creationId xmlns:a16="http://schemas.microsoft.com/office/drawing/2014/main" id="{742BCCAE-D497-4F35-B268-8E63A2913EC6}"/>
                </a:ext>
              </a:extLst>
            </p:cNvPr>
            <p:cNvSpPr/>
            <p:nvPr/>
          </p:nvSpPr>
          <p:spPr>
            <a:xfrm>
              <a:off x="2605722" y="4235284"/>
              <a:ext cx="548640" cy="184938"/>
            </a:xfrm>
            <a:prstGeom prst="left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A6B40F91-2D53-4315-81D4-6EE1000BC6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96" t="6647" r="73027" b="74624"/>
          <a:stretch/>
        </p:blipFill>
        <p:spPr>
          <a:xfrm>
            <a:off x="-3377069" y="1668566"/>
            <a:ext cx="738732" cy="986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C6FB2AA-4976-4C1A-9330-9323C94070C2}"/>
              </a:ext>
            </a:extLst>
          </p:cNvPr>
          <p:cNvGrpSpPr/>
          <p:nvPr/>
        </p:nvGrpSpPr>
        <p:grpSpPr>
          <a:xfrm>
            <a:off x="503018" y="28765"/>
            <a:ext cx="5013824" cy="1204664"/>
            <a:chOff x="18685" y="35413"/>
            <a:chExt cx="5013824" cy="120466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2DE8372-3F07-41D7-87F4-CC39C887B6D3}"/>
                </a:ext>
              </a:extLst>
            </p:cNvPr>
            <p:cNvGrpSpPr/>
            <p:nvPr/>
          </p:nvGrpSpPr>
          <p:grpSpPr>
            <a:xfrm>
              <a:off x="18685" y="35413"/>
              <a:ext cx="5013824" cy="1204664"/>
              <a:chOff x="18685" y="35413"/>
              <a:chExt cx="5013824" cy="120466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761E756-D1A4-4BC9-95B3-AA97D484F73F}"/>
                  </a:ext>
                </a:extLst>
              </p:cNvPr>
              <p:cNvGrpSpPr/>
              <p:nvPr/>
            </p:nvGrpSpPr>
            <p:grpSpPr>
              <a:xfrm>
                <a:off x="18685" y="35413"/>
                <a:ext cx="5013824" cy="1204664"/>
                <a:chOff x="18685" y="35413"/>
                <a:chExt cx="5013824" cy="1204664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628AD6C6-7079-44D2-B823-FB599C975560}"/>
                    </a:ext>
                  </a:extLst>
                </p:cNvPr>
                <p:cNvGrpSpPr/>
                <p:nvPr/>
              </p:nvGrpSpPr>
              <p:grpSpPr>
                <a:xfrm>
                  <a:off x="18685" y="35413"/>
                  <a:ext cx="4775513" cy="1204664"/>
                  <a:chOff x="18685" y="35413"/>
                  <a:chExt cx="4775513" cy="1204664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C7D36923-D3FB-4D6C-ADB2-160080D8EB44}"/>
                      </a:ext>
                    </a:extLst>
                  </p:cNvPr>
                  <p:cNvGrpSpPr/>
                  <p:nvPr/>
                </p:nvGrpSpPr>
                <p:grpSpPr>
                  <a:xfrm>
                    <a:off x="18685" y="35413"/>
                    <a:ext cx="4775513" cy="1204664"/>
                    <a:chOff x="18685" y="35413"/>
                    <a:chExt cx="4775513" cy="1204664"/>
                  </a:xfrm>
                </p:grpSpPr>
                <p:sp>
                  <p:nvSpPr>
                    <p:cNvPr id="38" name="Rectangle 37">
                      <a:extLst>
                        <a:ext uri="{FF2B5EF4-FFF2-40B4-BE49-F238E27FC236}">
                          <a16:creationId xmlns:a16="http://schemas.microsoft.com/office/drawing/2014/main" id="{835ECF37-C07B-49B8-AFF7-778CBAA98F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342" y="112360"/>
                      <a:ext cx="4562856" cy="1111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pic>
                  <p:nvPicPr>
                    <p:cNvPr id="50" name="Picture 49">
                      <a:extLst>
                        <a:ext uri="{FF2B5EF4-FFF2-40B4-BE49-F238E27FC236}">
                          <a16:creationId xmlns:a16="http://schemas.microsoft.com/office/drawing/2014/main" id="{B8A016E5-CA72-47FF-91CF-8451181A15D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l="17196" t="6647" r="73027" b="74624"/>
                    <a:stretch/>
                  </p:blipFill>
                  <p:spPr>
                    <a:xfrm>
                      <a:off x="3878144" y="35413"/>
                      <a:ext cx="738732" cy="986350"/>
                    </a:xfrm>
                    <a:prstGeom prst="rect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pic>
                  <p:nvPicPr>
                    <p:cNvPr id="52" name="Picture 51">
                      <a:extLst>
                        <a:ext uri="{FF2B5EF4-FFF2-40B4-BE49-F238E27FC236}">
                          <a16:creationId xmlns:a16="http://schemas.microsoft.com/office/drawing/2014/main" id="{1239EE8C-059B-4748-A502-AB14CDF527C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l="36883" t="9252" r="55401" b="73628"/>
                    <a:stretch/>
                  </p:blipFill>
                  <p:spPr>
                    <a:xfrm>
                      <a:off x="1445412" y="148312"/>
                      <a:ext cx="561821" cy="896009"/>
                    </a:xfrm>
                    <a:prstGeom prst="rect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C073669C-3373-409E-B207-43D11694B7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685" y="888840"/>
                      <a:ext cx="1209164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b="1" dirty="0"/>
                        <a:t>SPM</a:t>
                      </a:r>
                    </a:p>
                  </p:txBody>
                </p:sp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374016FC-71E3-446E-81FC-E42F69AE26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67620" y="885605"/>
                      <a:ext cx="1209164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b="1" dirty="0"/>
                        <a:t>Stress</a:t>
                      </a:r>
                    </a:p>
                  </p:txBody>
                </p:sp>
                <p:sp>
                  <p:nvSpPr>
                    <p:cNvPr id="58" name="Arrow: Left-Right 57">
                      <a:extLst>
                        <a:ext uri="{FF2B5EF4-FFF2-40B4-BE49-F238E27FC236}">
                          <a16:creationId xmlns:a16="http://schemas.microsoft.com/office/drawing/2014/main" id="{623EB9F7-CCB9-4F7C-917C-48BCE21B19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9022" y="565396"/>
                      <a:ext cx="548640" cy="184938"/>
                    </a:xfrm>
                    <a:prstGeom prst="leftRightArrow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5" name="Group 4">
                      <a:extLst>
                        <a:ext uri="{FF2B5EF4-FFF2-40B4-BE49-F238E27FC236}">
                          <a16:creationId xmlns:a16="http://schemas.microsoft.com/office/drawing/2014/main" id="{82CD3493-7C38-4D7E-BA16-785F90F9E9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89624" y="319523"/>
                      <a:ext cx="1455199" cy="920554"/>
                      <a:chOff x="2904970" y="1059085"/>
                      <a:chExt cx="1455199" cy="920554"/>
                    </a:xfrm>
                  </p:grpSpPr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DA0D2405-22D1-497F-B70E-7819266DCC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04970" y="1641085"/>
                        <a:ext cx="145519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600" b="1" dirty="0"/>
                          <a:t>Contamination</a:t>
                        </a:r>
                      </a:p>
                    </p:txBody>
                  </p:sp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E070E88B-62CB-41AB-9AA0-84F2301DD8D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46091" y="1059085"/>
                        <a:ext cx="57368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b="1" dirty="0">
                            <a:solidFill>
                              <a:srgbClr val="C00000"/>
                            </a:solidFill>
                          </a:rPr>
                          <a:t>NOAA</a:t>
                        </a:r>
                      </a:p>
                    </p:txBody>
                  </p:sp>
                </p:grpSp>
                <p:pic>
                  <p:nvPicPr>
                    <p:cNvPr id="87" name="Picture 86">
                      <a:extLst>
                        <a:ext uri="{FF2B5EF4-FFF2-40B4-BE49-F238E27FC236}">
                          <a16:creationId xmlns:a16="http://schemas.microsoft.com/office/drawing/2014/main" id="{27D2EECE-EF4E-47F7-80BB-F9C66B05216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l="36883" t="9252" r="55401" b="73628"/>
                    <a:stretch/>
                  </p:blipFill>
                  <p:spPr>
                    <a:xfrm>
                      <a:off x="295449" y="132071"/>
                      <a:ext cx="584698" cy="904191"/>
                    </a:xfrm>
                    <a:prstGeom prst="rect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pic>
                  <p:nvPicPr>
                    <p:cNvPr id="85" name="Picture 84">
                      <a:extLst>
                        <a:ext uri="{FF2B5EF4-FFF2-40B4-BE49-F238E27FC236}">
                          <a16:creationId xmlns:a16="http://schemas.microsoft.com/office/drawing/2014/main" id="{D3DFED57-4F84-4F7F-83A9-A62B350E0A4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/>
                    <a:srcRect l="17562" t="27651" r="74061" b="51180"/>
                    <a:stretch/>
                  </p:blipFill>
                  <p:spPr>
                    <a:xfrm>
                      <a:off x="2599798" y="73746"/>
                      <a:ext cx="606456" cy="1068129"/>
                    </a:xfrm>
                    <a:prstGeom prst="rect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86" name="Straight Connector 85">
                      <a:extLst>
                        <a:ext uri="{FF2B5EF4-FFF2-40B4-BE49-F238E27FC236}">
                          <a16:creationId xmlns:a16="http://schemas.microsoft.com/office/drawing/2014/main" id="{E8D0612B-DA7C-4A32-B237-12EDA0DF67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22408" y="529570"/>
                      <a:ext cx="310780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08A8B4AC-C431-48A5-9CA1-C10082A587B7}"/>
                      </a:ext>
                    </a:extLst>
                  </p:cNvPr>
                  <p:cNvSpPr txBox="1"/>
                  <p:nvPr/>
                </p:nvSpPr>
                <p:spPr>
                  <a:xfrm>
                    <a:off x="3291391" y="137426"/>
                    <a:ext cx="457200" cy="1015663"/>
                  </a:xfrm>
                  <a:prstGeom prst="rect">
                    <a:avLst/>
                  </a:prstGeom>
                  <a:noFill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0" b="1" dirty="0"/>
                      <a:t>=</a:t>
                    </a:r>
                  </a:p>
                </p:txBody>
              </p:sp>
              <p:sp>
                <p:nvSpPr>
                  <p:cNvPr id="63" name="Arrow: Left-Right 62">
                    <a:extLst>
                      <a:ext uri="{FF2B5EF4-FFF2-40B4-BE49-F238E27FC236}">
                        <a16:creationId xmlns:a16="http://schemas.microsoft.com/office/drawing/2014/main" id="{7C3B6165-2D12-4CBD-A121-868E70EA309B}"/>
                      </a:ext>
                    </a:extLst>
                  </p:cNvPr>
                  <p:cNvSpPr/>
                  <p:nvPr/>
                </p:nvSpPr>
                <p:spPr>
                  <a:xfrm>
                    <a:off x="2046108" y="576667"/>
                    <a:ext cx="548640" cy="184938"/>
                  </a:xfrm>
                  <a:prstGeom prst="leftRightArrow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FEC133A-94C7-4019-9B20-8C843A6146ED}"/>
                    </a:ext>
                  </a:extLst>
                </p:cNvPr>
                <p:cNvSpPr txBox="1"/>
                <p:nvPr/>
              </p:nvSpPr>
              <p:spPr>
                <a:xfrm>
                  <a:off x="3346372" y="901523"/>
                  <a:ext cx="168613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Uptake Risk</a:t>
                  </a:r>
                </a:p>
              </p:txBody>
            </p:sp>
          </p:grp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8409034-1E93-471F-8964-92AED49426CB}"/>
                  </a:ext>
                </a:extLst>
              </p:cNvPr>
              <p:cNvSpPr/>
              <p:nvPr/>
            </p:nvSpPr>
            <p:spPr>
              <a:xfrm>
                <a:off x="1630965" y="833249"/>
                <a:ext cx="254405" cy="365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A31DA61-3907-4758-834B-7283F1AEABD7}"/>
                </a:ext>
              </a:extLst>
            </p:cNvPr>
            <p:cNvSpPr/>
            <p:nvPr/>
          </p:nvSpPr>
          <p:spPr>
            <a:xfrm>
              <a:off x="4066210" y="538745"/>
              <a:ext cx="254405" cy="33498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0227015-51DE-4CAE-9BE3-5386E2FE07A9}"/>
              </a:ext>
            </a:extLst>
          </p:cNvPr>
          <p:cNvSpPr/>
          <p:nvPr/>
        </p:nvSpPr>
        <p:spPr>
          <a:xfrm>
            <a:off x="2385873" y="3262876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1.4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F9A1772-48BC-4ECA-9C61-DCDB7D874924}"/>
              </a:ext>
            </a:extLst>
          </p:cNvPr>
          <p:cNvSpPr txBox="1"/>
          <p:nvPr/>
        </p:nvSpPr>
        <p:spPr>
          <a:xfrm>
            <a:off x="182468" y="1777780"/>
            <a:ext cx="2158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also tracks the risk of bioaccumulation experiences in that location.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40D6E1F-95BB-4C1F-BDCF-CBC4EB87654E}"/>
              </a:ext>
            </a:extLst>
          </p:cNvPr>
          <p:cNvGrpSpPr/>
          <p:nvPr/>
        </p:nvGrpSpPr>
        <p:grpSpPr>
          <a:xfrm>
            <a:off x="9917324" y="1183186"/>
            <a:ext cx="2063453" cy="1608226"/>
            <a:chOff x="9917324" y="1183186"/>
            <a:chExt cx="2063453" cy="1608226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233CC43-7C79-42ED-81B7-476BDA1BE56A}"/>
                </a:ext>
              </a:extLst>
            </p:cNvPr>
            <p:cNvGrpSpPr/>
            <p:nvPr/>
          </p:nvGrpSpPr>
          <p:grpSpPr>
            <a:xfrm>
              <a:off x="9917324" y="1183186"/>
              <a:ext cx="2063453" cy="1608226"/>
              <a:chOff x="9267696" y="5401572"/>
              <a:chExt cx="2063453" cy="160822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6ADA68E-2E38-4C95-B0C1-543A01FC7B84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1222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3A30459-9549-4550-B14B-62CD1B8D79A6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B12C63D-4F94-4701-91FD-939416FB9501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14238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Contamination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BBA9CE0-9BB6-452D-B513-04C6D06F9FD5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8A28AC7-ED0F-4ED2-990C-1F968DBD3570}"/>
                </a:ext>
              </a:extLst>
            </p:cNvPr>
            <p:cNvSpPr/>
            <p:nvPr/>
          </p:nvSpPr>
          <p:spPr>
            <a:xfrm>
              <a:off x="10044881" y="2209228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214D0AF-A8CE-4C06-AB59-3FAAFC02D6C6}"/>
                </a:ext>
              </a:extLst>
            </p:cNvPr>
            <p:cNvSpPr txBox="1"/>
            <p:nvPr/>
          </p:nvSpPr>
          <p:spPr>
            <a:xfrm>
              <a:off x="10439130" y="1960415"/>
              <a:ext cx="13775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Suspended Particulate Matter (</a:t>
              </a:r>
              <a:r>
                <a:rPr lang="en-US" sz="1600" b="1" dirty="0"/>
                <a:t>SPM</a:t>
              </a:r>
              <a:r>
                <a:rPr lang="en-US" sz="16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38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133" y="536745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Stressed fish respirate more, increasing water flow over their gills and raising contaminant uptake, especially in areas with fine particles or high contamination.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FB1002-BA5C-4716-AC7D-45C64BFED4B0}"/>
              </a:ext>
            </a:extLst>
          </p:cNvPr>
          <p:cNvSpPr txBox="1"/>
          <p:nvPr/>
        </p:nvSpPr>
        <p:spPr>
          <a:xfrm>
            <a:off x="4121270" y="3446860"/>
            <a:ext cx="444529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8800" dirty="0"/>
              <a:t>🧠</a:t>
            </a:r>
            <a:endParaRPr lang="en-US" sz="4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108FA8-C98A-453E-BE8B-44EBE7256A56}"/>
              </a:ext>
            </a:extLst>
          </p:cNvPr>
          <p:cNvSpPr txBox="1"/>
          <p:nvPr/>
        </p:nvSpPr>
        <p:spPr>
          <a:xfrm>
            <a:off x="1359000" y="4782911"/>
            <a:ext cx="239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Contamination Levels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954A8CA-7FEC-4611-AE16-BDADC035E5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04" t="28899" r="74347" b="50016"/>
          <a:stretch/>
        </p:blipFill>
        <p:spPr>
          <a:xfrm>
            <a:off x="8697024" y="3065786"/>
            <a:ext cx="1330002" cy="22086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C497C43-B239-4DB9-8F58-EF1A151D4FA9}"/>
              </a:ext>
            </a:extLst>
          </p:cNvPr>
          <p:cNvSpPr txBox="1"/>
          <p:nvPr/>
        </p:nvSpPr>
        <p:spPr>
          <a:xfrm>
            <a:off x="7956496" y="3476846"/>
            <a:ext cx="45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EEACED-367A-4B3F-94BB-0F7C5587D059}"/>
              </a:ext>
            </a:extLst>
          </p:cNvPr>
          <p:cNvSpPr txBox="1"/>
          <p:nvPr/>
        </p:nvSpPr>
        <p:spPr>
          <a:xfrm>
            <a:off x="3523375" y="3455350"/>
            <a:ext cx="45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A7758D-1C8D-4F6A-8477-0A4AE4BCD64B}"/>
              </a:ext>
            </a:extLst>
          </p:cNvPr>
          <p:cNvSpPr txBox="1"/>
          <p:nvPr/>
        </p:nvSpPr>
        <p:spPr>
          <a:xfrm>
            <a:off x="5894333" y="3476846"/>
            <a:ext cx="45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5D3340-50DE-4D11-AB1D-F8E2EE6AD239}"/>
              </a:ext>
            </a:extLst>
          </p:cNvPr>
          <p:cNvSpPr txBox="1"/>
          <p:nvPr/>
        </p:nvSpPr>
        <p:spPr>
          <a:xfrm>
            <a:off x="3646281" y="4793659"/>
            <a:ext cx="239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303E0C-C4FC-471F-ABE0-A11AEB234F6A}"/>
              </a:ext>
            </a:extLst>
          </p:cNvPr>
          <p:cNvSpPr txBox="1"/>
          <p:nvPr/>
        </p:nvSpPr>
        <p:spPr>
          <a:xfrm>
            <a:off x="6084807" y="4778556"/>
            <a:ext cx="239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F0459A-B9BF-4F40-9629-F321FE75CFE8}"/>
              </a:ext>
            </a:extLst>
          </p:cNvPr>
          <p:cNvSpPr txBox="1"/>
          <p:nvPr/>
        </p:nvSpPr>
        <p:spPr>
          <a:xfrm>
            <a:off x="8181506" y="4778556"/>
            <a:ext cx="239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Bioaccumulation Risk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2CB4E7E-B645-4E02-A204-A7878F3695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819" t="28457" r="54147" b="50510"/>
          <a:stretch/>
        </p:blipFill>
        <p:spPr>
          <a:xfrm>
            <a:off x="2108334" y="223093"/>
            <a:ext cx="1350547" cy="21915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83EDE17-6189-46CE-B03B-6AD5312F8C15}"/>
              </a:ext>
            </a:extLst>
          </p:cNvPr>
          <p:cNvSpPr txBox="1"/>
          <p:nvPr/>
        </p:nvSpPr>
        <p:spPr>
          <a:xfrm>
            <a:off x="4197470" y="734885"/>
            <a:ext cx="444529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8800" dirty="0"/>
              <a:t>🧠</a:t>
            </a:r>
            <a:endParaRPr lang="en-US" sz="4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849FFC-311E-4F4D-B4C2-6AF23D60E50C}"/>
              </a:ext>
            </a:extLst>
          </p:cNvPr>
          <p:cNvSpPr txBox="1"/>
          <p:nvPr/>
        </p:nvSpPr>
        <p:spPr>
          <a:xfrm>
            <a:off x="1435200" y="2070936"/>
            <a:ext cx="239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Contamination Levels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3E7E08B-5D74-42BF-A1DF-C02832865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04" t="28899" r="74347" b="50016"/>
          <a:stretch/>
        </p:blipFill>
        <p:spPr>
          <a:xfrm>
            <a:off x="8697024" y="353811"/>
            <a:ext cx="1330002" cy="22086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0823098-89DD-43CD-BC4B-F91FDA27DE07}"/>
              </a:ext>
            </a:extLst>
          </p:cNvPr>
          <p:cNvSpPr txBox="1"/>
          <p:nvPr/>
        </p:nvSpPr>
        <p:spPr>
          <a:xfrm>
            <a:off x="8032696" y="764871"/>
            <a:ext cx="45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=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65EF9E-08FA-44A5-8D75-3263BAB8C477}"/>
              </a:ext>
            </a:extLst>
          </p:cNvPr>
          <p:cNvSpPr txBox="1"/>
          <p:nvPr/>
        </p:nvSpPr>
        <p:spPr>
          <a:xfrm>
            <a:off x="3599575" y="743375"/>
            <a:ext cx="45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8056C2-49AD-4ED1-AA5C-239D55F9C08E}"/>
              </a:ext>
            </a:extLst>
          </p:cNvPr>
          <p:cNvSpPr txBox="1"/>
          <p:nvPr/>
        </p:nvSpPr>
        <p:spPr>
          <a:xfrm>
            <a:off x="5970533" y="764871"/>
            <a:ext cx="45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2ED5F1-2821-4A66-BFEC-60F9CBEC7F86}"/>
              </a:ext>
            </a:extLst>
          </p:cNvPr>
          <p:cNvSpPr txBox="1"/>
          <p:nvPr/>
        </p:nvSpPr>
        <p:spPr>
          <a:xfrm>
            <a:off x="3722481" y="2081684"/>
            <a:ext cx="239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Stress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B5024C-6710-4AF9-BF43-E9AC5A7C193B}"/>
              </a:ext>
            </a:extLst>
          </p:cNvPr>
          <p:cNvSpPr txBox="1"/>
          <p:nvPr/>
        </p:nvSpPr>
        <p:spPr>
          <a:xfrm>
            <a:off x="6161007" y="2066581"/>
            <a:ext cx="239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SPM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CA910005-E232-40CC-A452-66F7DAD61A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96" t="6647" r="73027" b="74624"/>
          <a:stretch/>
        </p:blipFill>
        <p:spPr>
          <a:xfrm>
            <a:off x="6738698" y="246070"/>
            <a:ext cx="1437964" cy="19199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A3711DC-1893-49C7-AAEA-40068100CED4}"/>
              </a:ext>
            </a:extLst>
          </p:cNvPr>
          <p:cNvSpPr txBox="1"/>
          <p:nvPr/>
        </p:nvSpPr>
        <p:spPr>
          <a:xfrm>
            <a:off x="8257706" y="2066581"/>
            <a:ext cx="239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Bioaccumulation Risk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68054F-4D32-4F15-AB01-D36B69D3BF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83" t="9252" r="55401" b="73628"/>
          <a:stretch/>
        </p:blipFill>
        <p:spPr>
          <a:xfrm>
            <a:off x="6716540" y="3135998"/>
            <a:ext cx="1129510" cy="1746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3BBCA5E-BD65-4663-B975-090DA9505E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62" t="27651" r="74061" b="51180"/>
          <a:stretch/>
        </p:blipFill>
        <p:spPr>
          <a:xfrm>
            <a:off x="2133508" y="2962324"/>
            <a:ext cx="1213356" cy="21370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843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27D34E8-8C4F-45E7-9B02-5A631A79FB62}"/>
              </a:ext>
            </a:extLst>
          </p:cNvPr>
          <p:cNvSpPr/>
          <p:nvPr/>
        </p:nvSpPr>
        <p:spPr>
          <a:xfrm>
            <a:off x="2174569" y="1450922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150863B-E46F-4E38-AB8E-1AED9EFB9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124" y="1454123"/>
            <a:ext cx="7675529" cy="422489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379664" y="5530133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1" y="5639701"/>
            <a:ext cx="12101198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Fish Keep Track of Cumulative Contamination Throughout Migration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C25EB7-3618-4D38-BB1D-84B5ADBF53D4}"/>
              </a:ext>
            </a:extLst>
          </p:cNvPr>
          <p:cNvGrpSpPr/>
          <p:nvPr/>
        </p:nvGrpSpPr>
        <p:grpSpPr>
          <a:xfrm>
            <a:off x="1758761" y="124574"/>
            <a:ext cx="2392976" cy="1106791"/>
            <a:chOff x="1758761" y="124574"/>
            <a:chExt cx="2392976" cy="110679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676A3B-0622-4D1B-B7BE-7B590E6C8875}"/>
                </a:ext>
              </a:extLst>
            </p:cNvPr>
            <p:cNvSpPr/>
            <p:nvPr/>
          </p:nvSpPr>
          <p:spPr>
            <a:xfrm>
              <a:off x="1954499" y="141173"/>
              <a:ext cx="2001499" cy="10869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0D2405-22D1-497F-B70E-7819266DCCBB}"/>
                </a:ext>
              </a:extLst>
            </p:cNvPr>
            <p:cNvSpPr txBox="1"/>
            <p:nvPr/>
          </p:nvSpPr>
          <p:spPr>
            <a:xfrm>
              <a:off x="1758761" y="892811"/>
              <a:ext cx="2392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Contamination Levels</a:t>
              </a: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554D5470-D74E-41F4-AC02-0FE2697D77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819" t="28457" r="54147" b="50510"/>
            <a:stretch/>
          </p:blipFill>
          <p:spPr>
            <a:xfrm>
              <a:off x="2649191" y="124574"/>
              <a:ext cx="624872" cy="101398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88E2D42-96F3-4FE1-8DC6-885147CC7A70}"/>
              </a:ext>
            </a:extLst>
          </p:cNvPr>
          <p:cNvGrpSpPr/>
          <p:nvPr/>
        </p:nvGrpSpPr>
        <p:grpSpPr>
          <a:xfrm>
            <a:off x="7103259" y="62134"/>
            <a:ext cx="2392976" cy="3186325"/>
            <a:chOff x="7103259" y="62134"/>
            <a:chExt cx="2392976" cy="318632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60F751B-F81D-433D-B0BF-147E00A82684}"/>
                </a:ext>
              </a:extLst>
            </p:cNvPr>
            <p:cNvGrpSpPr/>
            <p:nvPr/>
          </p:nvGrpSpPr>
          <p:grpSpPr>
            <a:xfrm>
              <a:off x="7103259" y="124574"/>
              <a:ext cx="2392976" cy="1099300"/>
              <a:chOff x="7103259" y="124574"/>
              <a:chExt cx="2392976" cy="10993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BB9399C-987C-46FA-9A76-B6026535DB75}"/>
                  </a:ext>
                </a:extLst>
              </p:cNvPr>
              <p:cNvSpPr/>
              <p:nvPr/>
            </p:nvSpPr>
            <p:spPr>
              <a:xfrm>
                <a:off x="7298998" y="124574"/>
                <a:ext cx="2001499" cy="108699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726B3B0-C804-466F-A065-F6E376632DE2}"/>
                  </a:ext>
                </a:extLst>
              </p:cNvPr>
              <p:cNvSpPr txBox="1"/>
              <p:nvPr/>
            </p:nvSpPr>
            <p:spPr>
              <a:xfrm>
                <a:off x="7103259" y="885320"/>
                <a:ext cx="23929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Contamination Levels</a:t>
                </a:r>
              </a:p>
            </p:txBody>
          </p:sp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D1625DB-C299-4353-B543-40A5B3CE0A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562" t="27651" r="74061" b="51180"/>
            <a:stretch/>
          </p:blipFill>
          <p:spPr>
            <a:xfrm>
              <a:off x="8034069" y="62134"/>
              <a:ext cx="570995" cy="10056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2665282-0729-40C5-BD2A-A6F7C4BCAA7F}"/>
                </a:ext>
              </a:extLst>
            </p:cNvPr>
            <p:cNvGrpSpPr/>
            <p:nvPr/>
          </p:nvGrpSpPr>
          <p:grpSpPr>
            <a:xfrm>
              <a:off x="7724898" y="2711194"/>
              <a:ext cx="839604" cy="537265"/>
              <a:chOff x="7724898" y="2711194"/>
              <a:chExt cx="839604" cy="537265"/>
            </a:xfrm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6E9C3589-E34C-45F7-BB1F-D0C553BBB71C}"/>
                  </a:ext>
                </a:extLst>
              </p:cNvPr>
              <p:cNvSpPr/>
              <p:nvPr/>
            </p:nvSpPr>
            <p:spPr>
              <a:xfrm>
                <a:off x="7742058" y="2711194"/>
                <a:ext cx="793492" cy="262507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Time: 1 </a:t>
                </a:r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F78D1C20-CF65-4EE1-A4E7-BDA08EBF6475}"/>
                  </a:ext>
                </a:extLst>
              </p:cNvPr>
              <p:cNvSpPr/>
              <p:nvPr/>
            </p:nvSpPr>
            <p:spPr>
              <a:xfrm>
                <a:off x="7724898" y="3013672"/>
                <a:ext cx="839604" cy="234787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Fish: 1 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F2D1D0-F63E-4353-B08F-46C953035281}"/>
              </a:ext>
            </a:extLst>
          </p:cNvPr>
          <p:cNvGrpSpPr/>
          <p:nvPr/>
        </p:nvGrpSpPr>
        <p:grpSpPr>
          <a:xfrm>
            <a:off x="2125172" y="1184260"/>
            <a:ext cx="1438648" cy="1906386"/>
            <a:chOff x="7546077" y="1162872"/>
            <a:chExt cx="1438648" cy="190638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A54993E-BB34-4514-90AA-F0212803C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546077" y="1162872"/>
              <a:ext cx="1438648" cy="83099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27250DB-3AC2-4077-8656-C9A60C03419D}"/>
                </a:ext>
              </a:extLst>
            </p:cNvPr>
            <p:cNvGrpSpPr/>
            <p:nvPr/>
          </p:nvGrpSpPr>
          <p:grpSpPr>
            <a:xfrm>
              <a:off x="7981803" y="1741616"/>
              <a:ext cx="622855" cy="1327642"/>
              <a:chOff x="5780409" y="1894800"/>
              <a:chExt cx="622855" cy="1327642"/>
            </a:xfrm>
            <a:solidFill>
              <a:srgbClr val="C01616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E53CD32-448C-44F8-AD48-94FFE2E6A1E7}"/>
                  </a:ext>
                </a:extLst>
              </p:cNvPr>
              <p:cNvGrpSpPr/>
              <p:nvPr/>
            </p:nvGrpSpPr>
            <p:grpSpPr>
              <a:xfrm>
                <a:off x="5780409" y="2516875"/>
                <a:ext cx="622855" cy="705567"/>
                <a:chOff x="5780409" y="2516875"/>
                <a:chExt cx="622855" cy="705567"/>
              </a:xfrm>
              <a:grpFill/>
            </p:grpSpPr>
            <p:sp>
              <p:nvSpPr>
                <p:cNvPr id="4" name="Arrow: Down 3">
                  <a:extLst>
                    <a:ext uri="{FF2B5EF4-FFF2-40B4-BE49-F238E27FC236}">
                      <a16:creationId xmlns:a16="http://schemas.microsoft.com/office/drawing/2014/main" id="{A67E2559-D81F-41E6-A6FC-AEB9343E2EB4}"/>
                    </a:ext>
                  </a:extLst>
                </p:cNvPr>
                <p:cNvSpPr/>
                <p:nvPr/>
              </p:nvSpPr>
              <p:spPr>
                <a:xfrm>
                  <a:off x="5780409" y="2582360"/>
                  <a:ext cx="166978" cy="286247"/>
                </a:xfrm>
                <a:prstGeom prst="down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Arrow: Down 10">
                  <a:extLst>
                    <a:ext uri="{FF2B5EF4-FFF2-40B4-BE49-F238E27FC236}">
                      <a16:creationId xmlns:a16="http://schemas.microsoft.com/office/drawing/2014/main" id="{9D91D105-09AA-4F7B-A8FD-A9313F712B4A}"/>
                    </a:ext>
                  </a:extLst>
                </p:cNvPr>
                <p:cNvSpPr/>
                <p:nvPr/>
              </p:nvSpPr>
              <p:spPr>
                <a:xfrm>
                  <a:off x="6236286" y="2582362"/>
                  <a:ext cx="166978" cy="640080"/>
                </a:xfrm>
                <a:prstGeom prst="down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1A8CB6F-2179-418E-978B-4BFFED3CE6DA}"/>
                    </a:ext>
                  </a:extLst>
                </p:cNvPr>
                <p:cNvSpPr/>
                <p:nvPr/>
              </p:nvSpPr>
              <p:spPr>
                <a:xfrm>
                  <a:off x="5819385" y="2516875"/>
                  <a:ext cx="548640" cy="9541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FBC2BAF-AD47-4CFF-AFAC-8CE209217FD3}"/>
                  </a:ext>
                </a:extLst>
              </p:cNvPr>
              <p:cNvSpPr/>
              <p:nvPr/>
            </p:nvSpPr>
            <p:spPr>
              <a:xfrm rot="16200000">
                <a:off x="5791675" y="2167131"/>
                <a:ext cx="640080" cy="954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CD1A0D-69DA-4445-B41D-1CF4A1668650}"/>
              </a:ext>
            </a:extLst>
          </p:cNvPr>
          <p:cNvGrpSpPr/>
          <p:nvPr/>
        </p:nvGrpSpPr>
        <p:grpSpPr>
          <a:xfrm>
            <a:off x="2385873" y="2688904"/>
            <a:ext cx="840028" cy="808759"/>
            <a:chOff x="2385873" y="2688904"/>
            <a:chExt cx="840028" cy="808759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A9C1A5A2-3DDE-4F24-8C2D-1309C34D78ED}"/>
                </a:ext>
              </a:extLst>
            </p:cNvPr>
            <p:cNvSpPr/>
            <p:nvPr/>
          </p:nvSpPr>
          <p:spPr>
            <a:xfrm>
              <a:off x="2403457" y="2688904"/>
              <a:ext cx="793492" cy="262507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Time: 1 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EBEFD4EA-FAAA-4FD8-97F5-2E626B2CDE31}"/>
                </a:ext>
              </a:extLst>
            </p:cNvPr>
            <p:cNvSpPr/>
            <p:nvPr/>
          </p:nvSpPr>
          <p:spPr>
            <a:xfrm>
              <a:off x="2386297" y="2991382"/>
              <a:ext cx="839604" cy="234787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Fish: 1 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BDC137AE-C93A-4C4B-8311-29AFFD9ECCD6}"/>
                </a:ext>
              </a:extLst>
            </p:cNvPr>
            <p:cNvSpPr/>
            <p:nvPr/>
          </p:nvSpPr>
          <p:spPr>
            <a:xfrm>
              <a:off x="2385873" y="3262876"/>
              <a:ext cx="829197" cy="234787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Risk: 1.4 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92C81AE0-3428-41D1-965C-B1D242918F62}"/>
              </a:ext>
            </a:extLst>
          </p:cNvPr>
          <p:cNvSpPr txBox="1"/>
          <p:nvPr/>
        </p:nvSpPr>
        <p:spPr>
          <a:xfrm>
            <a:off x="59906" y="1993522"/>
            <a:ext cx="2158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tracks how many fish visit, how long they stay, and the risk they experience.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EBBD411-DBF7-45DF-AA17-0B21924945EB}"/>
              </a:ext>
            </a:extLst>
          </p:cNvPr>
          <p:cNvGrpSpPr/>
          <p:nvPr/>
        </p:nvGrpSpPr>
        <p:grpSpPr>
          <a:xfrm>
            <a:off x="9961300" y="1062088"/>
            <a:ext cx="2063453" cy="1608226"/>
            <a:chOff x="9917324" y="1183186"/>
            <a:chExt cx="2063453" cy="1608226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7E7D74E-2C77-486F-B8C0-551E872EADCB}"/>
                </a:ext>
              </a:extLst>
            </p:cNvPr>
            <p:cNvGrpSpPr/>
            <p:nvPr/>
          </p:nvGrpSpPr>
          <p:grpSpPr>
            <a:xfrm>
              <a:off x="9917324" y="1183186"/>
              <a:ext cx="2063453" cy="1608226"/>
              <a:chOff x="9267696" y="5401572"/>
              <a:chExt cx="2063453" cy="160822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C9206AF-735D-4BFF-904F-60AADF30DFA0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1222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35650CF-11D4-4560-91A3-18379DE25EB4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79F5E81-E7B4-42FA-BF65-98AA46330D2A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14238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Contamination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15BE7C0-E051-4463-AC5B-F7AA261CDB2E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C47BB07-FC57-4366-9B52-2F9DC20C16E3}"/>
                </a:ext>
              </a:extLst>
            </p:cNvPr>
            <p:cNvSpPr/>
            <p:nvPr/>
          </p:nvSpPr>
          <p:spPr>
            <a:xfrm>
              <a:off x="10044881" y="2209228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845EC14-1085-4A47-9F0F-F09AD5CD687D}"/>
                </a:ext>
              </a:extLst>
            </p:cNvPr>
            <p:cNvSpPr txBox="1"/>
            <p:nvPr/>
          </p:nvSpPr>
          <p:spPr>
            <a:xfrm>
              <a:off x="10439130" y="1960415"/>
              <a:ext cx="13775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Suspended Particulate Matter (</a:t>
              </a:r>
              <a:r>
                <a:rPr lang="en-US" sz="1600" b="1" dirty="0"/>
                <a:t>SPM</a:t>
              </a:r>
              <a:r>
                <a:rPr lang="en-US" sz="16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149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0.43529 -0.0018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5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D1747000-A45E-4D74-9009-E4DE347F9363}"/>
              </a:ext>
            </a:extLst>
          </p:cNvPr>
          <p:cNvSpPr/>
          <p:nvPr/>
        </p:nvSpPr>
        <p:spPr>
          <a:xfrm>
            <a:off x="2291833" y="1640429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7D65B77-1EC4-41FC-AD77-51EAE9436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714" y="1643630"/>
            <a:ext cx="7675529" cy="422489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50" y="5743465"/>
            <a:ext cx="11710099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Overlap of salinity shifts, SPM, and contamination in transitional zones raises bioaccumulation risk.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DFC0ED-A89A-4B0F-80A3-5EB4519E9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499584" y="1282602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9746124-3CFE-457D-BCCD-B43C2BB5C231}"/>
              </a:ext>
            </a:extLst>
          </p:cNvPr>
          <p:cNvSpPr/>
          <p:nvPr/>
        </p:nvSpPr>
        <p:spPr>
          <a:xfrm>
            <a:off x="7974286" y="2483421"/>
            <a:ext cx="548640" cy="95417"/>
          </a:xfrm>
          <a:prstGeom prst="rect">
            <a:avLst/>
          </a:prstGeom>
          <a:solidFill>
            <a:srgbClr val="C0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0FD85EB-7589-4B4E-82D7-B6A1936DDBB4}"/>
              </a:ext>
            </a:extLst>
          </p:cNvPr>
          <p:cNvSpPr/>
          <p:nvPr/>
        </p:nvSpPr>
        <p:spPr>
          <a:xfrm>
            <a:off x="7935310" y="2548906"/>
            <a:ext cx="166978" cy="286247"/>
          </a:xfrm>
          <a:prstGeom prst="downArrow">
            <a:avLst/>
          </a:prstGeom>
          <a:solidFill>
            <a:srgbClr val="C0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8BD2C3-2F59-459B-94E4-1C91251C08D8}"/>
              </a:ext>
            </a:extLst>
          </p:cNvPr>
          <p:cNvSpPr/>
          <p:nvPr/>
        </p:nvSpPr>
        <p:spPr>
          <a:xfrm rot="16200000">
            <a:off x="7946576" y="2133677"/>
            <a:ext cx="640080" cy="95417"/>
          </a:xfrm>
          <a:prstGeom prst="rect">
            <a:avLst/>
          </a:prstGeom>
          <a:solidFill>
            <a:srgbClr val="C0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30C5EA2-D76F-491C-A9C3-65593EB4F068}"/>
              </a:ext>
            </a:extLst>
          </p:cNvPr>
          <p:cNvSpPr txBox="1"/>
          <p:nvPr/>
        </p:nvSpPr>
        <p:spPr>
          <a:xfrm>
            <a:off x="3384962" y="5595890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6E35508-9884-4278-9A64-DC0F8E5FAC16}"/>
              </a:ext>
            </a:extLst>
          </p:cNvPr>
          <p:cNvSpPr/>
          <p:nvPr/>
        </p:nvSpPr>
        <p:spPr>
          <a:xfrm>
            <a:off x="7821892" y="2949274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D2649C7E-3F05-47D7-BAA6-6FA508A18D14}"/>
              </a:ext>
            </a:extLst>
          </p:cNvPr>
          <p:cNvSpPr/>
          <p:nvPr/>
        </p:nvSpPr>
        <p:spPr>
          <a:xfrm>
            <a:off x="8391187" y="2548908"/>
            <a:ext cx="166978" cy="548640"/>
          </a:xfrm>
          <a:prstGeom prst="downArrow">
            <a:avLst/>
          </a:prstGeom>
          <a:solidFill>
            <a:srgbClr val="C0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E3DC9FB-3530-4C0E-8AF5-C1CBCAE0DBC2}"/>
              </a:ext>
            </a:extLst>
          </p:cNvPr>
          <p:cNvSpPr/>
          <p:nvPr/>
        </p:nvSpPr>
        <p:spPr>
          <a:xfrm>
            <a:off x="7804732" y="3251752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07480F7-AB28-4F8C-B55D-AFB7F9AA8551}"/>
              </a:ext>
            </a:extLst>
          </p:cNvPr>
          <p:cNvSpPr/>
          <p:nvPr/>
        </p:nvSpPr>
        <p:spPr>
          <a:xfrm>
            <a:off x="7804308" y="3523246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0.3 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8B21DA7-95B0-42F1-A283-8F638D895FA5}"/>
              </a:ext>
            </a:extLst>
          </p:cNvPr>
          <p:cNvSpPr/>
          <p:nvPr/>
        </p:nvSpPr>
        <p:spPr>
          <a:xfrm>
            <a:off x="2460077" y="2912567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733EAFF-8491-46D0-AD09-9B2AF29F4CF0}"/>
              </a:ext>
            </a:extLst>
          </p:cNvPr>
          <p:cNvSpPr/>
          <p:nvPr/>
        </p:nvSpPr>
        <p:spPr>
          <a:xfrm>
            <a:off x="2442917" y="3215045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D667E0F-E001-4C26-A5BD-07F8FE35702D}"/>
              </a:ext>
            </a:extLst>
          </p:cNvPr>
          <p:cNvSpPr/>
          <p:nvPr/>
        </p:nvSpPr>
        <p:spPr>
          <a:xfrm>
            <a:off x="2442493" y="3486539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1.4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B7AEB4-9E8B-4EAE-90C8-BB9BF96A5A3A}"/>
              </a:ext>
            </a:extLst>
          </p:cNvPr>
          <p:cNvGrpSpPr/>
          <p:nvPr/>
        </p:nvGrpSpPr>
        <p:grpSpPr>
          <a:xfrm>
            <a:off x="5711726" y="73390"/>
            <a:ext cx="5013824" cy="1204664"/>
            <a:chOff x="5711726" y="73390"/>
            <a:chExt cx="5013824" cy="120466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360A520-D0F4-4D92-B637-A30445A8118F}"/>
                </a:ext>
              </a:extLst>
            </p:cNvPr>
            <p:cNvGrpSpPr/>
            <p:nvPr/>
          </p:nvGrpSpPr>
          <p:grpSpPr>
            <a:xfrm>
              <a:off x="5711726" y="73390"/>
              <a:ext cx="5013824" cy="1204664"/>
              <a:chOff x="578299" y="3694030"/>
              <a:chExt cx="5013824" cy="120466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93ADA20B-91D8-4644-B4C1-F4284173F594}"/>
                  </a:ext>
                </a:extLst>
              </p:cNvPr>
              <p:cNvGrpSpPr/>
              <p:nvPr/>
            </p:nvGrpSpPr>
            <p:grpSpPr>
              <a:xfrm>
                <a:off x="578299" y="3694030"/>
                <a:ext cx="5013824" cy="1204664"/>
                <a:chOff x="578299" y="3694030"/>
                <a:chExt cx="5013824" cy="1204664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7DB14C3C-139F-49E6-AB18-A380060AB598}"/>
                    </a:ext>
                  </a:extLst>
                </p:cNvPr>
                <p:cNvGrpSpPr/>
                <p:nvPr/>
              </p:nvGrpSpPr>
              <p:grpSpPr>
                <a:xfrm>
                  <a:off x="578299" y="3694030"/>
                  <a:ext cx="5013824" cy="1204664"/>
                  <a:chOff x="309748" y="9174"/>
                  <a:chExt cx="5013824" cy="1204664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C65ED1EB-51DB-4950-8637-5891A03678DB}"/>
                      </a:ext>
                    </a:extLst>
                  </p:cNvPr>
                  <p:cNvSpPr/>
                  <p:nvPr/>
                </p:nvSpPr>
                <p:spPr>
                  <a:xfrm>
                    <a:off x="522405" y="86121"/>
                    <a:ext cx="4562856" cy="11118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10B88043-0827-4C08-B981-8D1B39615361}"/>
                      </a:ext>
                    </a:extLst>
                  </p:cNvPr>
                  <p:cNvSpPr txBox="1"/>
                  <p:nvPr/>
                </p:nvSpPr>
                <p:spPr>
                  <a:xfrm>
                    <a:off x="3637435" y="875284"/>
                    <a:ext cx="168613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Risk</a:t>
                    </a:r>
                  </a:p>
                </p:txBody>
              </p:sp>
              <p:pic>
                <p:nvPicPr>
                  <p:cNvPr id="70" name="Picture 69">
                    <a:extLst>
                      <a:ext uri="{FF2B5EF4-FFF2-40B4-BE49-F238E27FC236}">
                        <a16:creationId xmlns:a16="http://schemas.microsoft.com/office/drawing/2014/main" id="{7173C320-4FCE-4C70-A620-0CEADECFA8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17196" t="6647" r="73027" b="74624"/>
                  <a:stretch/>
                </p:blipFill>
                <p:spPr>
                  <a:xfrm>
                    <a:off x="4169207" y="9174"/>
                    <a:ext cx="738732" cy="986350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71" name="Picture 70">
                    <a:extLst>
                      <a:ext uri="{FF2B5EF4-FFF2-40B4-BE49-F238E27FC236}">
                        <a16:creationId xmlns:a16="http://schemas.microsoft.com/office/drawing/2014/main" id="{01B116E3-808A-4D9C-97BD-C6B0D97703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36883" t="9252" r="55401" b="73628"/>
                  <a:stretch/>
                </p:blipFill>
                <p:spPr>
                  <a:xfrm>
                    <a:off x="1736475" y="122073"/>
                    <a:ext cx="561821" cy="8960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E1C68980-88DC-4E0C-9A3C-03B9BEED05B9}"/>
                      </a:ext>
                    </a:extLst>
                  </p:cNvPr>
                  <p:cNvSpPr txBox="1"/>
                  <p:nvPr/>
                </p:nvSpPr>
                <p:spPr>
                  <a:xfrm>
                    <a:off x="309748" y="862601"/>
                    <a:ext cx="12091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SPM</a:t>
                    </a:r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C3C3FB61-FF9D-4CFF-8CE4-43A931C5165A}"/>
                      </a:ext>
                    </a:extLst>
                  </p:cNvPr>
                  <p:cNvSpPr txBox="1"/>
                  <p:nvPr/>
                </p:nvSpPr>
                <p:spPr>
                  <a:xfrm>
                    <a:off x="1458683" y="859366"/>
                    <a:ext cx="12091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Stress</a:t>
                    </a: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322ABF02-A70B-4601-B976-4C64738A71B8}"/>
                      </a:ext>
                    </a:extLst>
                  </p:cNvPr>
                  <p:cNvSpPr txBox="1"/>
                  <p:nvPr/>
                </p:nvSpPr>
                <p:spPr>
                  <a:xfrm>
                    <a:off x="3516503" y="105832"/>
                    <a:ext cx="457200" cy="1015663"/>
                  </a:xfrm>
                  <a:prstGeom prst="rect">
                    <a:avLst/>
                  </a:prstGeom>
                  <a:noFill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0" b="1" dirty="0"/>
                      <a:t>=</a:t>
                    </a:r>
                  </a:p>
                </p:txBody>
              </p:sp>
              <p:sp>
                <p:nvSpPr>
                  <p:cNvPr id="76" name="Arrow: Left-Right 75">
                    <a:extLst>
                      <a:ext uri="{FF2B5EF4-FFF2-40B4-BE49-F238E27FC236}">
                        <a16:creationId xmlns:a16="http://schemas.microsoft.com/office/drawing/2014/main" id="{BB74B151-091D-4F79-9154-E76A2684DCFE}"/>
                      </a:ext>
                    </a:extLst>
                  </p:cNvPr>
                  <p:cNvSpPr/>
                  <p:nvPr/>
                </p:nvSpPr>
                <p:spPr>
                  <a:xfrm>
                    <a:off x="1210085" y="539157"/>
                    <a:ext cx="548640" cy="184938"/>
                  </a:xfrm>
                  <a:prstGeom prst="leftRightArrow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668FD5F3-80C6-4216-9AD8-ED23A839E4E5}"/>
                      </a:ext>
                    </a:extLst>
                  </p:cNvPr>
                  <p:cNvSpPr/>
                  <p:nvPr/>
                </p:nvSpPr>
                <p:spPr>
                  <a:xfrm>
                    <a:off x="4357273" y="512506"/>
                    <a:ext cx="254405" cy="334983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8B9B3727-FF06-4D1D-B9B5-F1C47050BC1C}"/>
                      </a:ext>
                    </a:extLst>
                  </p:cNvPr>
                  <p:cNvSpPr/>
                  <p:nvPr/>
                </p:nvSpPr>
                <p:spPr>
                  <a:xfrm>
                    <a:off x="1922028" y="807010"/>
                    <a:ext cx="254405" cy="36576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D2006DF6-7F02-4214-8139-FB09765CB14D}"/>
                    </a:ext>
                  </a:extLst>
                </p:cNvPr>
                <p:cNvGrpSpPr/>
                <p:nvPr/>
              </p:nvGrpSpPr>
              <p:grpSpPr>
                <a:xfrm>
                  <a:off x="2749238" y="3721407"/>
                  <a:ext cx="1455199" cy="1177287"/>
                  <a:chOff x="2904970" y="802352"/>
                  <a:chExt cx="1455199" cy="1177287"/>
                </a:xfrm>
              </p:grpSpPr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887CE078-36C8-431A-8E35-5292E5D130E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970" y="1641085"/>
                    <a:ext cx="145519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Contamination</a:t>
                    </a:r>
                  </a:p>
                </p:txBody>
              </p:sp>
              <p:pic>
                <p:nvPicPr>
                  <p:cNvPr id="65" name="Picture 64">
                    <a:extLst>
                      <a:ext uri="{FF2B5EF4-FFF2-40B4-BE49-F238E27FC236}">
                        <a16:creationId xmlns:a16="http://schemas.microsoft.com/office/drawing/2014/main" id="{57C42AC8-17F4-4802-B256-F4FED7C132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l="36819" t="28457" r="54147" b="50510"/>
                  <a:stretch/>
                </p:blipFill>
                <p:spPr>
                  <a:xfrm>
                    <a:off x="3297872" y="802352"/>
                    <a:ext cx="621985" cy="1093233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56CDDD92-0F37-4865-A406-7A0149CFDC36}"/>
                      </a:ext>
                    </a:extLst>
                  </p:cNvPr>
                  <p:cNvCxnSpPr/>
                  <p:nvPr/>
                </p:nvCxnSpPr>
                <p:spPr>
                  <a:xfrm>
                    <a:off x="3462560" y="1286519"/>
                    <a:ext cx="292608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51794F18-D938-4201-9527-B40D88F6CD9F}"/>
                      </a:ext>
                    </a:extLst>
                  </p:cNvPr>
                  <p:cNvSpPr txBox="1"/>
                  <p:nvPr/>
                </p:nvSpPr>
                <p:spPr>
                  <a:xfrm>
                    <a:off x="3746091" y="1059085"/>
                    <a:ext cx="57368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rgbClr val="C00000"/>
                        </a:solidFill>
                      </a:rPr>
                      <a:t>NOAA</a:t>
                    </a:r>
                  </a:p>
                </p:txBody>
              </p:sp>
            </p:grpSp>
          </p:grpSp>
          <p:sp>
            <p:nvSpPr>
              <p:cNvPr id="61" name="Arrow: Left-Right 60">
                <a:extLst>
                  <a:ext uri="{FF2B5EF4-FFF2-40B4-BE49-F238E27FC236}">
                    <a16:creationId xmlns:a16="http://schemas.microsoft.com/office/drawing/2014/main" id="{E3F09D83-EBD1-4486-A411-8E9FE6A1F0A7}"/>
                  </a:ext>
                </a:extLst>
              </p:cNvPr>
              <p:cNvSpPr/>
              <p:nvPr/>
            </p:nvSpPr>
            <p:spPr>
              <a:xfrm>
                <a:off x="2605722" y="4235284"/>
                <a:ext cx="548640" cy="184938"/>
              </a:xfrm>
              <a:prstGeom prst="left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2DAA6D98-1F9D-485B-B75B-173DF36C39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883" t="9252" r="55401" b="73628"/>
            <a:stretch/>
          </p:blipFill>
          <p:spPr>
            <a:xfrm>
              <a:off x="5989938" y="177264"/>
              <a:ext cx="584698" cy="9041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31B55A2-A4A7-41CD-A9FA-6DC7CD05FA32}"/>
              </a:ext>
            </a:extLst>
          </p:cNvPr>
          <p:cNvSpPr txBox="1"/>
          <p:nvPr/>
        </p:nvSpPr>
        <p:spPr>
          <a:xfrm>
            <a:off x="59906" y="1993522"/>
            <a:ext cx="2158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tracks how many fish visit, how long they stay, and the risk they experience.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44445F8-38EF-4B22-B49C-05C7FDC6DFE4}"/>
              </a:ext>
            </a:extLst>
          </p:cNvPr>
          <p:cNvGrpSpPr/>
          <p:nvPr/>
        </p:nvGrpSpPr>
        <p:grpSpPr>
          <a:xfrm>
            <a:off x="9923286" y="1277281"/>
            <a:ext cx="2063453" cy="1608226"/>
            <a:chOff x="9917324" y="1183186"/>
            <a:chExt cx="2063453" cy="160822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CDE80AE-59EA-436F-84DB-9C984569EFC3}"/>
                </a:ext>
              </a:extLst>
            </p:cNvPr>
            <p:cNvGrpSpPr/>
            <p:nvPr/>
          </p:nvGrpSpPr>
          <p:grpSpPr>
            <a:xfrm>
              <a:off x="9917324" y="1183186"/>
              <a:ext cx="2063453" cy="1608226"/>
              <a:chOff x="9267696" y="5401572"/>
              <a:chExt cx="2063453" cy="160822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10ADC5B-B859-4CFC-A909-BF9511343A40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1222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1AAEE9B-C098-488A-BB69-4676EFF07600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602AB45-23A8-49F1-AAFC-A53E84A87896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14238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Contamination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EDA9CDB-49CF-4B7D-A037-927DC3FF38D0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2932F7E-4523-4D37-A598-6CF0EE4B4FF8}"/>
                </a:ext>
              </a:extLst>
            </p:cNvPr>
            <p:cNvSpPr/>
            <p:nvPr/>
          </p:nvSpPr>
          <p:spPr>
            <a:xfrm>
              <a:off x="10044881" y="2209228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1B4F4F1-3916-4182-8676-42B2A774F551}"/>
                </a:ext>
              </a:extLst>
            </p:cNvPr>
            <p:cNvSpPr txBox="1"/>
            <p:nvPr/>
          </p:nvSpPr>
          <p:spPr>
            <a:xfrm>
              <a:off x="10439130" y="1960415"/>
              <a:ext cx="13775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Suspended Particulate Matter (</a:t>
              </a:r>
              <a:r>
                <a:rPr lang="en-US" sz="1600" b="1" dirty="0"/>
                <a:t>SPM</a:t>
              </a:r>
              <a:r>
                <a:rPr lang="en-US" sz="16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976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5747</TotalTime>
  <Words>1057</Words>
  <Application>Microsoft Office PowerPoint</Application>
  <PresentationFormat>Widescreen</PresentationFormat>
  <Paragraphs>219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Risk and Exposure Dynamics</vt:lpstr>
      <vt:lpstr>Relevant Background Information</vt:lpstr>
      <vt:lpstr>Model Objectives</vt:lpstr>
      <vt:lpstr>Fish Experience and Record Contamination Levels Along Migration.</vt:lpstr>
      <vt:lpstr>Fish Track Time Exposed to Contamination Above NOAA Limits</vt:lpstr>
      <vt:lpstr>Fish Track Bioaccumulation Uptake Risk</vt:lpstr>
      <vt:lpstr>Stressed fish respirate more, increasing water flow over their gills and raising contaminant uptake, especially in areas with fine particles or high contamination.</vt:lpstr>
      <vt:lpstr>Fish Keep Track of Cumulative Contamination Throughout Migration</vt:lpstr>
      <vt:lpstr>Overlap of salinity shifts, SPM, and contamination in transitional zones raises bioaccumulation risk.</vt:lpstr>
      <vt:lpstr>When fish enter a patch with contamination above NOAA limits, exposure time increases and is recorded for that location.</vt:lpstr>
      <vt:lpstr>Cumulative Contamination builds up as fish move through polluted areas.</vt:lpstr>
      <vt:lpstr>Exposure time increases as fish move through highly polluted areas.</vt:lpstr>
      <vt:lpstr>Bioaccumulation risk varies by patch as fish encounter different combinations of contamination, stress, and suspended particles during migration.</vt:lpstr>
      <vt:lpstr>Individual-Specific Traits</vt:lpstr>
      <vt:lpstr>Outputs of Interest</vt:lpstr>
      <vt:lpstr>Discussion Prompts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Bioaccumulation Dynamics</dc:title>
  <dc:creator>Quintana, Vanessa M ERDC-RDE-EL-MS Contractor</dc:creator>
  <cp:lastModifiedBy>Quintana, Vanessa M ERDC-RDE-EL-MS Contractor</cp:lastModifiedBy>
  <cp:revision>126</cp:revision>
  <dcterms:created xsi:type="dcterms:W3CDTF">2025-06-04T12:52:07Z</dcterms:created>
  <dcterms:modified xsi:type="dcterms:W3CDTF">2025-07-28T13:07:47Z</dcterms:modified>
</cp:coreProperties>
</file>