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2" r:id="rId3"/>
    <p:sldId id="259" r:id="rId4"/>
    <p:sldId id="291" r:id="rId5"/>
    <p:sldId id="266" r:id="rId6"/>
    <p:sldId id="285" r:id="rId7"/>
    <p:sldId id="267" r:id="rId8"/>
    <p:sldId id="268" r:id="rId9"/>
    <p:sldId id="273" r:id="rId10"/>
    <p:sldId id="275" r:id="rId11"/>
    <p:sldId id="288" r:id="rId12"/>
    <p:sldId id="292" r:id="rId13"/>
    <p:sldId id="294" r:id="rId14"/>
    <p:sldId id="277" r:id="rId15"/>
    <p:sldId id="279" r:id="rId16"/>
    <p:sldId id="28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41B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165" autoAdjust="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7B549-B6AA-44EF-AD93-AD5A8BF91B0C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27129-F16C-4F56-8EA8-83C40C95E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77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Trait Type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Generalization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Salinity Acclimation Rate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Higher for larger, older fish; species-dependent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Cell Growth/Decay Rate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Slower in larger, older fish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Creation Energy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Higher for large/old fish or energetically expensive species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Decay Energy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Lower than creation but still influenced by size and age.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27129-F16C-4F56-8EA8-83C40C95EB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93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CBC76-2F6C-46F9-9261-043820BA6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98526-C96C-4996-9482-202CE7A4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2722A-93B3-4CB9-82EB-2834F8D51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19E3A-9C98-4213-A183-4F729F91F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2D41E-1A10-4671-9AA3-BD7EE04D7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05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E10F1-EBAF-473C-AB82-9B58FEF6C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010E7-8734-4DBA-8967-4D16F63F3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F14B2-C75B-44A0-A6AC-374D891A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9542A-75B1-45C1-B38F-8DB97DD20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2665A-A977-46F8-8F57-684F2169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6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A21C50-0ACD-4C61-B077-95AFBBFCE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2A83B7-D655-4C47-A587-81D552396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BB0D0-6FF7-40CE-BC33-04611A002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968EB-AFDB-4FC7-B662-1595B68BB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55098-0F2C-4D5F-BFE0-2DF78B197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53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65179-FE2A-4C96-A64D-D8582A4DA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AE2-B495-49F6-958E-1516F932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27F5E-1AFE-4EAB-9C73-BFF5238CB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04A05-8870-41C4-85D7-ED06DE335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68A0D-9A54-4B52-B238-50C3586F8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8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17AA6-FCB8-437C-B1B4-56475F413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F3D79-1045-49CA-8BA8-CAED6B572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F8F99-96A6-4711-8468-5C442659A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88E8A-65B0-49E0-8FDF-D5BF72EE7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9BADA-1214-4F9A-A6A6-F30FE452C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64E55-1BF4-4D5D-BDE2-A6D23778A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2A14A-38D6-478E-8A22-26233D0C8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ADF143-4BEA-432A-82D9-BDE29C79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CC5B7-C246-4F27-ACCF-9AAE57A9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57BC1-AA5A-4583-A0DB-135501D72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E3415-A874-4DF7-A072-DAF5E39C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3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290A9-1976-4E5D-B395-C465B009F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98AC2-21CC-48D8-8EBB-B51192DC0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F517D-E56B-4A8E-813F-8010FD1F4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73BAC2-DE1D-4C03-A991-AA7560C91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12057C-4E9E-4999-8377-8A7BF0137C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CBF522-AD06-4FC3-BA71-B03C01120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FB97B0-8211-4DA2-830B-FE2E516B2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2EED1-504E-4E54-BE6E-301B4AA7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96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2EF3-9A0D-4727-82E6-96E9A4869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5A1F5-9A10-46B9-89FB-6127CE038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5EBD1-7720-4FCC-8232-C19485BA5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999E50-636F-4DF4-B0C3-F60082A6B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7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1E88D6-5103-4488-A2E5-0B7392F1D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B8FAC6-1EB2-49CD-986F-57EE48DA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94728-BB70-4DD3-8544-B6DF2837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45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88E98-6E5F-43BA-8C83-70751CA49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5D455-0976-4CB2-8BB9-6754231D2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1C4036-13AC-47FE-8B6A-6515BF4E0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94CDC-2373-4286-A589-4547B6361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AFBD-596D-4E76-A8BA-218281E80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F37A4-C356-4095-BB1D-5BC5BD681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5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1B830-6476-4E26-B4DA-4E5D6DA8E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08069E-9E4E-4464-B129-5D40AC4118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35B8D-3B19-40C4-9097-C6CED1583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FC0AD-7062-44AA-99DF-37CDB4C32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B120E-5F9E-49A7-BEDA-38CCACB68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0844C-144D-4CC7-8A3B-94E204AC2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85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729676-D91C-4648-B0D6-420947B50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3E9A8-1A2C-49B0-AFBA-94356E553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DED03-403A-4962-8DCB-146DACA4D4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AB58A-3F32-434F-856E-DD0BF0CB98E8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FF19E-0511-4299-8711-D752E88ED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C8F5F-3509-424D-B9CC-3F5E8CB94F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3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27583-FA58-443E-95F9-6BF0088A2A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Osmoregulation Function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B7E120-65D1-46DC-BC03-B147B42393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Drafted By: Vanessa Quintana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59756A-31F1-4264-917B-C3321E2EBE6E}"/>
              </a:ext>
            </a:extLst>
          </p:cNvPr>
          <p:cNvSpPr txBox="1"/>
          <p:nvPr/>
        </p:nvSpPr>
        <p:spPr>
          <a:xfrm>
            <a:off x="6905625" y="106829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Penobscot Estuary Community Modeling Workshop</a:t>
            </a:r>
          </a:p>
          <a:p>
            <a:pPr algn="r"/>
            <a:r>
              <a:rPr lang="en-US" dirty="0"/>
              <a:t>ABM Draft Osmoregulation Function</a:t>
            </a:r>
          </a:p>
          <a:p>
            <a:pPr algn="r"/>
            <a:r>
              <a:rPr lang="en-US" dirty="0"/>
              <a:t>August 6</a:t>
            </a:r>
            <a:r>
              <a:rPr lang="en-US" baseline="30000" dirty="0"/>
              <a:t>th</a:t>
            </a:r>
            <a:r>
              <a:rPr lang="en-US" dirty="0"/>
              <a:t>, 2025</a:t>
            </a:r>
          </a:p>
        </p:txBody>
      </p:sp>
    </p:spTree>
    <p:extLst>
      <p:ext uri="{BB962C8B-B14F-4D97-AF65-F5344CB8AC3E}">
        <p14:creationId xmlns:p14="http://schemas.microsoft.com/office/powerpoint/2010/main" val="1834254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A921E814-1C6D-4064-97DD-EC6ED51FDBE9}"/>
              </a:ext>
            </a:extLst>
          </p:cNvPr>
          <p:cNvGrpSpPr/>
          <p:nvPr/>
        </p:nvGrpSpPr>
        <p:grpSpPr>
          <a:xfrm>
            <a:off x="0" y="525406"/>
            <a:ext cx="7570792" cy="4859617"/>
            <a:chOff x="2057531" y="1544190"/>
            <a:chExt cx="7570792" cy="485961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C171B6D-9BF9-4C62-B314-DF5215BFD0FA}"/>
                </a:ext>
              </a:extLst>
            </p:cNvPr>
            <p:cNvSpPr txBox="1"/>
            <p:nvPr/>
          </p:nvSpPr>
          <p:spPr>
            <a:xfrm>
              <a:off x="2057531" y="3314621"/>
              <a:ext cx="3962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Energy Cost of Creation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A779920-CF11-4D59-B80A-B03713837036}"/>
                </a:ext>
              </a:extLst>
            </p:cNvPr>
            <p:cNvGrpSpPr/>
            <p:nvPr/>
          </p:nvGrpSpPr>
          <p:grpSpPr>
            <a:xfrm>
              <a:off x="6421445" y="1544190"/>
              <a:ext cx="3206878" cy="2122384"/>
              <a:chOff x="1017956" y="2071167"/>
              <a:chExt cx="1529814" cy="157602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8D18AF52-BFAF-48B5-B2B1-0B187484509B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4" name="Straight Arrow Connector 3">
                  <a:extLst>
                    <a:ext uri="{FF2B5EF4-FFF2-40B4-BE49-F238E27FC236}">
                      <a16:creationId xmlns:a16="http://schemas.microsoft.com/office/drawing/2014/main" id="{B22E02D0-5ED2-4C5C-88B0-AB1271CC05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363175B3-F9FC-4613-8420-FC6E53E2BA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46EC70-472A-4BAA-B0DF-DF746FA5BEEE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X</a:t>
                </a:r>
                <a:endParaRPr lang="en-US" sz="1200" b="1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A21425E-BE7C-4775-9678-FA1870CFE432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BBBAE9E-285B-43A3-A295-CB085E3B6977}"/>
                </a:ext>
              </a:extLst>
            </p:cNvPr>
            <p:cNvGrpSpPr/>
            <p:nvPr/>
          </p:nvGrpSpPr>
          <p:grpSpPr>
            <a:xfrm>
              <a:off x="2559977" y="1544190"/>
              <a:ext cx="3206878" cy="2122384"/>
              <a:chOff x="1017956" y="2071167"/>
              <a:chExt cx="1529814" cy="1576028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83104C3-DE64-4950-A669-7E17AC330525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544A03A3-DE47-4D21-A0F0-E55D689762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FD38DB0C-BEA8-412E-A5D4-779A667073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011EEBE-81EA-4D22-9EF9-00D5DD5ABE9A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X</a:t>
                </a:r>
                <a:endParaRPr lang="en-US" sz="1200" b="1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83AEE3E-122F-4116-8C23-2640C052B0C8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2C6AB0E-7188-423E-8387-D38453171891}"/>
                </a:ext>
              </a:extLst>
            </p:cNvPr>
            <p:cNvGrpSpPr/>
            <p:nvPr/>
          </p:nvGrpSpPr>
          <p:grpSpPr>
            <a:xfrm>
              <a:off x="2559977" y="4280016"/>
              <a:ext cx="3206878" cy="2122384"/>
              <a:chOff x="1017956" y="2071167"/>
              <a:chExt cx="1529814" cy="1576028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63020587-8EF8-4C95-8791-1A7FBC51CFB0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93C92D6C-B29D-4AFF-9D06-FADCFA2A4D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6BCBB532-6A6A-4D1F-B58A-0F0D3C5F0C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CAEF06E-E078-4A24-83A6-AAF56CFC1C15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X</a:t>
                </a:r>
                <a:endParaRPr lang="en-US" sz="1200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D58F3AE-3C60-4BC4-8C7D-AF3E01C0EAE8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C006937-B937-4B81-A299-5CC7CAF49C2B}"/>
                </a:ext>
              </a:extLst>
            </p:cNvPr>
            <p:cNvGrpSpPr/>
            <p:nvPr/>
          </p:nvGrpSpPr>
          <p:grpSpPr>
            <a:xfrm>
              <a:off x="6421445" y="4280016"/>
              <a:ext cx="3206878" cy="2122384"/>
              <a:chOff x="1017956" y="2071167"/>
              <a:chExt cx="1529814" cy="1576028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5D0D43CB-7093-4DB1-BAEB-9862421454A5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270BD38B-0785-406A-8340-5C54790592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3ED6467A-F770-4483-BD64-9B51558D0B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E6E9088-3FEC-4BF4-8540-4D0E59AD546A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X</a:t>
                </a:r>
                <a:endParaRPr lang="en-US" sz="1200" b="1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CD10605-A783-498F-A638-AA71D816BB7C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EB7BD89-7CBB-49D2-8591-C4C0327AEF6E}"/>
                </a:ext>
              </a:extLst>
            </p:cNvPr>
            <p:cNvSpPr txBox="1"/>
            <p:nvPr/>
          </p:nvSpPr>
          <p:spPr>
            <a:xfrm>
              <a:off x="2133732" y="6029813"/>
              <a:ext cx="3962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Energy Cost of Decay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E1A0054-BC40-4DDB-A3E8-4EDF67E99336}"/>
                </a:ext>
              </a:extLst>
            </p:cNvPr>
            <p:cNvSpPr txBox="1"/>
            <p:nvPr/>
          </p:nvSpPr>
          <p:spPr>
            <a:xfrm>
              <a:off x="5960890" y="3325782"/>
              <a:ext cx="3366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Energy Cost of Maintenance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ADB5BBB-3C2C-4419-9C5D-D1F1C303675D}"/>
                </a:ext>
              </a:extLst>
            </p:cNvPr>
            <p:cNvSpPr txBox="1"/>
            <p:nvPr/>
          </p:nvSpPr>
          <p:spPr>
            <a:xfrm>
              <a:off x="5666054" y="6034475"/>
              <a:ext cx="3962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Energy Cost of Maintenance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BF340A-7F09-4EC3-8CE2-148AEFAF8E26}"/>
              </a:ext>
            </a:extLst>
          </p:cNvPr>
          <p:cNvGrpSpPr/>
          <p:nvPr/>
        </p:nvGrpSpPr>
        <p:grpSpPr>
          <a:xfrm>
            <a:off x="3664681" y="939879"/>
            <a:ext cx="548640" cy="548640"/>
            <a:chOff x="3757306" y="1950364"/>
            <a:chExt cx="548640" cy="5486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B189957-F955-4DCB-BFBF-78EDAA95D592}"/>
                </a:ext>
              </a:extLst>
            </p:cNvPr>
            <p:cNvSpPr/>
            <p:nvPr/>
          </p:nvSpPr>
          <p:spPr>
            <a:xfrm>
              <a:off x="3938928" y="1950364"/>
              <a:ext cx="184908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9B4B31C-0C47-4159-AA98-5432E973C2B5}"/>
                </a:ext>
              </a:extLst>
            </p:cNvPr>
            <p:cNvSpPr/>
            <p:nvPr/>
          </p:nvSpPr>
          <p:spPr>
            <a:xfrm rot="16200000">
              <a:off x="3940186" y="1950364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66FE003-EA60-486C-9F8B-8185663E8E66}"/>
              </a:ext>
            </a:extLst>
          </p:cNvPr>
          <p:cNvGrpSpPr/>
          <p:nvPr/>
        </p:nvGrpSpPr>
        <p:grpSpPr>
          <a:xfrm>
            <a:off x="3664681" y="3792396"/>
            <a:ext cx="548640" cy="548640"/>
            <a:chOff x="3757306" y="1950364"/>
            <a:chExt cx="548640" cy="5486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EA4938C-9319-49B0-93D8-5A3513551CD6}"/>
                </a:ext>
              </a:extLst>
            </p:cNvPr>
            <p:cNvSpPr/>
            <p:nvPr/>
          </p:nvSpPr>
          <p:spPr>
            <a:xfrm>
              <a:off x="3938928" y="1950364"/>
              <a:ext cx="184908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2F33B9B-75DE-4CAE-86A9-387714AC7F31}"/>
                </a:ext>
              </a:extLst>
            </p:cNvPr>
            <p:cNvSpPr/>
            <p:nvPr/>
          </p:nvSpPr>
          <p:spPr>
            <a:xfrm rot="16200000">
              <a:off x="3940186" y="1950364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5B5A6D4-7E7D-44E9-93BE-8F5C8BBCE76F}"/>
              </a:ext>
            </a:extLst>
          </p:cNvPr>
          <p:cNvGrpSpPr/>
          <p:nvPr/>
        </p:nvGrpSpPr>
        <p:grpSpPr>
          <a:xfrm>
            <a:off x="7571868" y="3834342"/>
            <a:ext cx="548640" cy="462365"/>
            <a:chOff x="7887685" y="2054990"/>
            <a:chExt cx="548640" cy="4623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4948E59-00C9-49AE-AB5E-F451095E27A8}"/>
                </a:ext>
              </a:extLst>
            </p:cNvPr>
            <p:cNvSpPr/>
            <p:nvPr/>
          </p:nvSpPr>
          <p:spPr>
            <a:xfrm rot="16200000">
              <a:off x="8070565" y="1872110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FCAC360-471E-45C8-BD39-B22ED0E1D075}"/>
                </a:ext>
              </a:extLst>
            </p:cNvPr>
            <p:cNvSpPr/>
            <p:nvPr/>
          </p:nvSpPr>
          <p:spPr>
            <a:xfrm rot="16200000">
              <a:off x="8070565" y="2151595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FA79F56-68DE-4A0D-A28C-85CC5228A3C8}"/>
              </a:ext>
            </a:extLst>
          </p:cNvPr>
          <p:cNvGrpSpPr/>
          <p:nvPr/>
        </p:nvGrpSpPr>
        <p:grpSpPr>
          <a:xfrm>
            <a:off x="7571868" y="985309"/>
            <a:ext cx="548640" cy="462365"/>
            <a:chOff x="7887685" y="2054990"/>
            <a:chExt cx="548640" cy="4623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E031B15-60DA-4929-B868-CEC68504F948}"/>
                </a:ext>
              </a:extLst>
            </p:cNvPr>
            <p:cNvSpPr/>
            <p:nvPr/>
          </p:nvSpPr>
          <p:spPr>
            <a:xfrm rot="16200000">
              <a:off x="8070565" y="1872110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382184F-6024-4583-B6A5-E15F85D6E129}"/>
                </a:ext>
              </a:extLst>
            </p:cNvPr>
            <p:cNvSpPr/>
            <p:nvPr/>
          </p:nvSpPr>
          <p:spPr>
            <a:xfrm rot="16200000">
              <a:off x="8070565" y="2151595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A297F1C-A9B5-45A1-9089-E4CC086A00B5}"/>
              </a:ext>
            </a:extLst>
          </p:cNvPr>
          <p:cNvCxnSpPr>
            <a:cxnSpLocks/>
          </p:cNvCxnSpPr>
          <p:nvPr/>
        </p:nvCxnSpPr>
        <p:spPr>
          <a:xfrm flipV="1">
            <a:off x="8959367" y="580161"/>
            <a:ext cx="0" cy="1653155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D1A59D7-A133-4917-A59C-3D10DF805109}"/>
              </a:ext>
            </a:extLst>
          </p:cNvPr>
          <p:cNvCxnSpPr>
            <a:cxnSpLocks/>
          </p:cNvCxnSpPr>
          <p:nvPr/>
        </p:nvCxnSpPr>
        <p:spPr>
          <a:xfrm rot="5400000" flipV="1">
            <a:off x="10237244" y="955441"/>
            <a:ext cx="0" cy="2555752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36CE201A-34BD-4CCC-B9C1-14C9294FD9B4}"/>
              </a:ext>
            </a:extLst>
          </p:cNvPr>
          <p:cNvSpPr txBox="1"/>
          <p:nvPr/>
        </p:nvSpPr>
        <p:spPr>
          <a:xfrm>
            <a:off x="11217397" y="2233315"/>
            <a:ext cx="595445" cy="4144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X</a:t>
            </a:r>
            <a:endParaRPr lang="en-US" sz="1200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7CF665B-A851-438A-B071-C7FB5F8143E5}"/>
              </a:ext>
            </a:extLst>
          </p:cNvPr>
          <p:cNvSpPr txBox="1"/>
          <p:nvPr/>
        </p:nvSpPr>
        <p:spPr>
          <a:xfrm>
            <a:off x="8605964" y="525404"/>
            <a:ext cx="582004" cy="41447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b="1" dirty="0"/>
              <a:t>Y</a:t>
            </a:r>
            <a:endParaRPr lang="en-US" sz="1200" b="1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6E3743F-E03C-4AA4-B7B8-8E35832F5E0C}"/>
              </a:ext>
            </a:extLst>
          </p:cNvPr>
          <p:cNvCxnSpPr>
            <a:cxnSpLocks/>
          </p:cNvCxnSpPr>
          <p:nvPr/>
        </p:nvCxnSpPr>
        <p:spPr>
          <a:xfrm flipV="1">
            <a:off x="8932070" y="3300867"/>
            <a:ext cx="0" cy="1653155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DF7BD4B-DA44-4A59-96CB-2406CC56E1F6}"/>
              </a:ext>
            </a:extLst>
          </p:cNvPr>
          <p:cNvCxnSpPr>
            <a:cxnSpLocks/>
          </p:cNvCxnSpPr>
          <p:nvPr/>
        </p:nvCxnSpPr>
        <p:spPr>
          <a:xfrm rot="5400000" flipV="1">
            <a:off x="10209947" y="3676147"/>
            <a:ext cx="0" cy="2555752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3F1FE693-61D7-481C-9585-B3D63741B6FB}"/>
              </a:ext>
            </a:extLst>
          </p:cNvPr>
          <p:cNvSpPr txBox="1"/>
          <p:nvPr/>
        </p:nvSpPr>
        <p:spPr>
          <a:xfrm>
            <a:off x="11190100" y="4954021"/>
            <a:ext cx="595445" cy="41447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b="1" dirty="0"/>
              <a:t>X</a:t>
            </a:r>
            <a:endParaRPr lang="en-US" sz="1200" b="1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8D86A49-A2D4-477D-85C4-CF3FFDE2FEC2}"/>
              </a:ext>
            </a:extLst>
          </p:cNvPr>
          <p:cNvSpPr txBox="1"/>
          <p:nvPr/>
        </p:nvSpPr>
        <p:spPr>
          <a:xfrm>
            <a:off x="8578667" y="3246110"/>
            <a:ext cx="582004" cy="41447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b="1" dirty="0"/>
              <a:t>Y</a:t>
            </a:r>
            <a:endParaRPr lang="en-US" sz="1200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AA14CE0-1841-439C-8214-0ED36E01D2AB}"/>
              </a:ext>
            </a:extLst>
          </p:cNvPr>
          <p:cNvSpPr txBox="1"/>
          <p:nvPr/>
        </p:nvSpPr>
        <p:spPr>
          <a:xfrm>
            <a:off x="8853826" y="2213989"/>
            <a:ext cx="2469114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Osmoregulation Energy Cost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58987B-4EC1-41FD-B06F-434C0D581ADF}"/>
              </a:ext>
            </a:extLst>
          </p:cNvPr>
          <p:cNvSpPr/>
          <p:nvPr/>
        </p:nvSpPr>
        <p:spPr>
          <a:xfrm>
            <a:off x="1218451" y="1295857"/>
            <a:ext cx="1525366" cy="916519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FF5A69F-B355-4F15-AAC7-0A8B2899ED4B}"/>
              </a:ext>
            </a:extLst>
          </p:cNvPr>
          <p:cNvSpPr/>
          <p:nvPr/>
        </p:nvSpPr>
        <p:spPr>
          <a:xfrm>
            <a:off x="1218451" y="4579180"/>
            <a:ext cx="1525366" cy="374841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F5818E-D131-4B12-B04B-AD76276A168A}"/>
              </a:ext>
            </a:extLst>
          </p:cNvPr>
          <p:cNvSpPr/>
          <p:nvPr/>
        </p:nvSpPr>
        <p:spPr>
          <a:xfrm>
            <a:off x="5070721" y="1568516"/>
            <a:ext cx="1527048" cy="631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BABFA95-9358-452D-99B5-180EE019A575}"/>
              </a:ext>
            </a:extLst>
          </p:cNvPr>
          <p:cNvSpPr/>
          <p:nvPr/>
        </p:nvSpPr>
        <p:spPr>
          <a:xfrm>
            <a:off x="5070602" y="4319955"/>
            <a:ext cx="1527048" cy="631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5A96D7F-28D7-4AA4-92B0-F2E2D80BAA98}"/>
              </a:ext>
            </a:extLst>
          </p:cNvPr>
          <p:cNvSpPr/>
          <p:nvPr/>
        </p:nvSpPr>
        <p:spPr>
          <a:xfrm>
            <a:off x="9353731" y="1294065"/>
            <a:ext cx="1525366" cy="916519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566A609-7F53-429F-985C-E3D7C37A28C6}"/>
              </a:ext>
            </a:extLst>
          </p:cNvPr>
          <p:cNvSpPr/>
          <p:nvPr/>
        </p:nvSpPr>
        <p:spPr>
          <a:xfrm>
            <a:off x="9353731" y="4558602"/>
            <a:ext cx="1525366" cy="374841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097DBB2-AC0E-4FA1-A224-728FABECBEC2}"/>
              </a:ext>
            </a:extLst>
          </p:cNvPr>
          <p:cNvSpPr/>
          <p:nvPr/>
        </p:nvSpPr>
        <p:spPr>
          <a:xfrm>
            <a:off x="9346668" y="662845"/>
            <a:ext cx="1527048" cy="631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B92AA93-7BE7-4415-B601-3059E8DF6B92}"/>
              </a:ext>
            </a:extLst>
          </p:cNvPr>
          <p:cNvSpPr/>
          <p:nvPr/>
        </p:nvSpPr>
        <p:spPr>
          <a:xfrm>
            <a:off x="9353731" y="3918495"/>
            <a:ext cx="1527048" cy="631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03AB7B3-76F0-4E74-828B-F48D5E68402D}"/>
              </a:ext>
            </a:extLst>
          </p:cNvPr>
          <p:cNvSpPr txBox="1"/>
          <p:nvPr/>
        </p:nvSpPr>
        <p:spPr>
          <a:xfrm>
            <a:off x="8853826" y="4947596"/>
            <a:ext cx="2469114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Osmoregulation Energy Cost</a:t>
            </a:r>
          </a:p>
        </p:txBody>
      </p:sp>
      <p:sp>
        <p:nvSpPr>
          <p:cNvPr id="66" name="Title 1">
            <a:extLst>
              <a:ext uri="{FF2B5EF4-FFF2-40B4-BE49-F238E27FC236}">
                <a16:creationId xmlns:a16="http://schemas.microsoft.com/office/drawing/2014/main" id="{8BB07BAC-C795-4525-87B8-C66284D4C27D}"/>
              </a:ext>
            </a:extLst>
          </p:cNvPr>
          <p:cNvSpPr txBox="1">
            <a:spLocks/>
          </p:cNvSpPr>
          <p:nvPr/>
        </p:nvSpPr>
        <p:spPr>
          <a:xfrm>
            <a:off x="916235" y="5492913"/>
            <a:ext cx="103595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Total osmoregulation cost is the sum of energy used to create, destroy, and maintain chloride cells.</a:t>
            </a:r>
          </a:p>
        </p:txBody>
      </p:sp>
    </p:spTree>
    <p:extLst>
      <p:ext uri="{BB962C8B-B14F-4D97-AF65-F5344CB8AC3E}">
        <p14:creationId xmlns:p14="http://schemas.microsoft.com/office/powerpoint/2010/main" val="3507598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29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Total Energy Balance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171B6D-9BF9-4C62-B314-DF5215BFD0FA}"/>
              </a:ext>
            </a:extLst>
          </p:cNvPr>
          <p:cNvSpPr txBox="1"/>
          <p:nvPr/>
        </p:nvSpPr>
        <p:spPr>
          <a:xfrm>
            <a:off x="1871079" y="3361953"/>
            <a:ext cx="1937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Energy Levels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779920-CF11-4D59-B80A-B03713837036}"/>
              </a:ext>
            </a:extLst>
          </p:cNvPr>
          <p:cNvGrpSpPr/>
          <p:nvPr/>
        </p:nvGrpSpPr>
        <p:grpSpPr>
          <a:xfrm>
            <a:off x="7531655" y="1777237"/>
            <a:ext cx="3206878" cy="2122384"/>
            <a:chOff x="1017956" y="2071167"/>
            <a:chExt cx="1529814" cy="15760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D18AF52-BFAF-48B5-B2B1-0B187484509B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B22E02D0-5ED2-4C5C-88B0-AB1271CC05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63175B3-F9FC-4613-8420-FC6E53E2BA3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46EC70-472A-4BAA-B0DF-DF746FA5BEEE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A21425E-BE7C-4775-9678-FA1870CFE432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BE1A0054-BC40-4DDB-A3E8-4EDF67E99336}"/>
              </a:ext>
            </a:extLst>
          </p:cNvPr>
          <p:cNvSpPr txBox="1"/>
          <p:nvPr/>
        </p:nvSpPr>
        <p:spPr>
          <a:xfrm>
            <a:off x="4337178" y="3363556"/>
            <a:ext cx="2865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Energy Cost of Osmoregulation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890949D-54CD-427F-92A6-0D7613848AEA}"/>
              </a:ext>
            </a:extLst>
          </p:cNvPr>
          <p:cNvSpPr/>
          <p:nvPr/>
        </p:nvSpPr>
        <p:spPr>
          <a:xfrm>
            <a:off x="8238462" y="2829740"/>
            <a:ext cx="1527048" cy="631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AC4308-3A5E-404A-B214-D38B090C0055}"/>
              </a:ext>
            </a:extLst>
          </p:cNvPr>
          <p:cNvSpPr txBox="1"/>
          <p:nvPr/>
        </p:nvSpPr>
        <p:spPr>
          <a:xfrm>
            <a:off x="7552131" y="3529160"/>
            <a:ext cx="2923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Total Energy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12C9BDB-96FF-436F-ABE7-0B7CCA5A5570}"/>
              </a:ext>
            </a:extLst>
          </p:cNvPr>
          <p:cNvGrpSpPr/>
          <p:nvPr/>
        </p:nvGrpSpPr>
        <p:grpSpPr>
          <a:xfrm>
            <a:off x="6659849" y="2497389"/>
            <a:ext cx="548640" cy="462365"/>
            <a:chOff x="7887685" y="2054990"/>
            <a:chExt cx="548640" cy="462365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84038AA-7EBF-4C46-B6F8-C455F271FBBF}"/>
                </a:ext>
              </a:extLst>
            </p:cNvPr>
            <p:cNvSpPr/>
            <p:nvPr/>
          </p:nvSpPr>
          <p:spPr>
            <a:xfrm rot="16200000">
              <a:off x="8070565" y="1872110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D5D56B5-A837-4770-BA5B-77FA51CDD29C}"/>
                </a:ext>
              </a:extLst>
            </p:cNvPr>
            <p:cNvSpPr/>
            <p:nvPr/>
          </p:nvSpPr>
          <p:spPr>
            <a:xfrm rot="16200000">
              <a:off x="8070565" y="2151595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5B02D0B-0E52-46C1-B385-0E667FEDB4D3}"/>
              </a:ext>
            </a:extLst>
          </p:cNvPr>
          <p:cNvSpPr txBox="1"/>
          <p:nvPr/>
        </p:nvSpPr>
        <p:spPr>
          <a:xfrm>
            <a:off x="1011401" y="4435545"/>
            <a:ext cx="9617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Total Energy: </a:t>
            </a:r>
            <a:r>
              <a:rPr lang="en-US" dirty="0"/>
              <a:t>amount of energy a fish has left to complete migration.</a:t>
            </a:r>
            <a:endParaRPr lang="en-US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39A7BF-8251-4239-BA30-018832C15BDA}"/>
              </a:ext>
            </a:extLst>
          </p:cNvPr>
          <p:cNvSpPr/>
          <p:nvPr/>
        </p:nvSpPr>
        <p:spPr>
          <a:xfrm rot="16200000">
            <a:off x="4177333" y="2367362"/>
            <a:ext cx="182880" cy="5486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8C9434-EAAF-437E-9630-D2B26DDC24E7}"/>
              </a:ext>
            </a:extLst>
          </p:cNvPr>
          <p:cNvSpPr txBox="1"/>
          <p:nvPr/>
        </p:nvSpPr>
        <p:spPr>
          <a:xfrm>
            <a:off x="1877697" y="1705857"/>
            <a:ext cx="1763353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9600" dirty="0"/>
              <a:t>🔋</a:t>
            </a:r>
            <a:r>
              <a:rPr lang="en-US" dirty="0"/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FD17A9-E339-4413-903D-68C6B0C514D5}"/>
              </a:ext>
            </a:extLst>
          </p:cNvPr>
          <p:cNvSpPr txBox="1"/>
          <p:nvPr/>
        </p:nvSpPr>
        <p:spPr>
          <a:xfrm>
            <a:off x="4808182" y="1843431"/>
            <a:ext cx="1792274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9600" dirty="0"/>
              <a:t>🔥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D7D689B-BE9B-4787-B327-0D5B980494FE}"/>
              </a:ext>
            </a:extLst>
          </p:cNvPr>
          <p:cNvSpPr txBox="1">
            <a:spLocks/>
          </p:cNvSpPr>
          <p:nvPr/>
        </p:nvSpPr>
        <p:spPr>
          <a:xfrm>
            <a:off x="916235" y="5058564"/>
            <a:ext cx="103595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A fish’s total energy budget depends on how much it starts with minus what’s spent on osmoregulation.</a:t>
            </a:r>
          </a:p>
        </p:txBody>
      </p:sp>
    </p:spTree>
    <p:extLst>
      <p:ext uri="{BB962C8B-B14F-4D97-AF65-F5344CB8AC3E}">
        <p14:creationId xmlns:p14="http://schemas.microsoft.com/office/powerpoint/2010/main" val="448439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037AA60-E598-46A4-B882-11FAAF82B677}"/>
              </a:ext>
            </a:extLst>
          </p:cNvPr>
          <p:cNvSpPr/>
          <p:nvPr/>
        </p:nvSpPr>
        <p:spPr>
          <a:xfrm>
            <a:off x="1946806" y="1485786"/>
            <a:ext cx="8298388" cy="4311266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50D51A1-9DF9-4CE9-98C4-FBE6947AA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807" y="1496996"/>
            <a:ext cx="8298388" cy="4300056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A73D36A-A84C-495E-BC27-65D83CF51A5F}"/>
              </a:ext>
            </a:extLst>
          </p:cNvPr>
          <p:cNvSpPr txBox="1"/>
          <p:nvPr/>
        </p:nvSpPr>
        <p:spPr>
          <a:xfrm>
            <a:off x="3181577" y="5252314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Salinity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CD8CBFA5-E264-4B27-8CFF-E621DA2E9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366" y="2870261"/>
            <a:ext cx="1148466" cy="1008788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5879351-BC73-4F59-AE01-6970CAF6262E}"/>
              </a:ext>
            </a:extLst>
          </p:cNvPr>
          <p:cNvGrpSpPr/>
          <p:nvPr/>
        </p:nvGrpSpPr>
        <p:grpSpPr>
          <a:xfrm>
            <a:off x="923746" y="1463190"/>
            <a:ext cx="3375942" cy="1678124"/>
            <a:chOff x="923746" y="1463190"/>
            <a:chExt cx="3375942" cy="1678124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0D015F96-7400-44AE-AC12-35136EFC8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988397" y="1463190"/>
              <a:ext cx="1361227" cy="78627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708C55F-8F1C-4CB3-BE28-8B79EC18AEFE}"/>
                </a:ext>
              </a:extLst>
            </p:cNvPr>
            <p:cNvSpPr txBox="1"/>
            <p:nvPr/>
          </p:nvSpPr>
          <p:spPr>
            <a:xfrm>
              <a:off x="923746" y="1978778"/>
              <a:ext cx="3375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Internal Salinity</a:t>
              </a:r>
            </a:p>
          </p:txBody>
        </p:sp>
        <p:sp>
          <p:nvSpPr>
            <p:cNvPr id="77" name="Arrow: Up-Down 76">
              <a:extLst>
                <a:ext uri="{FF2B5EF4-FFF2-40B4-BE49-F238E27FC236}">
                  <a16:creationId xmlns:a16="http://schemas.microsoft.com/office/drawing/2014/main" id="{911E59BE-09EA-49D6-8B57-7644BBBC8D80}"/>
                </a:ext>
              </a:extLst>
            </p:cNvPr>
            <p:cNvSpPr/>
            <p:nvPr/>
          </p:nvSpPr>
          <p:spPr>
            <a:xfrm>
              <a:off x="2597453" y="2314164"/>
              <a:ext cx="208670" cy="827150"/>
            </a:xfrm>
            <a:prstGeom prst="up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6A1C2A5-BE31-401B-8D1B-41DF4F9FCA3A}"/>
              </a:ext>
            </a:extLst>
          </p:cNvPr>
          <p:cNvGrpSpPr/>
          <p:nvPr/>
        </p:nvGrpSpPr>
        <p:grpSpPr>
          <a:xfrm>
            <a:off x="283597" y="26010"/>
            <a:ext cx="5816975" cy="1470986"/>
            <a:chOff x="283597" y="26010"/>
            <a:chExt cx="5816975" cy="147098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E304574A-8BFF-4503-9DFE-2867AA980C03}"/>
                </a:ext>
              </a:extLst>
            </p:cNvPr>
            <p:cNvGrpSpPr/>
            <p:nvPr/>
          </p:nvGrpSpPr>
          <p:grpSpPr>
            <a:xfrm>
              <a:off x="283597" y="129054"/>
              <a:ext cx="5715738" cy="1367942"/>
              <a:chOff x="4866351" y="5168157"/>
              <a:chExt cx="5715738" cy="1367942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E452B1EA-5D66-4F84-B54E-C3236E7903C8}"/>
                  </a:ext>
                </a:extLst>
              </p:cNvPr>
              <p:cNvSpPr/>
              <p:nvPr/>
            </p:nvSpPr>
            <p:spPr>
              <a:xfrm>
                <a:off x="5038229" y="5168157"/>
                <a:ext cx="5543860" cy="133283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Arrow: Right 99">
                <a:extLst>
                  <a:ext uri="{FF2B5EF4-FFF2-40B4-BE49-F238E27FC236}">
                    <a16:creationId xmlns:a16="http://schemas.microsoft.com/office/drawing/2014/main" id="{C2F711FF-C253-42EA-9EF1-9B01A2454CEE}"/>
                  </a:ext>
                </a:extLst>
              </p:cNvPr>
              <p:cNvSpPr/>
              <p:nvPr/>
            </p:nvSpPr>
            <p:spPr>
              <a:xfrm>
                <a:off x="8207803" y="5639754"/>
                <a:ext cx="432639" cy="18288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D83F338-EA83-490A-B2E0-C5732D20E69B}"/>
                  </a:ext>
                </a:extLst>
              </p:cNvPr>
              <p:cNvSpPr txBox="1"/>
              <p:nvPr/>
            </p:nvSpPr>
            <p:spPr>
              <a:xfrm>
                <a:off x="8487435" y="5929740"/>
                <a:ext cx="1006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Energy Use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02F63FA8-4295-4EB3-B226-132396A1041A}"/>
                  </a:ext>
                </a:extLst>
              </p:cNvPr>
              <p:cNvSpPr txBox="1"/>
              <p:nvPr/>
            </p:nvSpPr>
            <p:spPr>
              <a:xfrm>
                <a:off x="7195013" y="5951324"/>
                <a:ext cx="13508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Salinity Stress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B4C251C-9060-45CC-9ED7-316EA75BB353}"/>
                  </a:ext>
                </a:extLst>
              </p:cNvPr>
              <p:cNvSpPr txBox="1"/>
              <p:nvPr/>
            </p:nvSpPr>
            <p:spPr>
              <a:xfrm>
                <a:off x="4866351" y="5932027"/>
                <a:ext cx="12091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External Salinity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41E61F0-F1BC-4805-BA2E-BEB8584B5E15}"/>
                  </a:ext>
                </a:extLst>
              </p:cNvPr>
              <p:cNvSpPr txBox="1"/>
              <p:nvPr/>
            </p:nvSpPr>
            <p:spPr>
              <a:xfrm>
                <a:off x="6186577" y="5937805"/>
                <a:ext cx="12091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Internal Salinity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848D3C95-9A86-42F1-895E-C6857EBFA30B}"/>
                  </a:ext>
                </a:extLst>
              </p:cNvPr>
              <p:cNvSpPr txBox="1"/>
              <p:nvPr/>
            </p:nvSpPr>
            <p:spPr>
              <a:xfrm>
                <a:off x="7032555" y="5250946"/>
                <a:ext cx="457200" cy="92333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/>
                  <a:t>=</a:t>
                </a:r>
              </a:p>
            </p:txBody>
          </p:sp>
          <p:sp>
            <p:nvSpPr>
              <p:cNvPr id="106" name="Arrow: Left-Right 105">
                <a:extLst>
                  <a:ext uri="{FF2B5EF4-FFF2-40B4-BE49-F238E27FC236}">
                    <a16:creationId xmlns:a16="http://schemas.microsoft.com/office/drawing/2014/main" id="{D3B50B89-66B8-44F9-BB54-BEC7F102D849}"/>
                  </a:ext>
                </a:extLst>
              </p:cNvPr>
              <p:cNvSpPr/>
              <p:nvPr/>
            </p:nvSpPr>
            <p:spPr>
              <a:xfrm>
                <a:off x="5843501" y="5620142"/>
                <a:ext cx="548640" cy="184938"/>
              </a:xfrm>
              <a:prstGeom prst="leftRight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7" name="Picture 106">
                <a:extLst>
                  <a:ext uri="{FF2B5EF4-FFF2-40B4-BE49-F238E27FC236}">
                    <a16:creationId xmlns:a16="http://schemas.microsoft.com/office/drawing/2014/main" id="{49BA3888-6703-4600-B094-AA257EE2F35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6883" t="9252" r="55401" b="73628"/>
              <a:stretch/>
            </p:blipFill>
            <p:spPr>
              <a:xfrm>
                <a:off x="7547058" y="5187454"/>
                <a:ext cx="561821" cy="8960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0C95A29C-FDCC-4D93-9756-56EF133DAC72}"/>
                  </a:ext>
                </a:extLst>
              </p:cNvPr>
              <p:cNvSpPr/>
              <p:nvPr/>
            </p:nvSpPr>
            <p:spPr>
              <a:xfrm>
                <a:off x="7732610" y="5871146"/>
                <a:ext cx="254405" cy="36576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B35A137C-E41E-4790-93C8-0DEED06F8B5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6883" t="9252" r="55401" b="73628"/>
              <a:stretch/>
            </p:blipFill>
            <p:spPr>
              <a:xfrm>
                <a:off x="8683558" y="5187454"/>
                <a:ext cx="561821" cy="8960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7763F7A3-52DC-4697-8477-D0BCC602B09F}"/>
                  </a:ext>
                </a:extLst>
              </p:cNvPr>
              <p:cNvSpPr/>
              <p:nvPr/>
            </p:nvSpPr>
            <p:spPr>
              <a:xfrm>
                <a:off x="8865797" y="5871146"/>
                <a:ext cx="254405" cy="365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1" name="Picture 110">
                <a:extLst>
                  <a:ext uri="{FF2B5EF4-FFF2-40B4-BE49-F238E27FC236}">
                    <a16:creationId xmlns:a16="http://schemas.microsoft.com/office/drawing/2014/main" id="{BCD46D5E-52A4-4286-88DA-7E843F5297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6883" t="9252" r="55401" b="73628"/>
              <a:stretch/>
            </p:blipFill>
            <p:spPr>
              <a:xfrm>
                <a:off x="5176366" y="5174534"/>
                <a:ext cx="561821" cy="8960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4D0FEED8-E608-4BF7-A589-626DCDB94257}"/>
                  </a:ext>
                </a:extLst>
              </p:cNvPr>
              <p:cNvSpPr/>
              <p:nvPr/>
            </p:nvSpPr>
            <p:spPr>
              <a:xfrm>
                <a:off x="5361918" y="5858226"/>
                <a:ext cx="254405" cy="36576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3" name="Picture 112">
                <a:extLst>
                  <a:ext uri="{FF2B5EF4-FFF2-40B4-BE49-F238E27FC236}">
                    <a16:creationId xmlns:a16="http://schemas.microsoft.com/office/drawing/2014/main" id="{35EE0D00-C713-49B8-968C-57A7E6847DC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6883" t="9252" r="55401" b="73628"/>
              <a:stretch/>
            </p:blipFill>
            <p:spPr>
              <a:xfrm>
                <a:off x="6456025" y="5187454"/>
                <a:ext cx="561821" cy="8960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89CFF455-E8AA-4D0C-8044-D1B5B5E10F7B}"/>
                  </a:ext>
                </a:extLst>
              </p:cNvPr>
              <p:cNvSpPr/>
              <p:nvPr/>
            </p:nvSpPr>
            <p:spPr>
              <a:xfrm>
                <a:off x="6638264" y="5871146"/>
                <a:ext cx="254405" cy="36576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68B9EE1-FAF5-4651-81C7-2F9C85860B59}"/>
                </a:ext>
              </a:extLst>
            </p:cNvPr>
            <p:cNvSpPr/>
            <p:nvPr/>
          </p:nvSpPr>
          <p:spPr>
            <a:xfrm>
              <a:off x="4774892" y="607807"/>
              <a:ext cx="432639" cy="1828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D4BF9CA0-F647-4004-9B1B-926950B392E6}"/>
                </a:ext>
              </a:extLst>
            </p:cNvPr>
            <p:cNvGrpSpPr/>
            <p:nvPr/>
          </p:nvGrpSpPr>
          <p:grpSpPr>
            <a:xfrm>
              <a:off x="5093945" y="26010"/>
              <a:ext cx="1006627" cy="1462519"/>
              <a:chOff x="5190610" y="83047"/>
              <a:chExt cx="1006627" cy="1462519"/>
            </a:xfrm>
          </p:grpSpPr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14A9F079-FA82-4C44-8FAA-EF0EA5B6FDDE}"/>
                  </a:ext>
                </a:extLst>
              </p:cNvPr>
              <p:cNvSpPr txBox="1"/>
              <p:nvPr/>
            </p:nvSpPr>
            <p:spPr>
              <a:xfrm>
                <a:off x="5190610" y="960791"/>
                <a:ext cx="1006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Energy Levels</a:t>
                </a:r>
              </a:p>
            </p:txBody>
          </p:sp>
          <p:pic>
            <p:nvPicPr>
              <p:cNvPr id="118" name="Picture 117">
                <a:extLst>
                  <a:ext uri="{FF2B5EF4-FFF2-40B4-BE49-F238E27FC236}">
                    <a16:creationId xmlns:a16="http://schemas.microsoft.com/office/drawing/2014/main" id="{28F630C7-C28F-4F33-90F7-38430912D22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7196" t="6647" r="73027" b="74624"/>
              <a:stretch/>
            </p:blipFill>
            <p:spPr>
              <a:xfrm>
                <a:off x="5371977" y="83047"/>
                <a:ext cx="738732" cy="9863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E9432F68-E350-45BB-B4BC-326AB772573C}"/>
                  </a:ext>
                </a:extLst>
              </p:cNvPr>
              <p:cNvSpPr/>
              <p:nvPr/>
            </p:nvSpPr>
            <p:spPr>
              <a:xfrm>
                <a:off x="5564360" y="587631"/>
                <a:ext cx="243672" cy="33498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6610033-CC3A-4EF9-BE6C-5A5AA0723D0B}"/>
              </a:ext>
            </a:extLst>
          </p:cNvPr>
          <p:cNvSpPr/>
          <p:nvPr/>
        </p:nvSpPr>
        <p:spPr>
          <a:xfrm>
            <a:off x="10493479" y="2160682"/>
            <a:ext cx="1361228" cy="58544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61E1F42-C31A-4B14-B563-6D6E28569035}"/>
              </a:ext>
            </a:extLst>
          </p:cNvPr>
          <p:cNvSpPr/>
          <p:nvPr/>
        </p:nvSpPr>
        <p:spPr>
          <a:xfrm>
            <a:off x="10621035" y="2331649"/>
            <a:ext cx="365760" cy="233429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BD2FB09-22C4-42AE-8B6D-6EAE6A6CE56D}"/>
              </a:ext>
            </a:extLst>
          </p:cNvPr>
          <p:cNvSpPr txBox="1"/>
          <p:nvPr/>
        </p:nvSpPr>
        <p:spPr>
          <a:xfrm>
            <a:off x="10969007" y="2264866"/>
            <a:ext cx="94618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Salinity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C365D00-E2B6-43B6-932A-D3DDB46FB046}"/>
              </a:ext>
            </a:extLst>
          </p:cNvPr>
          <p:cNvSpPr txBox="1"/>
          <p:nvPr/>
        </p:nvSpPr>
        <p:spPr>
          <a:xfrm>
            <a:off x="10309976" y="1775818"/>
            <a:ext cx="1687551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Legend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E659308-792A-4B2E-88D9-7AE49650321A}"/>
              </a:ext>
            </a:extLst>
          </p:cNvPr>
          <p:cNvSpPr txBox="1"/>
          <p:nvPr/>
        </p:nvSpPr>
        <p:spPr>
          <a:xfrm>
            <a:off x="759999" y="5704862"/>
            <a:ext cx="104786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When internal and environmental salinity are similar, fish experience low stress and expend less energy.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96946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037AA60-E598-46A4-B882-11FAAF82B677}"/>
              </a:ext>
            </a:extLst>
          </p:cNvPr>
          <p:cNvSpPr/>
          <p:nvPr/>
        </p:nvSpPr>
        <p:spPr>
          <a:xfrm>
            <a:off x="1946806" y="1485786"/>
            <a:ext cx="8298388" cy="4311266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50D51A1-9DF9-4CE9-98C4-FBE6947AA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807" y="1496996"/>
            <a:ext cx="8298388" cy="4300056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A73D36A-A84C-495E-BC27-65D83CF51A5F}"/>
              </a:ext>
            </a:extLst>
          </p:cNvPr>
          <p:cNvSpPr txBox="1"/>
          <p:nvPr/>
        </p:nvSpPr>
        <p:spPr>
          <a:xfrm>
            <a:off x="3181577" y="5252314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Salinity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CD8CBFA5-E264-4B27-8CFF-E621DA2E9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366" y="2870261"/>
            <a:ext cx="1148466" cy="1008788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47BBE78-2FF9-41B3-AFD6-F8EC07AA6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0735" y="2774020"/>
            <a:ext cx="1138415" cy="1117903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69C48F3-7C57-4A9F-B24D-208D2C832FD3}"/>
              </a:ext>
            </a:extLst>
          </p:cNvPr>
          <p:cNvGrpSpPr/>
          <p:nvPr/>
        </p:nvGrpSpPr>
        <p:grpSpPr>
          <a:xfrm>
            <a:off x="3659539" y="33220"/>
            <a:ext cx="5772765" cy="1481030"/>
            <a:chOff x="3659539" y="33220"/>
            <a:chExt cx="5772765" cy="1481030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16E921F-4756-45D9-BBF8-FADDC23FD2A9}"/>
                </a:ext>
              </a:extLst>
            </p:cNvPr>
            <p:cNvGrpSpPr/>
            <p:nvPr/>
          </p:nvGrpSpPr>
          <p:grpSpPr>
            <a:xfrm>
              <a:off x="3659539" y="33220"/>
              <a:ext cx="5650716" cy="1481030"/>
              <a:chOff x="291053" y="-26968"/>
              <a:chExt cx="5650716" cy="148103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EF42906-4699-4DDB-8C83-4B9B30D076E4}"/>
                  </a:ext>
                </a:extLst>
              </p:cNvPr>
              <p:cNvSpPr/>
              <p:nvPr/>
            </p:nvSpPr>
            <p:spPr>
              <a:xfrm>
                <a:off x="462931" y="86120"/>
                <a:ext cx="5478838" cy="133283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Arrow: Right 59">
                <a:extLst>
                  <a:ext uri="{FF2B5EF4-FFF2-40B4-BE49-F238E27FC236}">
                    <a16:creationId xmlns:a16="http://schemas.microsoft.com/office/drawing/2014/main" id="{C6411A31-7CBD-4CFB-B412-0CEE88D502B2}"/>
                  </a:ext>
                </a:extLst>
              </p:cNvPr>
              <p:cNvSpPr/>
              <p:nvPr/>
            </p:nvSpPr>
            <p:spPr>
              <a:xfrm>
                <a:off x="3632505" y="566184"/>
                <a:ext cx="432639" cy="18288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8C9562A-6838-4F33-B2DE-C03C11D94339}"/>
                  </a:ext>
                </a:extLst>
              </p:cNvPr>
              <p:cNvSpPr txBox="1"/>
              <p:nvPr/>
            </p:nvSpPr>
            <p:spPr>
              <a:xfrm>
                <a:off x="3901357" y="849990"/>
                <a:ext cx="1006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Energy Use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D7CDC90-3F5A-4ABE-998F-643A030FED68}"/>
                  </a:ext>
                </a:extLst>
              </p:cNvPr>
              <p:cNvSpPr txBox="1"/>
              <p:nvPr/>
            </p:nvSpPr>
            <p:spPr>
              <a:xfrm>
                <a:off x="2619715" y="869287"/>
                <a:ext cx="13508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Salinity Stress</a:t>
                </a:r>
              </a:p>
            </p:txBody>
          </p:sp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8A074108-6DA7-4F8E-A30A-7D212129168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7196" t="6647" r="73027" b="74624"/>
              <a:stretch/>
            </p:blipFill>
            <p:spPr>
              <a:xfrm>
                <a:off x="2957953" y="-15558"/>
                <a:ext cx="738732" cy="9863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4DC778CA-C991-4E8D-86D2-AB42AA260F5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7196" t="6647" r="73027" b="74624"/>
              <a:stretch/>
            </p:blipFill>
            <p:spPr>
              <a:xfrm>
                <a:off x="4078795" y="-26968"/>
                <a:ext cx="738732" cy="9863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645EDEE8-DF42-4204-BD2F-9A4054375DE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6883" t="9252" r="55401" b="73628"/>
              <a:stretch/>
            </p:blipFill>
            <p:spPr>
              <a:xfrm>
                <a:off x="1841349" y="120170"/>
                <a:ext cx="561821" cy="8960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793B9E8-8961-484B-94E4-85F97E620630}"/>
                  </a:ext>
                </a:extLst>
              </p:cNvPr>
              <p:cNvSpPr txBox="1"/>
              <p:nvPr/>
            </p:nvSpPr>
            <p:spPr>
              <a:xfrm>
                <a:off x="291053" y="849990"/>
                <a:ext cx="12091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External Salinity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4E113A5-E2CA-4963-8A25-26F50FBBEFF3}"/>
                  </a:ext>
                </a:extLst>
              </p:cNvPr>
              <p:cNvSpPr txBox="1"/>
              <p:nvPr/>
            </p:nvSpPr>
            <p:spPr>
              <a:xfrm>
                <a:off x="1563557" y="857463"/>
                <a:ext cx="12091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Internal Salinity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4E9927C-5B33-428E-A918-E6E99273B906}"/>
                  </a:ext>
                </a:extLst>
              </p:cNvPr>
              <p:cNvSpPr txBox="1"/>
              <p:nvPr/>
            </p:nvSpPr>
            <p:spPr>
              <a:xfrm>
                <a:off x="2457257" y="168909"/>
                <a:ext cx="457200" cy="92333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/>
                  <a:t>=</a:t>
                </a:r>
              </a:p>
            </p:txBody>
          </p:sp>
          <p:pic>
            <p:nvPicPr>
              <p:cNvPr id="69" name="Picture 68">
                <a:extLst>
                  <a:ext uri="{FF2B5EF4-FFF2-40B4-BE49-F238E27FC236}">
                    <a16:creationId xmlns:a16="http://schemas.microsoft.com/office/drawing/2014/main" id="{5E13B7EC-E6A0-4EBE-818F-454C60B30A8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7196" t="6647" r="73027" b="74624"/>
              <a:stretch/>
            </p:blipFill>
            <p:spPr>
              <a:xfrm>
                <a:off x="601420" y="-12502"/>
                <a:ext cx="738732" cy="9863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70" name="Arrow: Left-Right 69">
                <a:extLst>
                  <a:ext uri="{FF2B5EF4-FFF2-40B4-BE49-F238E27FC236}">
                    <a16:creationId xmlns:a16="http://schemas.microsoft.com/office/drawing/2014/main" id="{2543CAFB-440C-4662-9D4E-D399CE83E0F2}"/>
                  </a:ext>
                </a:extLst>
              </p:cNvPr>
              <p:cNvSpPr/>
              <p:nvPr/>
            </p:nvSpPr>
            <p:spPr>
              <a:xfrm>
                <a:off x="1268203" y="538105"/>
                <a:ext cx="548640" cy="184938"/>
              </a:xfrm>
              <a:prstGeom prst="leftRight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34483B6-0AA4-49A1-B60B-064B9C54C543}"/>
                  </a:ext>
                </a:extLst>
              </p:cNvPr>
              <p:cNvSpPr/>
              <p:nvPr/>
            </p:nvSpPr>
            <p:spPr>
              <a:xfrm>
                <a:off x="4271178" y="477616"/>
                <a:ext cx="243672" cy="33498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A54F34CE-A03F-4CC5-9BB5-FABBBD0516FA}"/>
                  </a:ext>
                </a:extLst>
              </p:cNvPr>
              <p:cNvSpPr/>
              <p:nvPr/>
            </p:nvSpPr>
            <p:spPr>
              <a:xfrm>
                <a:off x="3146019" y="487774"/>
                <a:ext cx="254405" cy="334983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7491497D-0121-45B0-9A78-C955601B3284}"/>
                  </a:ext>
                </a:extLst>
              </p:cNvPr>
              <p:cNvSpPr/>
              <p:nvPr/>
            </p:nvSpPr>
            <p:spPr>
              <a:xfrm>
                <a:off x="794023" y="490241"/>
                <a:ext cx="254405" cy="334983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B82D1780-1BFD-4BFA-96F4-79FEE4482698}"/>
                  </a:ext>
                </a:extLst>
              </p:cNvPr>
              <p:cNvSpPr/>
              <p:nvPr/>
            </p:nvSpPr>
            <p:spPr>
              <a:xfrm>
                <a:off x="2026902" y="805107"/>
                <a:ext cx="254405" cy="36576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8439F932-E0DD-4ABC-BE4B-0ED3647345F5}"/>
                </a:ext>
              </a:extLst>
            </p:cNvPr>
            <p:cNvSpPr/>
            <p:nvPr/>
          </p:nvSpPr>
          <p:spPr>
            <a:xfrm>
              <a:off x="8128373" y="616377"/>
              <a:ext cx="432639" cy="1828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EEE022-C34A-4CAF-AB97-032332462E51}"/>
                </a:ext>
              </a:extLst>
            </p:cNvPr>
            <p:cNvSpPr txBox="1"/>
            <p:nvPr/>
          </p:nvSpPr>
          <p:spPr>
            <a:xfrm>
              <a:off x="8425677" y="904752"/>
              <a:ext cx="1006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Energy Levels</a:t>
              </a: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20044866-B399-46C7-A2F1-5A811CA0CE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6883" t="9252" r="55401" b="73628"/>
            <a:stretch/>
          </p:blipFill>
          <p:spPr>
            <a:xfrm>
              <a:off x="8584865" y="150288"/>
              <a:ext cx="561821" cy="8960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F9FF6B2-A8C9-4E7F-A4A7-A7F88EF19AF1}"/>
                </a:ext>
              </a:extLst>
            </p:cNvPr>
            <p:cNvSpPr/>
            <p:nvPr/>
          </p:nvSpPr>
          <p:spPr>
            <a:xfrm>
              <a:off x="8770418" y="835225"/>
              <a:ext cx="254405" cy="3657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C8B18729-3F70-4C68-987B-573D209FE31C}"/>
              </a:ext>
            </a:extLst>
          </p:cNvPr>
          <p:cNvSpPr txBox="1"/>
          <p:nvPr/>
        </p:nvSpPr>
        <p:spPr>
          <a:xfrm>
            <a:off x="605591" y="5671046"/>
            <a:ext cx="10878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Differences between internal and environmental salinity create stress, requiring fish to spend energy to maintain balance.</a:t>
            </a:r>
            <a:r>
              <a:rPr lang="en-US" sz="2800" b="1" dirty="0">
                <a:latin typeface="+mj-lt"/>
              </a:rPr>
              <a:t>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54EFD4-C578-4871-B740-0D26CFE300E2}"/>
              </a:ext>
            </a:extLst>
          </p:cNvPr>
          <p:cNvGrpSpPr/>
          <p:nvPr/>
        </p:nvGrpSpPr>
        <p:grpSpPr>
          <a:xfrm>
            <a:off x="888179" y="1544353"/>
            <a:ext cx="3375942" cy="1678124"/>
            <a:chOff x="4299688" y="1444924"/>
            <a:chExt cx="3375942" cy="167812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A54993E-BB34-4514-90AA-F0212803C7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5364339" y="1444924"/>
              <a:ext cx="1361227" cy="78627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72D0F06-87A0-427D-9918-C73FF37C344D}"/>
                </a:ext>
              </a:extLst>
            </p:cNvPr>
            <p:cNvSpPr txBox="1"/>
            <p:nvPr/>
          </p:nvSpPr>
          <p:spPr>
            <a:xfrm>
              <a:off x="4299688" y="1960512"/>
              <a:ext cx="3375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Internal Salinity</a:t>
              </a:r>
            </a:p>
          </p:txBody>
        </p:sp>
        <p:sp>
          <p:nvSpPr>
            <p:cNvPr id="15" name="Arrow: Up-Down 14">
              <a:extLst>
                <a:ext uri="{FF2B5EF4-FFF2-40B4-BE49-F238E27FC236}">
                  <a16:creationId xmlns:a16="http://schemas.microsoft.com/office/drawing/2014/main" id="{A70A0BBE-2999-48B9-BDAD-AEEF3FA367FE}"/>
                </a:ext>
              </a:extLst>
            </p:cNvPr>
            <p:cNvSpPr/>
            <p:nvPr/>
          </p:nvSpPr>
          <p:spPr>
            <a:xfrm>
              <a:off x="5973395" y="2295898"/>
              <a:ext cx="208670" cy="827150"/>
            </a:xfrm>
            <a:prstGeom prst="up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4C785EF-9022-446A-BC58-52870244CB79}"/>
              </a:ext>
            </a:extLst>
          </p:cNvPr>
          <p:cNvGrpSpPr/>
          <p:nvPr/>
        </p:nvGrpSpPr>
        <p:grpSpPr>
          <a:xfrm>
            <a:off x="283597" y="26010"/>
            <a:ext cx="5816975" cy="1470986"/>
            <a:chOff x="283597" y="26010"/>
            <a:chExt cx="5816975" cy="147098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E57C3E9-840C-4219-B66B-2B678456A8F7}"/>
                </a:ext>
              </a:extLst>
            </p:cNvPr>
            <p:cNvGrpSpPr/>
            <p:nvPr/>
          </p:nvGrpSpPr>
          <p:grpSpPr>
            <a:xfrm>
              <a:off x="283597" y="129054"/>
              <a:ext cx="5715738" cy="1367942"/>
              <a:chOff x="4866351" y="5168157"/>
              <a:chExt cx="5715738" cy="1367942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5C48EFE-4A1A-402C-B58F-AA0CE3827688}"/>
                  </a:ext>
                </a:extLst>
              </p:cNvPr>
              <p:cNvSpPr/>
              <p:nvPr/>
            </p:nvSpPr>
            <p:spPr>
              <a:xfrm>
                <a:off x="5038229" y="5168157"/>
                <a:ext cx="5543860" cy="133283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Arrow: Right 51">
                <a:extLst>
                  <a:ext uri="{FF2B5EF4-FFF2-40B4-BE49-F238E27FC236}">
                    <a16:creationId xmlns:a16="http://schemas.microsoft.com/office/drawing/2014/main" id="{9BD0C983-0A86-4D65-B206-5E8F1DBA357D}"/>
                  </a:ext>
                </a:extLst>
              </p:cNvPr>
              <p:cNvSpPr/>
              <p:nvPr/>
            </p:nvSpPr>
            <p:spPr>
              <a:xfrm>
                <a:off x="8207803" y="5639754"/>
                <a:ext cx="432639" cy="18288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166F122-D714-4B82-9BB5-D39DB69EA1B4}"/>
                  </a:ext>
                </a:extLst>
              </p:cNvPr>
              <p:cNvSpPr txBox="1"/>
              <p:nvPr/>
            </p:nvSpPr>
            <p:spPr>
              <a:xfrm>
                <a:off x="8487435" y="5929740"/>
                <a:ext cx="1006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Energy Use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FC45B71-0057-4C7B-97AA-A914BA7BEDE4}"/>
                  </a:ext>
                </a:extLst>
              </p:cNvPr>
              <p:cNvSpPr txBox="1"/>
              <p:nvPr/>
            </p:nvSpPr>
            <p:spPr>
              <a:xfrm>
                <a:off x="7195013" y="5951324"/>
                <a:ext cx="13508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Salinity Stress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F9ADD5B-84D9-4628-A4D8-756733D73D8D}"/>
                  </a:ext>
                </a:extLst>
              </p:cNvPr>
              <p:cNvSpPr txBox="1"/>
              <p:nvPr/>
            </p:nvSpPr>
            <p:spPr>
              <a:xfrm>
                <a:off x="4866351" y="5932027"/>
                <a:ext cx="12091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External Salinity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8BB0F9C-1274-4227-9321-5D502BBEA460}"/>
                  </a:ext>
                </a:extLst>
              </p:cNvPr>
              <p:cNvSpPr txBox="1"/>
              <p:nvPr/>
            </p:nvSpPr>
            <p:spPr>
              <a:xfrm>
                <a:off x="6186577" y="5937805"/>
                <a:ext cx="12091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Internal Salinity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180F22F-8B63-43D7-B3E5-2F89B157DC67}"/>
                  </a:ext>
                </a:extLst>
              </p:cNvPr>
              <p:cNvSpPr txBox="1"/>
              <p:nvPr/>
            </p:nvSpPr>
            <p:spPr>
              <a:xfrm>
                <a:off x="7032555" y="5250946"/>
                <a:ext cx="457200" cy="92333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/>
                  <a:t>=</a:t>
                </a:r>
              </a:p>
            </p:txBody>
          </p:sp>
          <p:sp>
            <p:nvSpPr>
              <p:cNvPr id="75" name="Arrow: Left-Right 74">
                <a:extLst>
                  <a:ext uri="{FF2B5EF4-FFF2-40B4-BE49-F238E27FC236}">
                    <a16:creationId xmlns:a16="http://schemas.microsoft.com/office/drawing/2014/main" id="{0D75ED95-D7AC-4F83-814D-CA90D8AF6274}"/>
                  </a:ext>
                </a:extLst>
              </p:cNvPr>
              <p:cNvSpPr/>
              <p:nvPr/>
            </p:nvSpPr>
            <p:spPr>
              <a:xfrm>
                <a:off x="5843501" y="5620142"/>
                <a:ext cx="548640" cy="184938"/>
              </a:xfrm>
              <a:prstGeom prst="leftRight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99797C39-DFE9-4114-811E-EAD1F77FEA2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6883" t="9252" r="55401" b="73628"/>
              <a:stretch/>
            </p:blipFill>
            <p:spPr>
              <a:xfrm>
                <a:off x="7547058" y="5187454"/>
                <a:ext cx="561821" cy="8960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B6DED7AE-CFA5-4794-A403-E51CDB94AC26}"/>
                  </a:ext>
                </a:extLst>
              </p:cNvPr>
              <p:cNvSpPr/>
              <p:nvPr/>
            </p:nvSpPr>
            <p:spPr>
              <a:xfrm>
                <a:off x="7732610" y="5871146"/>
                <a:ext cx="254405" cy="36576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C0642178-69EE-42EC-9E50-728DADE7327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6883" t="9252" r="55401" b="73628"/>
              <a:stretch/>
            </p:blipFill>
            <p:spPr>
              <a:xfrm>
                <a:off x="8683558" y="5187454"/>
                <a:ext cx="561821" cy="8960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43FD09ED-2BEB-4F0A-9053-10A27374D225}"/>
                  </a:ext>
                </a:extLst>
              </p:cNvPr>
              <p:cNvSpPr/>
              <p:nvPr/>
            </p:nvSpPr>
            <p:spPr>
              <a:xfrm>
                <a:off x="8865797" y="5871146"/>
                <a:ext cx="254405" cy="365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0" name="Picture 79">
                <a:extLst>
                  <a:ext uri="{FF2B5EF4-FFF2-40B4-BE49-F238E27FC236}">
                    <a16:creationId xmlns:a16="http://schemas.microsoft.com/office/drawing/2014/main" id="{B6117FFA-9EF4-430B-9D41-FCA0616BE58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6883" t="9252" r="55401" b="73628"/>
              <a:stretch/>
            </p:blipFill>
            <p:spPr>
              <a:xfrm>
                <a:off x="5176366" y="5174534"/>
                <a:ext cx="561821" cy="8960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80E6EF7A-0B97-4EB0-958D-F5F2B78A725F}"/>
                  </a:ext>
                </a:extLst>
              </p:cNvPr>
              <p:cNvSpPr/>
              <p:nvPr/>
            </p:nvSpPr>
            <p:spPr>
              <a:xfrm>
                <a:off x="5361918" y="5858226"/>
                <a:ext cx="254405" cy="36576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874F69EE-5998-4FEB-B592-77E8F361444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6883" t="9252" r="55401" b="73628"/>
              <a:stretch/>
            </p:blipFill>
            <p:spPr>
              <a:xfrm>
                <a:off x="6456025" y="5187454"/>
                <a:ext cx="561821" cy="8960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A6A3732B-2ECA-4D98-AB0D-F5FB78E5CAD4}"/>
                  </a:ext>
                </a:extLst>
              </p:cNvPr>
              <p:cNvSpPr/>
              <p:nvPr/>
            </p:nvSpPr>
            <p:spPr>
              <a:xfrm>
                <a:off x="6638264" y="5871146"/>
                <a:ext cx="254405" cy="36576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F81235AE-1A56-4BC0-9107-46DCBFA9ED70}"/>
                </a:ext>
              </a:extLst>
            </p:cNvPr>
            <p:cNvSpPr/>
            <p:nvPr/>
          </p:nvSpPr>
          <p:spPr>
            <a:xfrm>
              <a:off x="4774892" y="607807"/>
              <a:ext cx="432639" cy="1828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6850CE7-8F57-4D83-A9A1-595DFC2E7A72}"/>
                </a:ext>
              </a:extLst>
            </p:cNvPr>
            <p:cNvGrpSpPr/>
            <p:nvPr/>
          </p:nvGrpSpPr>
          <p:grpSpPr>
            <a:xfrm>
              <a:off x="5093945" y="26010"/>
              <a:ext cx="1006627" cy="1462519"/>
              <a:chOff x="5190610" y="83047"/>
              <a:chExt cx="1006627" cy="1462519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41ACD08-372A-40C6-A8DB-0EFC9D7721D4}"/>
                  </a:ext>
                </a:extLst>
              </p:cNvPr>
              <p:cNvSpPr txBox="1"/>
              <p:nvPr/>
            </p:nvSpPr>
            <p:spPr>
              <a:xfrm>
                <a:off x="5190610" y="960791"/>
                <a:ext cx="1006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Energy Levels</a:t>
                </a:r>
              </a:p>
            </p:txBody>
          </p:sp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56B1BF7D-FB3C-40EB-A143-D2D90FF3ACB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7196" t="6647" r="73027" b="74624"/>
              <a:stretch/>
            </p:blipFill>
            <p:spPr>
              <a:xfrm>
                <a:off x="5371977" y="83047"/>
                <a:ext cx="738732" cy="9863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B97DD8B-121F-4BAF-9546-03637D172B3C}"/>
                  </a:ext>
                </a:extLst>
              </p:cNvPr>
              <p:cNvSpPr/>
              <p:nvPr/>
            </p:nvSpPr>
            <p:spPr>
              <a:xfrm>
                <a:off x="5564360" y="587631"/>
                <a:ext cx="243672" cy="33498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1D4955D-845A-41DD-9DE1-CD7184C3291A}"/>
              </a:ext>
            </a:extLst>
          </p:cNvPr>
          <p:cNvGrpSpPr/>
          <p:nvPr/>
        </p:nvGrpSpPr>
        <p:grpSpPr>
          <a:xfrm>
            <a:off x="4326073" y="1629390"/>
            <a:ext cx="3375942" cy="1678124"/>
            <a:chOff x="7755121" y="1476825"/>
            <a:chExt cx="3375942" cy="1678124"/>
          </a:xfrm>
        </p:grpSpPr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6BBB2A99-98A8-41F3-9E2B-0FC28E9D9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8819772" y="1476825"/>
              <a:ext cx="1361227" cy="78627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B7FB16D-0B0C-4DE7-9EA2-EB11DF1ED628}"/>
                </a:ext>
              </a:extLst>
            </p:cNvPr>
            <p:cNvSpPr txBox="1"/>
            <p:nvPr/>
          </p:nvSpPr>
          <p:spPr>
            <a:xfrm>
              <a:off x="7755121" y="1992413"/>
              <a:ext cx="3375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Internal Salinity</a:t>
              </a:r>
            </a:p>
          </p:txBody>
        </p:sp>
        <p:sp>
          <p:nvSpPr>
            <p:cNvPr id="109" name="Arrow: Up-Down 108">
              <a:extLst>
                <a:ext uri="{FF2B5EF4-FFF2-40B4-BE49-F238E27FC236}">
                  <a16:creationId xmlns:a16="http://schemas.microsoft.com/office/drawing/2014/main" id="{5E415F4A-2399-4D64-9740-0DEEF7AF3C02}"/>
                </a:ext>
              </a:extLst>
            </p:cNvPr>
            <p:cNvSpPr/>
            <p:nvPr/>
          </p:nvSpPr>
          <p:spPr>
            <a:xfrm>
              <a:off x="9428828" y="2327799"/>
              <a:ext cx="208670" cy="827150"/>
            </a:xfrm>
            <a:prstGeom prst="up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0" name="Picture 109">
            <a:extLst>
              <a:ext uri="{FF2B5EF4-FFF2-40B4-BE49-F238E27FC236}">
                <a16:creationId xmlns:a16="http://schemas.microsoft.com/office/drawing/2014/main" id="{AA5C982B-CACB-45EF-8353-B6D005DC3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9936" y="2853626"/>
            <a:ext cx="1148466" cy="1008788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1A0EB10-8C07-4E10-ABF4-63E0A0416F0E}"/>
              </a:ext>
            </a:extLst>
          </p:cNvPr>
          <p:cNvGrpSpPr/>
          <p:nvPr/>
        </p:nvGrpSpPr>
        <p:grpSpPr>
          <a:xfrm>
            <a:off x="5303653" y="49214"/>
            <a:ext cx="5824104" cy="1466564"/>
            <a:chOff x="5303653" y="49214"/>
            <a:chExt cx="5824104" cy="1466564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DE1A4E3C-7A39-4867-B026-5408ADE6D27F}"/>
                </a:ext>
              </a:extLst>
            </p:cNvPr>
            <p:cNvGrpSpPr/>
            <p:nvPr/>
          </p:nvGrpSpPr>
          <p:grpSpPr>
            <a:xfrm>
              <a:off x="5303653" y="49214"/>
              <a:ext cx="5707944" cy="1466564"/>
              <a:chOff x="214395" y="5069535"/>
              <a:chExt cx="5707944" cy="146656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801D48F8-CD02-464C-841F-A139F7C77B68}"/>
                  </a:ext>
                </a:extLst>
              </p:cNvPr>
              <p:cNvSpPr/>
              <p:nvPr/>
            </p:nvSpPr>
            <p:spPr>
              <a:xfrm>
                <a:off x="386272" y="5168157"/>
                <a:ext cx="5536067" cy="133283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8" name="Arrow: Right 117">
                <a:extLst>
                  <a:ext uri="{FF2B5EF4-FFF2-40B4-BE49-F238E27FC236}">
                    <a16:creationId xmlns:a16="http://schemas.microsoft.com/office/drawing/2014/main" id="{B05EEBB7-EB97-4CDD-AAC7-2329E0DC9A1F}"/>
                  </a:ext>
                </a:extLst>
              </p:cNvPr>
              <p:cNvSpPr/>
              <p:nvPr/>
            </p:nvSpPr>
            <p:spPr>
              <a:xfrm>
                <a:off x="3555847" y="5648221"/>
                <a:ext cx="432639" cy="18288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DEFB88AA-86E1-4993-B93D-0C41DD9C4EB5}"/>
                  </a:ext>
                </a:extLst>
              </p:cNvPr>
              <p:cNvSpPr txBox="1"/>
              <p:nvPr/>
            </p:nvSpPr>
            <p:spPr>
              <a:xfrm>
                <a:off x="3835479" y="5929740"/>
                <a:ext cx="1006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Energy Use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D55EB53-E244-4F76-B318-5FA5A96825FE}"/>
                  </a:ext>
                </a:extLst>
              </p:cNvPr>
              <p:cNvSpPr txBox="1"/>
              <p:nvPr/>
            </p:nvSpPr>
            <p:spPr>
              <a:xfrm>
                <a:off x="2543057" y="5951324"/>
                <a:ext cx="13508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Salinity Stress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F441520B-F52E-4B3E-A21F-D8033117F703}"/>
                  </a:ext>
                </a:extLst>
              </p:cNvPr>
              <p:cNvSpPr txBox="1"/>
              <p:nvPr/>
            </p:nvSpPr>
            <p:spPr>
              <a:xfrm>
                <a:off x="214395" y="5932027"/>
                <a:ext cx="12091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External Salinity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A0A89BF6-8841-42E6-8086-122292349DC3}"/>
                  </a:ext>
                </a:extLst>
              </p:cNvPr>
              <p:cNvSpPr txBox="1"/>
              <p:nvPr/>
            </p:nvSpPr>
            <p:spPr>
              <a:xfrm>
                <a:off x="1534621" y="5937805"/>
                <a:ext cx="12091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Internal Salinity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9B200EE-3776-4C95-B78C-57067F073632}"/>
                  </a:ext>
                </a:extLst>
              </p:cNvPr>
              <p:cNvSpPr txBox="1"/>
              <p:nvPr/>
            </p:nvSpPr>
            <p:spPr>
              <a:xfrm>
                <a:off x="2380599" y="5250946"/>
                <a:ext cx="457200" cy="92333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/>
                  <a:t>=</a:t>
                </a:r>
              </a:p>
            </p:txBody>
          </p:sp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EC1A6B8B-4757-4F11-B4C4-2B9FE05A63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7196" t="6647" r="73027" b="74624"/>
              <a:stretch/>
            </p:blipFill>
            <p:spPr>
              <a:xfrm>
                <a:off x="524762" y="5069535"/>
                <a:ext cx="738732" cy="9863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25" name="Arrow: Left-Right 124">
                <a:extLst>
                  <a:ext uri="{FF2B5EF4-FFF2-40B4-BE49-F238E27FC236}">
                    <a16:creationId xmlns:a16="http://schemas.microsoft.com/office/drawing/2014/main" id="{269F32A6-C072-408F-8C71-9A87E0524D5D}"/>
                  </a:ext>
                </a:extLst>
              </p:cNvPr>
              <p:cNvSpPr/>
              <p:nvPr/>
            </p:nvSpPr>
            <p:spPr>
              <a:xfrm>
                <a:off x="1191545" y="5620142"/>
                <a:ext cx="548640" cy="184938"/>
              </a:xfrm>
              <a:prstGeom prst="leftRight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87477148-6625-438E-ABDE-B88736060174}"/>
                  </a:ext>
                </a:extLst>
              </p:cNvPr>
              <p:cNvSpPr/>
              <p:nvPr/>
            </p:nvSpPr>
            <p:spPr>
              <a:xfrm>
                <a:off x="717365" y="5572278"/>
                <a:ext cx="254405" cy="334983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7" name="Picture 126">
                <a:extLst>
                  <a:ext uri="{FF2B5EF4-FFF2-40B4-BE49-F238E27FC236}">
                    <a16:creationId xmlns:a16="http://schemas.microsoft.com/office/drawing/2014/main" id="{3ECD4250-7BA2-46FF-B946-7661A29AC5C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7196" t="6647" r="73027" b="74624"/>
              <a:stretch/>
            </p:blipFill>
            <p:spPr>
              <a:xfrm>
                <a:off x="1807773" y="5077088"/>
                <a:ext cx="738732" cy="9863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BE4DC92C-3055-42FA-9452-B1F189955C8A}"/>
                  </a:ext>
                </a:extLst>
              </p:cNvPr>
              <p:cNvSpPr/>
              <p:nvPr/>
            </p:nvSpPr>
            <p:spPr>
              <a:xfrm>
                <a:off x="1997865" y="5581566"/>
                <a:ext cx="254405" cy="334983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9" name="Picture 128">
                <a:extLst>
                  <a:ext uri="{FF2B5EF4-FFF2-40B4-BE49-F238E27FC236}">
                    <a16:creationId xmlns:a16="http://schemas.microsoft.com/office/drawing/2014/main" id="{A7370E07-AFEC-464D-80BD-1E2E59F995B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6883" t="9252" r="55401" b="73628"/>
              <a:stretch/>
            </p:blipFill>
            <p:spPr>
              <a:xfrm>
                <a:off x="2895102" y="5187454"/>
                <a:ext cx="561821" cy="8960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4B2B584A-DC18-44A3-A298-F9A9AA651F7B}"/>
                  </a:ext>
                </a:extLst>
              </p:cNvPr>
              <p:cNvSpPr/>
              <p:nvPr/>
            </p:nvSpPr>
            <p:spPr>
              <a:xfrm>
                <a:off x="3080654" y="5871146"/>
                <a:ext cx="254405" cy="36576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1" name="Picture 130">
                <a:extLst>
                  <a:ext uri="{FF2B5EF4-FFF2-40B4-BE49-F238E27FC236}">
                    <a16:creationId xmlns:a16="http://schemas.microsoft.com/office/drawing/2014/main" id="{C4F9E7DE-D534-41A5-9908-86332D5C98D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6883" t="9252" r="55401" b="73628"/>
              <a:stretch/>
            </p:blipFill>
            <p:spPr>
              <a:xfrm>
                <a:off x="4031602" y="5187454"/>
                <a:ext cx="561821" cy="8960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60B2EC28-86DA-4006-A8EB-A47F15D9F478}"/>
                  </a:ext>
                </a:extLst>
              </p:cNvPr>
              <p:cNvSpPr/>
              <p:nvPr/>
            </p:nvSpPr>
            <p:spPr>
              <a:xfrm>
                <a:off x="4213841" y="5871146"/>
                <a:ext cx="254405" cy="365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92D51F57-7ADB-4572-BB6A-AFBD5AD61477}"/>
                </a:ext>
              </a:extLst>
            </p:cNvPr>
            <p:cNvGrpSpPr/>
            <p:nvPr/>
          </p:nvGrpSpPr>
          <p:grpSpPr>
            <a:xfrm>
              <a:off x="9772446" y="627937"/>
              <a:ext cx="1355311" cy="880722"/>
              <a:chOff x="11050067" y="627635"/>
              <a:chExt cx="1355311" cy="880722"/>
            </a:xfrm>
          </p:grpSpPr>
          <p:sp>
            <p:nvSpPr>
              <p:cNvPr id="115" name="Arrow: Right 114">
                <a:extLst>
                  <a:ext uri="{FF2B5EF4-FFF2-40B4-BE49-F238E27FC236}">
                    <a16:creationId xmlns:a16="http://schemas.microsoft.com/office/drawing/2014/main" id="{652D68E8-E62B-454E-AC6A-AB551E8E5AE7}"/>
                  </a:ext>
                </a:extLst>
              </p:cNvPr>
              <p:cNvSpPr/>
              <p:nvPr/>
            </p:nvSpPr>
            <p:spPr>
              <a:xfrm>
                <a:off x="11050067" y="627635"/>
                <a:ext cx="432639" cy="18288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E5E17CF6-968F-4C2E-8569-09BD24B4E6CD}"/>
                  </a:ext>
                </a:extLst>
              </p:cNvPr>
              <p:cNvSpPr txBox="1"/>
              <p:nvPr/>
            </p:nvSpPr>
            <p:spPr>
              <a:xfrm>
                <a:off x="11398751" y="923582"/>
                <a:ext cx="1006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Energy Levels</a:t>
                </a:r>
              </a:p>
            </p:txBody>
          </p:sp>
        </p:grpSp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8F17CBAB-947F-463D-82CD-FFD03E8F5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378431" y="205505"/>
              <a:ext cx="495369" cy="819264"/>
            </a:xfrm>
            <a:prstGeom prst="rect">
              <a:avLst/>
            </a:prstGeom>
          </p:spPr>
        </p:pic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80CCC86C-94D1-4EB7-87AD-EA178B135461}"/>
              </a:ext>
            </a:extLst>
          </p:cNvPr>
          <p:cNvSpPr txBox="1"/>
          <p:nvPr/>
        </p:nvSpPr>
        <p:spPr>
          <a:xfrm>
            <a:off x="519984" y="5700556"/>
            <a:ext cx="111799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Energy loss increases along migration routes as fish navigate salinity changes, with the highest stress in transitional zones.</a:t>
            </a:r>
          </a:p>
        </p:txBody>
      </p:sp>
    </p:spTree>
    <p:extLst>
      <p:ext uri="{BB962C8B-B14F-4D97-AF65-F5344CB8AC3E}">
        <p14:creationId xmlns:p14="http://schemas.microsoft.com/office/powerpoint/2010/main" val="269402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6 L 0.2888 0.00417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40" y="20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22222E-6 L 0.27044 -0.00023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1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1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831D-FA90-40CC-8C0D-B154539B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45863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Individual-Specific Traits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B5AA2A-D28A-417E-BF16-955D6D189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52057"/>
              </p:ext>
            </p:extLst>
          </p:nvPr>
        </p:nvGraphicFramePr>
        <p:xfrm>
          <a:off x="2629164" y="1833564"/>
          <a:ext cx="6933670" cy="281354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466835">
                  <a:extLst>
                    <a:ext uri="{9D8B030D-6E8A-4147-A177-3AD203B41FA5}">
                      <a16:colId xmlns:a16="http://schemas.microsoft.com/office/drawing/2014/main" val="550561364"/>
                    </a:ext>
                  </a:extLst>
                </a:gridCol>
                <a:gridCol w="3466835">
                  <a:extLst>
                    <a:ext uri="{9D8B030D-6E8A-4147-A177-3AD203B41FA5}">
                      <a16:colId xmlns:a16="http://schemas.microsoft.com/office/drawing/2014/main" val="2624623854"/>
                    </a:ext>
                  </a:extLst>
                </a:gridCol>
              </a:tblGrid>
              <a:tr h="28412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Trait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Generalization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793023"/>
                  </a:ext>
                </a:extLst>
              </a:tr>
              <a:tr h="67027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Salinity Acclimation Rate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Higher for larger, older fish; species-dependent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681687"/>
                  </a:ext>
                </a:extLst>
              </a:tr>
              <a:tr h="46716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Cell Growth/Decay Rate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Slower in larger, older fish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909502"/>
                  </a:ext>
                </a:extLst>
              </a:tr>
              <a:tr h="67027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Creation Energy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Higher for large/old fish or energetically expensive species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2068958"/>
                  </a:ext>
                </a:extLst>
              </a:tr>
              <a:tr h="50267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Decay Energy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Lower than creation but still influenced by size and age.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179996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3F35D17-0366-4590-82FB-42489349EF46}"/>
              </a:ext>
            </a:extLst>
          </p:cNvPr>
          <p:cNvSpPr txBox="1"/>
          <p:nvPr/>
        </p:nvSpPr>
        <p:spPr>
          <a:xfrm>
            <a:off x="506041" y="5073801"/>
            <a:ext cx="111799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Individual traits such as size, age, and species affect how fish regulate salinity. These differences influence stress levels, energy use, and overall osmoregulatory cost.</a:t>
            </a:r>
          </a:p>
        </p:txBody>
      </p:sp>
    </p:spTree>
    <p:extLst>
      <p:ext uri="{BB962C8B-B14F-4D97-AF65-F5344CB8AC3E}">
        <p14:creationId xmlns:p14="http://schemas.microsoft.com/office/powerpoint/2010/main" val="2138083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831D-FA90-40CC-8C0D-B154539B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39042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Outputs of Interest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B5AA2A-D28A-417E-BF16-955D6D189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814730"/>
              </p:ext>
            </p:extLst>
          </p:nvPr>
        </p:nvGraphicFramePr>
        <p:xfrm>
          <a:off x="316170" y="1483179"/>
          <a:ext cx="11559653" cy="3200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69315">
                  <a:extLst>
                    <a:ext uri="{9D8B030D-6E8A-4147-A177-3AD203B41FA5}">
                      <a16:colId xmlns:a16="http://schemas.microsoft.com/office/drawing/2014/main" val="3504199536"/>
                    </a:ext>
                  </a:extLst>
                </a:gridCol>
                <a:gridCol w="3130480">
                  <a:extLst>
                    <a:ext uri="{9D8B030D-6E8A-4147-A177-3AD203B41FA5}">
                      <a16:colId xmlns:a16="http://schemas.microsoft.com/office/drawing/2014/main" val="550561364"/>
                    </a:ext>
                  </a:extLst>
                </a:gridCol>
                <a:gridCol w="6359858">
                  <a:extLst>
                    <a:ext uri="{9D8B030D-6E8A-4147-A177-3AD203B41FA5}">
                      <a16:colId xmlns:a16="http://schemas.microsoft.com/office/drawing/2014/main" val="2624623854"/>
                    </a:ext>
                  </a:extLst>
                </a:gridCol>
              </a:tblGrid>
              <a:tr h="2522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What It Tells Us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793023"/>
                  </a:ext>
                </a:extLst>
              </a:tr>
              <a:tr h="44137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Temporal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Salinity-Stress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Shows how hard a fish is working to maintain internal balance as salinity changes. Higher stress means more physiological strain, and higher energy cost.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681687"/>
                  </a:ext>
                </a:extLst>
              </a:tr>
              <a:tr h="441375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Energy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Tracks how much energy a fish is using over time to regulate its salt balance.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7106858"/>
                  </a:ext>
                </a:extLst>
              </a:tr>
              <a:tr h="63053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Spatial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Patch-Stress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Identifies locations where fish experience the highest salinity stress, which may reduce their ability to stay healthy.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195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Patch-Energy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Maps where fish are using the most energy to stay balanced, especially in areas with fluctuating salinity.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814698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7E83D88-3640-4EA1-9733-90F27CE7D2E9}"/>
              </a:ext>
            </a:extLst>
          </p:cNvPr>
          <p:cNvSpPr txBox="1"/>
          <p:nvPr/>
        </p:nvSpPr>
        <p:spPr>
          <a:xfrm>
            <a:off x="506041" y="5073801"/>
            <a:ext cx="111799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Outputs highlight stress hotspots and periods of high energy demand that may limit fish survival or guide restoration priorities.</a:t>
            </a:r>
          </a:p>
        </p:txBody>
      </p:sp>
    </p:spTree>
    <p:extLst>
      <p:ext uri="{BB962C8B-B14F-4D97-AF65-F5344CB8AC3E}">
        <p14:creationId xmlns:p14="http://schemas.microsoft.com/office/powerpoint/2010/main" val="3845284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54DCF-B740-4A2B-8E3C-5E111C1F1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Discussion Prompts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D145DE-608B-466C-AA20-079097C90905}"/>
              </a:ext>
            </a:extLst>
          </p:cNvPr>
          <p:cNvSpPr txBox="1"/>
          <p:nvPr/>
        </p:nvSpPr>
        <p:spPr>
          <a:xfrm>
            <a:off x="549944" y="1547813"/>
            <a:ext cx="110921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Accuracy &amp; Realism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Are there other traits that might affect how well a fish regulates salinity (like stress, body condition, or energy reserves, individual acclimation ability)?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Does it make sense that fish would use more energy to manage salinity stress in certain areas or times?</a:t>
            </a:r>
          </a:p>
          <a:p>
            <a:endParaRPr lang="en-US" sz="2000" dirty="0"/>
          </a:p>
          <a:p>
            <a:pPr marL="457200" indent="-457200">
              <a:buFont typeface="+mj-lt"/>
              <a:buAutoNum type="arabicPeriod" startAt="2"/>
            </a:pPr>
            <a:r>
              <a:rPr lang="en-US" sz="2000" b="1" dirty="0"/>
              <a:t>Outputs of Interest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Which outputs from the osmoregulation function would help us better understand how salinity affects fish, or help guide management and restoration decisions (e.g. stress zones, osmoregulation energy expenditure)?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Are time-based outputs (like how fish expend energy over time) more useful, or location-based outputs (like where fish are expending the most energy)?</a:t>
            </a:r>
          </a:p>
        </p:txBody>
      </p:sp>
    </p:spTree>
    <p:extLst>
      <p:ext uri="{BB962C8B-B14F-4D97-AF65-F5344CB8AC3E}">
        <p14:creationId xmlns:p14="http://schemas.microsoft.com/office/powerpoint/2010/main" val="404524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F8677-FB2A-4457-84A1-E08E30A8B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25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Relevant Background Information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34663D66-C204-40C6-A188-C009FC307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482050"/>
              </p:ext>
            </p:extLst>
          </p:nvPr>
        </p:nvGraphicFramePr>
        <p:xfrm>
          <a:off x="1258094" y="1599363"/>
          <a:ext cx="9675812" cy="39014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515333">
                  <a:extLst>
                    <a:ext uri="{9D8B030D-6E8A-4147-A177-3AD203B41FA5}">
                      <a16:colId xmlns:a16="http://schemas.microsoft.com/office/drawing/2014/main" val="758357700"/>
                    </a:ext>
                  </a:extLst>
                </a:gridCol>
                <a:gridCol w="7160479">
                  <a:extLst>
                    <a:ext uri="{9D8B030D-6E8A-4147-A177-3AD203B41FA5}">
                      <a16:colId xmlns:a16="http://schemas.microsoft.com/office/drawing/2014/main" val="4126208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Term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/>
                        <a:t>Definition</a:t>
                      </a:r>
                      <a:endParaRPr 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1524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/>
                        <a:t>Osmoregulation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How fish keep the right balance of salt and water inside their bodies, even when the water around them changes.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636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Gills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Organs that allow fish to breathe and also help control the salt and water balance in their bodies.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4721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Chloride Cells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Special cells in the gills that help fish adjust to salty or fresh water by moving salt in or out of their bodies.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3638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Homeostasis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ability of fish to keep their internal conditions stable and healthy, even when the environment changes.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450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Stress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 physiological response to perceived threats or unfavorable conditions in their environment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361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26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D33D-47AC-46B2-BACF-B697F6462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881BF-4D07-47A4-AD5F-CACCFBA97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10515600" cy="1984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Purpose: </a:t>
            </a:r>
            <a:r>
              <a:rPr lang="en-US" dirty="0"/>
              <a:t>Simulates stress and energy use as fish adapt to changing salinity.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Objectives: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Quantify Salinity Stress </a:t>
            </a:r>
            <a:r>
              <a:rPr lang="en-US" sz="2400" dirty="0"/>
              <a:t>by calculating the difference between environmental salinity and internal salinity.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Regulate Chloride Cell Density </a:t>
            </a:r>
            <a:r>
              <a:rPr lang="en-US" sz="2400" dirty="0"/>
              <a:t>to maintain homeostasis by adjusting cell expression in response to stress.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Estimate Energy Costs </a:t>
            </a:r>
            <a:r>
              <a:rPr lang="en-US" sz="2400" dirty="0"/>
              <a:t>associated with chloride cell creation, maintenance, and decay to track the metabolic trade-offs of osmoregulation.</a:t>
            </a:r>
          </a:p>
        </p:txBody>
      </p:sp>
    </p:spTree>
    <p:extLst>
      <p:ext uri="{BB962C8B-B14F-4D97-AF65-F5344CB8AC3E}">
        <p14:creationId xmlns:p14="http://schemas.microsoft.com/office/powerpoint/2010/main" val="255028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037AA60-E598-46A4-B882-11FAAF82B677}"/>
              </a:ext>
            </a:extLst>
          </p:cNvPr>
          <p:cNvSpPr/>
          <p:nvPr/>
        </p:nvSpPr>
        <p:spPr>
          <a:xfrm>
            <a:off x="1946806" y="1485786"/>
            <a:ext cx="8298388" cy="4311266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ABFCE5-36A5-4BFB-A32C-96DFCF7BA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806" y="1470409"/>
            <a:ext cx="8298388" cy="4342020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A73D36A-A84C-495E-BC27-65D83CF51A5F}"/>
              </a:ext>
            </a:extLst>
          </p:cNvPr>
          <p:cNvSpPr txBox="1"/>
          <p:nvPr/>
        </p:nvSpPr>
        <p:spPr>
          <a:xfrm>
            <a:off x="3181577" y="5252314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Salinity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19FCEE-4399-4522-9DE2-7D3CAFEFC286}"/>
              </a:ext>
            </a:extLst>
          </p:cNvPr>
          <p:cNvGrpSpPr/>
          <p:nvPr/>
        </p:nvGrpSpPr>
        <p:grpSpPr>
          <a:xfrm>
            <a:off x="1015091" y="1435254"/>
            <a:ext cx="3375942" cy="1678124"/>
            <a:chOff x="1015091" y="1435254"/>
            <a:chExt cx="3375942" cy="167812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DB7C7AEB-ED1A-4362-920F-36B9EB6CD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079742" y="1435254"/>
              <a:ext cx="1361227" cy="78627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0FE6AB8-17F4-45C0-9EF9-9F93A2D63BEA}"/>
                </a:ext>
              </a:extLst>
            </p:cNvPr>
            <p:cNvSpPr txBox="1"/>
            <p:nvPr/>
          </p:nvSpPr>
          <p:spPr>
            <a:xfrm>
              <a:off x="1015091" y="1950842"/>
              <a:ext cx="3375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Acclimated Salinity</a:t>
              </a:r>
            </a:p>
          </p:txBody>
        </p:sp>
        <p:sp>
          <p:nvSpPr>
            <p:cNvPr id="40" name="Arrow: Up-Down 39">
              <a:extLst>
                <a:ext uri="{FF2B5EF4-FFF2-40B4-BE49-F238E27FC236}">
                  <a16:creationId xmlns:a16="http://schemas.microsoft.com/office/drawing/2014/main" id="{7BFBA86A-F974-4582-9B94-C2BF6E113C14}"/>
                </a:ext>
              </a:extLst>
            </p:cNvPr>
            <p:cNvSpPr/>
            <p:nvPr/>
          </p:nvSpPr>
          <p:spPr>
            <a:xfrm>
              <a:off x="2688798" y="2286228"/>
              <a:ext cx="208670" cy="827150"/>
            </a:xfrm>
            <a:prstGeom prst="up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E6F06D8-EEE3-4036-9F6F-D3AE69FF4541}"/>
              </a:ext>
            </a:extLst>
          </p:cNvPr>
          <p:cNvGrpSpPr/>
          <p:nvPr/>
        </p:nvGrpSpPr>
        <p:grpSpPr>
          <a:xfrm>
            <a:off x="953363" y="136187"/>
            <a:ext cx="3679539" cy="1367942"/>
            <a:chOff x="239106" y="3660653"/>
            <a:chExt cx="3679539" cy="13679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A4B2FC5-3287-4577-814A-17549257DF6C}"/>
                </a:ext>
              </a:extLst>
            </p:cNvPr>
            <p:cNvSpPr/>
            <p:nvPr/>
          </p:nvSpPr>
          <p:spPr>
            <a:xfrm>
              <a:off x="410985" y="3660653"/>
              <a:ext cx="3233754" cy="133283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FCF6D11-8950-44DE-8C53-3D6938D8076D}"/>
                </a:ext>
              </a:extLst>
            </p:cNvPr>
            <p:cNvSpPr txBox="1"/>
            <p:nvPr/>
          </p:nvSpPr>
          <p:spPr>
            <a:xfrm>
              <a:off x="2567768" y="4443820"/>
              <a:ext cx="13508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Salinity Stress</a:t>
              </a: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79FCEE65-8464-462D-ADB2-977C70FE01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6883" t="9252" r="55401" b="73628"/>
            <a:stretch/>
          </p:blipFill>
          <p:spPr>
            <a:xfrm>
              <a:off x="1807773" y="3694703"/>
              <a:ext cx="561821" cy="8960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7CDB2A9-DDB4-432D-A97B-3135DFA82EA4}"/>
                </a:ext>
              </a:extLst>
            </p:cNvPr>
            <p:cNvSpPr txBox="1"/>
            <p:nvPr/>
          </p:nvSpPr>
          <p:spPr>
            <a:xfrm>
              <a:off x="239106" y="4424523"/>
              <a:ext cx="1209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External Salinity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988A6C6-25FC-4C27-96CE-D82B9D1D4317}"/>
                </a:ext>
              </a:extLst>
            </p:cNvPr>
            <p:cNvSpPr txBox="1"/>
            <p:nvPr/>
          </p:nvSpPr>
          <p:spPr>
            <a:xfrm>
              <a:off x="1511610" y="4431996"/>
              <a:ext cx="1209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Internal Salinity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D7D99A6-467D-4DBF-B2F5-2E2B46F34F2A}"/>
                </a:ext>
              </a:extLst>
            </p:cNvPr>
            <p:cNvSpPr txBox="1"/>
            <p:nvPr/>
          </p:nvSpPr>
          <p:spPr>
            <a:xfrm>
              <a:off x="2405310" y="3743442"/>
              <a:ext cx="457200" cy="92333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5400" b="1" dirty="0"/>
                <a:t>=</a:t>
              </a:r>
            </a:p>
          </p:txBody>
        </p:sp>
        <p:sp>
          <p:nvSpPr>
            <p:cNvPr id="47" name="Arrow: Left-Right 46">
              <a:extLst>
                <a:ext uri="{FF2B5EF4-FFF2-40B4-BE49-F238E27FC236}">
                  <a16:creationId xmlns:a16="http://schemas.microsoft.com/office/drawing/2014/main" id="{154EA78D-3366-4C67-8C5E-BD20D704F862}"/>
                </a:ext>
              </a:extLst>
            </p:cNvPr>
            <p:cNvSpPr/>
            <p:nvPr/>
          </p:nvSpPr>
          <p:spPr>
            <a:xfrm>
              <a:off x="1216256" y="4112638"/>
              <a:ext cx="548640" cy="184938"/>
            </a:xfrm>
            <a:prstGeom prst="left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4162683-BE36-4E63-89A0-3FD72DDAFA90}"/>
                </a:ext>
              </a:extLst>
            </p:cNvPr>
            <p:cNvSpPr/>
            <p:nvPr/>
          </p:nvSpPr>
          <p:spPr>
            <a:xfrm>
              <a:off x="1993325" y="4378395"/>
              <a:ext cx="254405" cy="36576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D961D0C4-6DB7-42C9-82CB-2B53189DCF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6883" t="9252" r="55401" b="73628"/>
            <a:stretch/>
          </p:blipFill>
          <p:spPr>
            <a:xfrm>
              <a:off x="2913035" y="3694703"/>
              <a:ext cx="561821" cy="8960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7B03503-470F-428C-80B2-575B9F1AC0E3}"/>
                </a:ext>
              </a:extLst>
            </p:cNvPr>
            <p:cNvSpPr/>
            <p:nvPr/>
          </p:nvSpPr>
          <p:spPr>
            <a:xfrm>
              <a:off x="3098587" y="4378395"/>
              <a:ext cx="254405" cy="36576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46F1B9E5-DCBE-44AB-BD88-BD5F41A974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6883" t="9252" r="55401" b="73628"/>
            <a:stretch/>
          </p:blipFill>
          <p:spPr>
            <a:xfrm>
              <a:off x="532710" y="3667030"/>
              <a:ext cx="561821" cy="8960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28484BA-1B50-4A87-B086-DEBB21570C74}"/>
                </a:ext>
              </a:extLst>
            </p:cNvPr>
            <p:cNvSpPr/>
            <p:nvPr/>
          </p:nvSpPr>
          <p:spPr>
            <a:xfrm>
              <a:off x="718262" y="4350722"/>
              <a:ext cx="254405" cy="36576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764960BA-92C6-40ED-84DE-D13CAADD84D3}"/>
              </a:ext>
            </a:extLst>
          </p:cNvPr>
          <p:cNvSpPr/>
          <p:nvPr/>
        </p:nvSpPr>
        <p:spPr>
          <a:xfrm>
            <a:off x="10331704" y="1853890"/>
            <a:ext cx="1361228" cy="58544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572BF3D-D249-4B8F-8D5A-95D3B211BE5A}"/>
              </a:ext>
            </a:extLst>
          </p:cNvPr>
          <p:cNvSpPr/>
          <p:nvPr/>
        </p:nvSpPr>
        <p:spPr>
          <a:xfrm>
            <a:off x="10459260" y="2024857"/>
            <a:ext cx="365760" cy="233429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2090094-13D3-4931-9EC1-BC2F9525E92B}"/>
              </a:ext>
            </a:extLst>
          </p:cNvPr>
          <p:cNvSpPr txBox="1"/>
          <p:nvPr/>
        </p:nvSpPr>
        <p:spPr>
          <a:xfrm>
            <a:off x="10807232" y="1958074"/>
            <a:ext cx="94618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Salinity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35A780F-ADE3-4089-9AEA-4268344EDB6E}"/>
              </a:ext>
            </a:extLst>
          </p:cNvPr>
          <p:cNvSpPr txBox="1"/>
          <p:nvPr/>
        </p:nvSpPr>
        <p:spPr>
          <a:xfrm>
            <a:off x="10148201" y="1469026"/>
            <a:ext cx="1687551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Legend</a:t>
            </a:r>
          </a:p>
        </p:txBody>
      </p:sp>
      <p:sp>
        <p:nvSpPr>
          <p:cNvPr id="64" name="Title 1">
            <a:extLst>
              <a:ext uri="{FF2B5EF4-FFF2-40B4-BE49-F238E27FC236}">
                <a16:creationId xmlns:a16="http://schemas.microsoft.com/office/drawing/2014/main" id="{C4E4DF88-CCC8-4E6F-9744-F4954E033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1913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When environmental salinity differs from a fish’s internal balance, the fish experiences stress and must use energy to maintain homeostasis.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C3C104-E9AC-4AC3-9EA5-B86A567B20E1}"/>
              </a:ext>
            </a:extLst>
          </p:cNvPr>
          <p:cNvGrpSpPr/>
          <p:nvPr/>
        </p:nvGrpSpPr>
        <p:grpSpPr>
          <a:xfrm>
            <a:off x="4361411" y="170237"/>
            <a:ext cx="3679539" cy="1367942"/>
            <a:chOff x="4361411" y="170237"/>
            <a:chExt cx="3679539" cy="1367942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A3B2FD7-BC5E-419F-9C1A-AABD9FFC8B2D}"/>
                </a:ext>
              </a:extLst>
            </p:cNvPr>
            <p:cNvGrpSpPr/>
            <p:nvPr/>
          </p:nvGrpSpPr>
          <p:grpSpPr>
            <a:xfrm>
              <a:off x="4361411" y="170237"/>
              <a:ext cx="3679539" cy="1367942"/>
              <a:chOff x="239106" y="3660653"/>
              <a:chExt cx="3679539" cy="136794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FE407F8-129E-40EB-A12E-2B43942F73B3}"/>
                  </a:ext>
                </a:extLst>
              </p:cNvPr>
              <p:cNvSpPr/>
              <p:nvPr/>
            </p:nvSpPr>
            <p:spPr>
              <a:xfrm>
                <a:off x="410985" y="3660653"/>
                <a:ext cx="3233754" cy="133283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40CE616-2AF6-420A-BB20-8324EEF18132}"/>
                  </a:ext>
                </a:extLst>
              </p:cNvPr>
              <p:cNvSpPr txBox="1"/>
              <p:nvPr/>
            </p:nvSpPr>
            <p:spPr>
              <a:xfrm>
                <a:off x="2567768" y="4443820"/>
                <a:ext cx="13508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Salinity Stress</a:t>
                </a:r>
              </a:p>
            </p:txBody>
          </p:sp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E8A19844-74A5-41C1-9786-793341A8B6B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36883" t="9252" r="55401" b="73628"/>
              <a:stretch/>
            </p:blipFill>
            <p:spPr>
              <a:xfrm>
                <a:off x="1807773" y="3694703"/>
                <a:ext cx="561821" cy="8960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207E965-07F3-4FBB-BE0A-EA018093419E}"/>
                  </a:ext>
                </a:extLst>
              </p:cNvPr>
              <p:cNvSpPr txBox="1"/>
              <p:nvPr/>
            </p:nvSpPr>
            <p:spPr>
              <a:xfrm>
                <a:off x="239106" y="4424523"/>
                <a:ext cx="12091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External Salinity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4FA7C18-F35F-4170-B0B1-5DB4EF58279A}"/>
                  </a:ext>
                </a:extLst>
              </p:cNvPr>
              <p:cNvSpPr txBox="1"/>
              <p:nvPr/>
            </p:nvSpPr>
            <p:spPr>
              <a:xfrm>
                <a:off x="1511610" y="4431996"/>
                <a:ext cx="12091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Internal Salinity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AA4B5F9-8937-4918-8706-155CBB7B0022}"/>
                  </a:ext>
                </a:extLst>
              </p:cNvPr>
              <p:cNvSpPr txBox="1"/>
              <p:nvPr/>
            </p:nvSpPr>
            <p:spPr>
              <a:xfrm>
                <a:off x="2405310" y="3743442"/>
                <a:ext cx="457200" cy="92333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/>
                  <a:t>=</a:t>
                </a:r>
              </a:p>
            </p:txBody>
          </p:sp>
          <p:sp>
            <p:nvSpPr>
              <p:cNvPr id="34" name="Arrow: Left-Right 33">
                <a:extLst>
                  <a:ext uri="{FF2B5EF4-FFF2-40B4-BE49-F238E27FC236}">
                    <a16:creationId xmlns:a16="http://schemas.microsoft.com/office/drawing/2014/main" id="{36354BE6-EEC7-4B8A-BF33-F5B24C21BA8D}"/>
                  </a:ext>
                </a:extLst>
              </p:cNvPr>
              <p:cNvSpPr/>
              <p:nvPr/>
            </p:nvSpPr>
            <p:spPr>
              <a:xfrm>
                <a:off x="1216256" y="4112638"/>
                <a:ext cx="548640" cy="184938"/>
              </a:xfrm>
              <a:prstGeom prst="leftRight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9DFCC63-A139-4299-8C66-D3BBCBC6C9E3}"/>
                  </a:ext>
                </a:extLst>
              </p:cNvPr>
              <p:cNvSpPr/>
              <p:nvPr/>
            </p:nvSpPr>
            <p:spPr>
              <a:xfrm>
                <a:off x="1961480" y="4350721"/>
                <a:ext cx="304256" cy="80221"/>
              </a:xfrm>
              <a:prstGeom prst="rect">
                <a:avLst/>
              </a:prstGeom>
              <a:solidFill>
                <a:srgbClr val="00206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EA077477-AC34-4B49-8F7D-D45B45E238B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36883" t="9252" r="55401" b="73628"/>
              <a:stretch/>
            </p:blipFill>
            <p:spPr>
              <a:xfrm>
                <a:off x="2913035" y="3694703"/>
                <a:ext cx="561821" cy="8960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BB30EC7-0148-4CB5-AC0B-3115D44BCF26}"/>
                  </a:ext>
                </a:extLst>
              </p:cNvPr>
              <p:cNvSpPr/>
              <p:nvPr/>
            </p:nvSpPr>
            <p:spPr>
              <a:xfrm>
                <a:off x="3063355" y="4220341"/>
                <a:ext cx="315012" cy="222426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934A0130-9AA1-4D0A-9B4F-5C8F8CC21CE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36883" t="9252" r="55401" b="73628"/>
              <a:stretch/>
            </p:blipFill>
            <p:spPr>
              <a:xfrm>
                <a:off x="532710" y="3667030"/>
                <a:ext cx="561821" cy="8960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2A3A9EDD-54E5-48AA-8F6E-85058EB59308}"/>
                  </a:ext>
                </a:extLst>
              </p:cNvPr>
              <p:cNvSpPr/>
              <p:nvPr/>
            </p:nvSpPr>
            <p:spPr>
              <a:xfrm>
                <a:off x="718262" y="4350722"/>
                <a:ext cx="254405" cy="36576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101F5CF-92ED-4C88-8CAC-61ADE7FDFCB1}"/>
                </a:ext>
              </a:extLst>
            </p:cNvPr>
            <p:cNvSpPr/>
            <p:nvPr/>
          </p:nvSpPr>
          <p:spPr>
            <a:xfrm>
              <a:off x="4808821" y="663472"/>
              <a:ext cx="304256" cy="249903"/>
            </a:xfrm>
            <a:prstGeom prst="rect">
              <a:avLst/>
            </a:prstGeom>
            <a:solidFill>
              <a:srgbClr val="00206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769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1.48148E-6 L 0.27696 0.0090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41" y="44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420" y="5510807"/>
            <a:ext cx="1013916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Stress increases when environmental salinity doesn’t match the fish’s acclimated salinity.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71C7FB7-EFCF-4F49-A34A-67809E7EC287}"/>
              </a:ext>
            </a:extLst>
          </p:cNvPr>
          <p:cNvSpPr txBox="1"/>
          <p:nvPr/>
        </p:nvSpPr>
        <p:spPr>
          <a:xfrm>
            <a:off x="8655808" y="4611633"/>
            <a:ext cx="25823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chemeClr val="accent1"/>
                </a:solidFill>
              </a:rPr>
              <a:t>Acclimated Salinity</a:t>
            </a:r>
          </a:p>
          <a:p>
            <a:pPr algn="r"/>
            <a:r>
              <a:rPr lang="en-US" sz="2000" b="1" dirty="0">
                <a:solidFill>
                  <a:srgbClr val="FF0000"/>
                </a:solidFill>
              </a:rPr>
              <a:t>Environmental Salinity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171B6D-9BF9-4C62-B314-DF5215BFD0FA}"/>
              </a:ext>
            </a:extLst>
          </p:cNvPr>
          <p:cNvSpPr txBox="1"/>
          <p:nvPr/>
        </p:nvSpPr>
        <p:spPr>
          <a:xfrm>
            <a:off x="430117" y="2242622"/>
            <a:ext cx="39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Difference Increases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7D90D92-A123-49DD-B2BD-EE8A346F6C77}"/>
              </a:ext>
            </a:extLst>
          </p:cNvPr>
          <p:cNvGrpSpPr/>
          <p:nvPr/>
        </p:nvGrpSpPr>
        <p:grpSpPr>
          <a:xfrm>
            <a:off x="4717831" y="479953"/>
            <a:ext cx="3206878" cy="2122384"/>
            <a:chOff x="838200" y="3022686"/>
            <a:chExt cx="3206878" cy="212238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A779920-CF11-4D59-B80A-B03713837036}"/>
                </a:ext>
              </a:extLst>
            </p:cNvPr>
            <p:cNvGrpSpPr/>
            <p:nvPr/>
          </p:nvGrpSpPr>
          <p:grpSpPr>
            <a:xfrm>
              <a:off x="838200" y="3022686"/>
              <a:ext cx="3206878" cy="2122384"/>
              <a:chOff x="1017956" y="2071167"/>
              <a:chExt cx="1529814" cy="157602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8D18AF52-BFAF-48B5-B2B1-0B187484509B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4" name="Straight Arrow Connector 3">
                  <a:extLst>
                    <a:ext uri="{FF2B5EF4-FFF2-40B4-BE49-F238E27FC236}">
                      <a16:creationId xmlns:a16="http://schemas.microsoft.com/office/drawing/2014/main" id="{B22E02D0-5ED2-4C5C-88B0-AB1271CC05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363175B3-F9FC-4613-8420-FC6E53E2BA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46EC70-472A-4BAA-B0DF-DF746FA5BEEE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X</a:t>
                </a:r>
                <a:endParaRPr lang="en-US" sz="1200" b="1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A21425E-BE7C-4775-9678-FA1870CFE432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1CD6EFE-6388-46FD-B5D9-9F27D743D2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1604" y="3257300"/>
              <a:ext cx="2104647" cy="1473296"/>
            </a:xfrm>
            <a:prstGeom prst="line">
              <a:avLst/>
            </a:prstGeom>
            <a:ln w="57150">
              <a:solidFill>
                <a:schemeClr val="tx1"/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BBBAE9E-285B-43A3-A295-CB085E3B6977}"/>
              </a:ext>
            </a:extLst>
          </p:cNvPr>
          <p:cNvGrpSpPr/>
          <p:nvPr/>
        </p:nvGrpSpPr>
        <p:grpSpPr>
          <a:xfrm>
            <a:off x="856363" y="479953"/>
            <a:ext cx="3206878" cy="2122384"/>
            <a:chOff x="1017956" y="2071167"/>
            <a:chExt cx="1529814" cy="157602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83104C3-DE64-4950-A669-7E17AC330525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544A03A3-DE47-4D21-A0F0-E55D689762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D38DB0C-BEA8-412E-A5D4-779A667073D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011EEBE-81EA-4D22-9EF9-00D5DD5ABE9A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83AEE3E-122F-4116-8C23-2640C052B0C8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2C6AB0E-7188-423E-8387-D38453171891}"/>
              </a:ext>
            </a:extLst>
          </p:cNvPr>
          <p:cNvGrpSpPr/>
          <p:nvPr/>
        </p:nvGrpSpPr>
        <p:grpSpPr>
          <a:xfrm>
            <a:off x="856363" y="3215779"/>
            <a:ext cx="3206878" cy="2122384"/>
            <a:chOff x="1017956" y="2071167"/>
            <a:chExt cx="1529814" cy="157602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3020587-8EF8-4C95-8791-1A7FBC51CFB0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93C92D6C-B29D-4AFF-9D06-FADCFA2A4D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6BCBB532-6A6A-4D1F-B58A-0F0D3C5F0C8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CAEF06E-E078-4A24-83A6-AAF56CFC1C15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D58F3AE-3C60-4BC4-8C7D-AF3E01C0EAE8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78BB74E-3BBF-44FE-9679-AE12DB397043}"/>
              </a:ext>
            </a:extLst>
          </p:cNvPr>
          <p:cNvGrpSpPr/>
          <p:nvPr/>
        </p:nvGrpSpPr>
        <p:grpSpPr>
          <a:xfrm>
            <a:off x="4717831" y="3215779"/>
            <a:ext cx="3206878" cy="2122384"/>
            <a:chOff x="838200" y="3022686"/>
            <a:chExt cx="3206878" cy="2122384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C006937-B937-4B81-A299-5CC7CAF49C2B}"/>
                </a:ext>
              </a:extLst>
            </p:cNvPr>
            <p:cNvGrpSpPr/>
            <p:nvPr/>
          </p:nvGrpSpPr>
          <p:grpSpPr>
            <a:xfrm>
              <a:off x="838200" y="3022686"/>
              <a:ext cx="3206878" cy="2122384"/>
              <a:chOff x="1017956" y="2071167"/>
              <a:chExt cx="1529814" cy="1576028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5D0D43CB-7093-4DB1-BAEB-9862421454A5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270BD38B-0785-406A-8340-5C54790592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3ED6467A-F770-4483-BD64-9B51558D0B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E6E9088-3FEC-4BF4-8540-4D0E59AD546A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X</a:t>
                </a:r>
                <a:endParaRPr lang="en-US" sz="1200" b="1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CD10605-A783-498F-A638-AA71D816BB7C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FE3D02F-73F3-4561-99C5-CFFFC5B94DCD}"/>
                </a:ext>
              </a:extLst>
            </p:cNvPr>
            <p:cNvCxnSpPr>
              <a:cxnSpLocks/>
            </p:cNvCxnSpPr>
            <p:nvPr/>
          </p:nvCxnSpPr>
          <p:spPr>
            <a:xfrm>
              <a:off x="1198904" y="3229922"/>
              <a:ext cx="2104647" cy="1473296"/>
            </a:xfrm>
            <a:prstGeom prst="line">
              <a:avLst/>
            </a:prstGeom>
            <a:ln w="57150">
              <a:solidFill>
                <a:schemeClr val="tx1"/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7EB7BD89-7CBB-49D2-8591-C4C0327AEF6E}"/>
              </a:ext>
            </a:extLst>
          </p:cNvPr>
          <p:cNvSpPr txBox="1"/>
          <p:nvPr/>
        </p:nvSpPr>
        <p:spPr>
          <a:xfrm>
            <a:off x="430118" y="4965576"/>
            <a:ext cx="39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Difference Decreases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47D0D9F-6B88-4144-9DE0-A55754F0865C}"/>
              </a:ext>
            </a:extLst>
          </p:cNvPr>
          <p:cNvGrpSpPr/>
          <p:nvPr/>
        </p:nvGrpSpPr>
        <p:grpSpPr>
          <a:xfrm>
            <a:off x="1182991" y="629490"/>
            <a:ext cx="2525485" cy="1513114"/>
            <a:chOff x="816429" y="1839686"/>
            <a:chExt cx="2525485" cy="1513114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B9FB4A0-E4C0-4AB3-AEEB-1D487982B552}"/>
                </a:ext>
              </a:extLst>
            </p:cNvPr>
            <p:cNvSpPr/>
            <p:nvPr/>
          </p:nvSpPr>
          <p:spPr>
            <a:xfrm>
              <a:off x="816429" y="2551399"/>
              <a:ext cx="2525485" cy="801401"/>
            </a:xfrm>
            <a:custGeom>
              <a:avLst/>
              <a:gdLst>
                <a:gd name="connsiteX0" fmla="*/ 0 w 2525485"/>
                <a:gd name="connsiteY0" fmla="*/ 801401 h 801401"/>
                <a:gd name="connsiteX1" fmla="*/ 914400 w 2525485"/>
                <a:gd name="connsiteY1" fmla="*/ 115601 h 801401"/>
                <a:gd name="connsiteX2" fmla="*/ 2525485 w 2525485"/>
                <a:gd name="connsiteY2" fmla="*/ 6744 h 801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25485" h="801401">
                  <a:moveTo>
                    <a:pt x="0" y="801401"/>
                  </a:moveTo>
                  <a:cubicBezTo>
                    <a:pt x="246743" y="524722"/>
                    <a:pt x="493486" y="248044"/>
                    <a:pt x="914400" y="115601"/>
                  </a:cubicBezTo>
                  <a:cubicBezTo>
                    <a:pt x="1335314" y="-16842"/>
                    <a:pt x="1930399" y="-5049"/>
                    <a:pt x="2525485" y="6744"/>
                  </a:cubicBezTo>
                </a:path>
              </a:pathLst>
            </a:custGeom>
            <a:noFill/>
            <a:ln w="57150">
              <a:prstDash val="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D9FA3F9-D286-449A-BD9D-273C564786E3}"/>
                </a:ext>
              </a:extLst>
            </p:cNvPr>
            <p:cNvSpPr/>
            <p:nvPr/>
          </p:nvSpPr>
          <p:spPr>
            <a:xfrm>
              <a:off x="849086" y="1839686"/>
              <a:ext cx="2362200" cy="1502228"/>
            </a:xfrm>
            <a:custGeom>
              <a:avLst/>
              <a:gdLst>
                <a:gd name="connsiteX0" fmla="*/ 0 w 2362200"/>
                <a:gd name="connsiteY0" fmla="*/ 1502228 h 1502228"/>
                <a:gd name="connsiteX1" fmla="*/ 1034143 w 2362200"/>
                <a:gd name="connsiteY1" fmla="*/ 783771 h 1502228"/>
                <a:gd name="connsiteX2" fmla="*/ 2362200 w 2362200"/>
                <a:gd name="connsiteY2" fmla="*/ 0 h 1502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2200" h="1502228">
                  <a:moveTo>
                    <a:pt x="0" y="1502228"/>
                  </a:moveTo>
                  <a:cubicBezTo>
                    <a:pt x="320221" y="1268185"/>
                    <a:pt x="640443" y="1034142"/>
                    <a:pt x="1034143" y="783771"/>
                  </a:cubicBezTo>
                  <a:cubicBezTo>
                    <a:pt x="1427843" y="533400"/>
                    <a:pt x="1895021" y="266700"/>
                    <a:pt x="2362200" y="0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prstDash val="soli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DAA1C32-A862-4BD7-94DB-8A72527C39D5}"/>
              </a:ext>
            </a:extLst>
          </p:cNvPr>
          <p:cNvGrpSpPr/>
          <p:nvPr/>
        </p:nvGrpSpPr>
        <p:grpSpPr>
          <a:xfrm flipH="1" flipV="1">
            <a:off x="1188055" y="3403106"/>
            <a:ext cx="2525485" cy="1513114"/>
            <a:chOff x="816429" y="1839686"/>
            <a:chExt cx="2525485" cy="1513114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DBAEF198-4B3E-42E4-9C6B-0B3114A639D3}"/>
                </a:ext>
              </a:extLst>
            </p:cNvPr>
            <p:cNvSpPr/>
            <p:nvPr/>
          </p:nvSpPr>
          <p:spPr>
            <a:xfrm>
              <a:off x="816429" y="2551399"/>
              <a:ext cx="2525485" cy="801401"/>
            </a:xfrm>
            <a:custGeom>
              <a:avLst/>
              <a:gdLst>
                <a:gd name="connsiteX0" fmla="*/ 0 w 2525485"/>
                <a:gd name="connsiteY0" fmla="*/ 801401 h 801401"/>
                <a:gd name="connsiteX1" fmla="*/ 914400 w 2525485"/>
                <a:gd name="connsiteY1" fmla="*/ 115601 h 801401"/>
                <a:gd name="connsiteX2" fmla="*/ 2525485 w 2525485"/>
                <a:gd name="connsiteY2" fmla="*/ 6744 h 801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25485" h="801401">
                  <a:moveTo>
                    <a:pt x="0" y="801401"/>
                  </a:moveTo>
                  <a:cubicBezTo>
                    <a:pt x="246743" y="524722"/>
                    <a:pt x="493486" y="248044"/>
                    <a:pt x="914400" y="115601"/>
                  </a:cubicBezTo>
                  <a:cubicBezTo>
                    <a:pt x="1335314" y="-16842"/>
                    <a:pt x="1930399" y="-5049"/>
                    <a:pt x="2525485" y="6744"/>
                  </a:cubicBezTo>
                </a:path>
              </a:pathLst>
            </a:custGeom>
            <a:noFill/>
            <a:ln w="57150">
              <a:prstDash val="dash"/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EA758D1-C3BB-4D41-9642-8C6CFAFFA6AD}"/>
                </a:ext>
              </a:extLst>
            </p:cNvPr>
            <p:cNvSpPr/>
            <p:nvPr/>
          </p:nvSpPr>
          <p:spPr>
            <a:xfrm>
              <a:off x="849086" y="1839686"/>
              <a:ext cx="2362200" cy="1502228"/>
            </a:xfrm>
            <a:custGeom>
              <a:avLst/>
              <a:gdLst>
                <a:gd name="connsiteX0" fmla="*/ 0 w 2362200"/>
                <a:gd name="connsiteY0" fmla="*/ 1502228 h 1502228"/>
                <a:gd name="connsiteX1" fmla="*/ 1034143 w 2362200"/>
                <a:gd name="connsiteY1" fmla="*/ 783771 h 1502228"/>
                <a:gd name="connsiteX2" fmla="*/ 2362200 w 2362200"/>
                <a:gd name="connsiteY2" fmla="*/ 0 h 1502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2200" h="1502228">
                  <a:moveTo>
                    <a:pt x="0" y="1502228"/>
                  </a:moveTo>
                  <a:cubicBezTo>
                    <a:pt x="320221" y="1268185"/>
                    <a:pt x="640443" y="1034142"/>
                    <a:pt x="1034143" y="783771"/>
                  </a:cubicBezTo>
                  <a:cubicBezTo>
                    <a:pt x="1427843" y="533400"/>
                    <a:pt x="1895021" y="266700"/>
                    <a:pt x="2362200" y="0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prstDash val="solid"/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5D1842CE-9AA4-44CC-BA69-A7DC7D47846F}"/>
              </a:ext>
            </a:extLst>
          </p:cNvPr>
          <p:cNvSpPr/>
          <p:nvPr/>
        </p:nvSpPr>
        <p:spPr>
          <a:xfrm>
            <a:off x="4160909" y="1144975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ECE887C5-5FFC-43D2-B2F6-BF533791B824}"/>
              </a:ext>
            </a:extLst>
          </p:cNvPr>
          <p:cNvSpPr/>
          <p:nvPr/>
        </p:nvSpPr>
        <p:spPr>
          <a:xfrm>
            <a:off x="4160909" y="3855785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E1A0054-BC40-4DDB-A3E8-4EDF67E99336}"/>
              </a:ext>
            </a:extLst>
          </p:cNvPr>
          <p:cNvSpPr txBox="1"/>
          <p:nvPr/>
        </p:nvSpPr>
        <p:spPr>
          <a:xfrm>
            <a:off x="4340135" y="2267737"/>
            <a:ext cx="39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Stress Increases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ADB5BBB-3C2C-4419-9C5D-D1F1C303675D}"/>
              </a:ext>
            </a:extLst>
          </p:cNvPr>
          <p:cNvSpPr txBox="1"/>
          <p:nvPr/>
        </p:nvSpPr>
        <p:spPr>
          <a:xfrm>
            <a:off x="4340136" y="4990691"/>
            <a:ext cx="39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Stress Decreases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7B507B2-0C0D-4444-B2FA-14A2A865D3BC}"/>
              </a:ext>
            </a:extLst>
          </p:cNvPr>
          <p:cNvSpPr txBox="1"/>
          <p:nvPr/>
        </p:nvSpPr>
        <p:spPr>
          <a:xfrm>
            <a:off x="8662161" y="351984"/>
            <a:ext cx="2944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Ecological Implication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2C2C97F-E0BB-4B84-8F17-21434DB4D4F0}"/>
              </a:ext>
            </a:extLst>
          </p:cNvPr>
          <p:cNvSpPr txBox="1"/>
          <p:nvPr/>
        </p:nvSpPr>
        <p:spPr>
          <a:xfrm>
            <a:off x="8662161" y="963636"/>
            <a:ext cx="3079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Individual osmoregulation processes cannot keep up with maintaining balance of salt in the fish and salinity stress increases.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204463-A0B0-42D7-A4D7-A19FDF02E520}"/>
              </a:ext>
            </a:extLst>
          </p:cNvPr>
          <p:cNvCxnSpPr/>
          <p:nvPr/>
        </p:nvCxnSpPr>
        <p:spPr>
          <a:xfrm>
            <a:off x="8734955" y="791877"/>
            <a:ext cx="27989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5EC2463-A61B-444D-9BD1-BA9C6AA1F533}"/>
              </a:ext>
            </a:extLst>
          </p:cNvPr>
          <p:cNvSpPr txBox="1"/>
          <p:nvPr/>
        </p:nvSpPr>
        <p:spPr>
          <a:xfrm>
            <a:off x="8662161" y="3513557"/>
            <a:ext cx="3079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Fish is maintaining balance and salinity stress decreases.</a:t>
            </a:r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416ACCBD-8061-4D1A-855F-42CA7E05F768}"/>
              </a:ext>
            </a:extLst>
          </p:cNvPr>
          <p:cNvSpPr/>
          <p:nvPr/>
        </p:nvSpPr>
        <p:spPr>
          <a:xfrm>
            <a:off x="7905260" y="1144975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2AE67B58-9666-4E02-87F9-23A14C76794A}"/>
              </a:ext>
            </a:extLst>
          </p:cNvPr>
          <p:cNvSpPr/>
          <p:nvPr/>
        </p:nvSpPr>
        <p:spPr>
          <a:xfrm>
            <a:off x="7905260" y="3855785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3AA5A6-97DC-4500-BBD2-62D975E18BDC}"/>
              </a:ext>
            </a:extLst>
          </p:cNvPr>
          <p:cNvSpPr txBox="1"/>
          <p:nvPr/>
        </p:nvSpPr>
        <p:spPr>
          <a:xfrm rot="16200000">
            <a:off x="-970090" y="2505852"/>
            <a:ext cx="3214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Dependent on Acclimation Rate</a:t>
            </a:r>
          </a:p>
        </p:txBody>
      </p:sp>
    </p:spTree>
    <p:extLst>
      <p:ext uri="{BB962C8B-B14F-4D97-AF65-F5344CB8AC3E}">
        <p14:creationId xmlns:p14="http://schemas.microsoft.com/office/powerpoint/2010/main" val="142560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61" grpId="0" animBg="1"/>
      <p:bldP spid="62" grpId="0" animBg="1"/>
      <p:bldP spid="63" grpId="0"/>
      <p:bldP spid="64" grpId="0"/>
      <p:bldP spid="66" grpId="0"/>
      <p:bldP spid="67" grpId="0"/>
      <p:bldP spid="70" grpId="0"/>
      <p:bldP spid="71" grpId="0" animBg="1"/>
      <p:bldP spid="7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378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Calculate Patch Stress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570965-C2DC-4D96-A963-F82D8595F4C9}"/>
              </a:ext>
            </a:extLst>
          </p:cNvPr>
          <p:cNvSpPr txBox="1"/>
          <p:nvPr/>
        </p:nvSpPr>
        <p:spPr>
          <a:xfrm>
            <a:off x="3663582" y="1921700"/>
            <a:ext cx="7086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Tracks the highest level of stress experienced in a patch.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DDB4307-1247-4DC9-94ED-D4EFB0CD37DD}"/>
              </a:ext>
            </a:extLst>
          </p:cNvPr>
          <p:cNvSpPr txBox="1"/>
          <p:nvPr/>
        </p:nvSpPr>
        <p:spPr>
          <a:xfrm>
            <a:off x="3663582" y="3885099"/>
            <a:ext cx="759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Current</a:t>
            </a:r>
            <a:r>
              <a:rPr lang="en-US" b="1" dirty="0"/>
              <a:t> Stress </a:t>
            </a:r>
            <a:r>
              <a:rPr lang="en-US" dirty="0"/>
              <a:t>&gt;</a:t>
            </a:r>
            <a:r>
              <a:rPr lang="en-US" b="1" dirty="0"/>
              <a:t> Patch-Stress</a:t>
            </a:r>
          </a:p>
          <a:p>
            <a:r>
              <a:rPr lang="en-US" b="1" dirty="0"/>
              <a:t>	</a:t>
            </a:r>
            <a:r>
              <a:rPr lang="en-US" dirty="0"/>
              <a:t>Update</a:t>
            </a:r>
            <a:r>
              <a:rPr lang="en-US" b="1" dirty="0"/>
              <a:t> Patch-Stress </a:t>
            </a:r>
            <a:r>
              <a:rPr lang="en-US" dirty="0"/>
              <a:t>to Current </a:t>
            </a:r>
            <a:r>
              <a:rPr lang="en-US" b="1" dirty="0"/>
              <a:t>Stress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9ED671C-E30B-4BAE-A936-D1FC8C6BE207}"/>
              </a:ext>
            </a:extLst>
          </p:cNvPr>
          <p:cNvSpPr txBox="1"/>
          <p:nvPr/>
        </p:nvSpPr>
        <p:spPr>
          <a:xfrm>
            <a:off x="3663582" y="2943724"/>
            <a:ext cx="759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Current </a:t>
            </a:r>
            <a:r>
              <a:rPr lang="en-US" b="1" dirty="0"/>
              <a:t>Stress </a:t>
            </a:r>
            <a:r>
              <a:rPr lang="en-US" dirty="0"/>
              <a:t>&lt;=</a:t>
            </a:r>
            <a:r>
              <a:rPr lang="en-US" b="1" dirty="0"/>
              <a:t> Patch-Stress</a:t>
            </a:r>
          </a:p>
          <a:p>
            <a:r>
              <a:rPr lang="en-US" b="1" dirty="0"/>
              <a:t>	</a:t>
            </a:r>
            <a:r>
              <a:rPr lang="en-US" dirty="0"/>
              <a:t>No</a:t>
            </a:r>
            <a:r>
              <a:rPr lang="en-US" b="1" dirty="0"/>
              <a:t> </a:t>
            </a:r>
            <a:r>
              <a:rPr lang="en-US" dirty="0"/>
              <a:t>Change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AACABA6-87AF-42E8-8745-D6688CA06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682" y="1746070"/>
            <a:ext cx="766999" cy="7669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C490F76-9440-459E-957E-A53FDAC9D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681" y="2773712"/>
            <a:ext cx="766999" cy="7669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FE47680-9657-4136-A0A9-C211224397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2425" y="3790183"/>
            <a:ext cx="667510" cy="6675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4DCDD4-3C67-46F4-BD6D-5042DA9548AF}"/>
              </a:ext>
            </a:extLst>
          </p:cNvPr>
          <p:cNvSpPr txBox="1"/>
          <p:nvPr/>
        </p:nvSpPr>
        <p:spPr>
          <a:xfrm>
            <a:off x="2647950" y="4810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6EF62D-3ADF-416D-8CAF-3B967635352E}"/>
              </a:ext>
            </a:extLst>
          </p:cNvPr>
          <p:cNvSpPr txBox="1"/>
          <p:nvPr/>
        </p:nvSpPr>
        <p:spPr>
          <a:xfrm>
            <a:off x="471487" y="5209072"/>
            <a:ext cx="11249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Each patch records the highest stress fish have experienced there, helping identify zones of peak physiological challenge.</a:t>
            </a:r>
          </a:p>
        </p:txBody>
      </p:sp>
    </p:spTree>
    <p:extLst>
      <p:ext uri="{BB962C8B-B14F-4D97-AF65-F5344CB8AC3E}">
        <p14:creationId xmlns:p14="http://schemas.microsoft.com/office/powerpoint/2010/main" val="3411502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676" y="5611156"/>
            <a:ext cx="11240098" cy="132556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As stress increases, fish build more chloride cells to regulate salinity. When stress decreases, fish reduce unneeded cells to conserve energy.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171B6D-9BF9-4C62-B314-DF5215BFD0FA}"/>
              </a:ext>
            </a:extLst>
          </p:cNvPr>
          <p:cNvSpPr txBox="1"/>
          <p:nvPr/>
        </p:nvSpPr>
        <p:spPr>
          <a:xfrm>
            <a:off x="-160433" y="2273441"/>
            <a:ext cx="39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Stress Increases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7D90D92-A123-49DD-B2BD-EE8A346F6C77}"/>
              </a:ext>
            </a:extLst>
          </p:cNvPr>
          <p:cNvGrpSpPr/>
          <p:nvPr/>
        </p:nvGrpSpPr>
        <p:grpSpPr>
          <a:xfrm>
            <a:off x="4127281" y="510772"/>
            <a:ext cx="3206878" cy="2122384"/>
            <a:chOff x="838200" y="3022686"/>
            <a:chExt cx="3206878" cy="212238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A779920-CF11-4D59-B80A-B03713837036}"/>
                </a:ext>
              </a:extLst>
            </p:cNvPr>
            <p:cNvGrpSpPr/>
            <p:nvPr/>
          </p:nvGrpSpPr>
          <p:grpSpPr>
            <a:xfrm>
              <a:off x="838200" y="3022686"/>
              <a:ext cx="3206878" cy="2122384"/>
              <a:chOff x="1017956" y="2071167"/>
              <a:chExt cx="1529814" cy="157602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8D18AF52-BFAF-48B5-B2B1-0B187484509B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4" name="Straight Arrow Connector 3">
                  <a:extLst>
                    <a:ext uri="{FF2B5EF4-FFF2-40B4-BE49-F238E27FC236}">
                      <a16:creationId xmlns:a16="http://schemas.microsoft.com/office/drawing/2014/main" id="{B22E02D0-5ED2-4C5C-88B0-AB1271CC05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363175B3-F9FC-4613-8420-FC6E53E2BA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46EC70-472A-4BAA-B0DF-DF746FA5BEEE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X</a:t>
                </a:r>
                <a:endParaRPr lang="en-US" sz="1200" b="1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A21425E-BE7C-4775-9678-FA1870CFE432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1CD6EFE-6388-46FD-B5D9-9F27D743D2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1604" y="3257300"/>
              <a:ext cx="2104647" cy="1473296"/>
            </a:xfrm>
            <a:prstGeom prst="line">
              <a:avLst/>
            </a:prstGeom>
            <a:ln w="57150">
              <a:solidFill>
                <a:schemeClr val="tx1"/>
              </a:solidFill>
              <a:prstDash val="dashDot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BBBAE9E-285B-43A3-A295-CB085E3B6977}"/>
              </a:ext>
            </a:extLst>
          </p:cNvPr>
          <p:cNvGrpSpPr/>
          <p:nvPr/>
        </p:nvGrpSpPr>
        <p:grpSpPr>
          <a:xfrm>
            <a:off x="265813" y="510772"/>
            <a:ext cx="3206878" cy="2122384"/>
            <a:chOff x="1017956" y="2071167"/>
            <a:chExt cx="1529814" cy="157602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83104C3-DE64-4950-A669-7E17AC330525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544A03A3-DE47-4D21-A0F0-E55D689762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D38DB0C-BEA8-412E-A5D4-779A667073D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011EEBE-81EA-4D22-9EF9-00D5DD5ABE9A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83AEE3E-122F-4116-8C23-2640C052B0C8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2C6AB0E-7188-423E-8387-D38453171891}"/>
              </a:ext>
            </a:extLst>
          </p:cNvPr>
          <p:cNvGrpSpPr/>
          <p:nvPr/>
        </p:nvGrpSpPr>
        <p:grpSpPr>
          <a:xfrm>
            <a:off x="265813" y="3246598"/>
            <a:ext cx="3206878" cy="2122384"/>
            <a:chOff x="1017956" y="2071167"/>
            <a:chExt cx="1529814" cy="157602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3020587-8EF8-4C95-8791-1A7FBC51CFB0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93C92D6C-B29D-4AFF-9D06-FADCFA2A4D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6BCBB532-6A6A-4D1F-B58A-0F0D3C5F0C8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CAEF06E-E078-4A24-83A6-AAF56CFC1C15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D58F3AE-3C60-4BC4-8C7D-AF3E01C0EAE8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78BB74E-3BBF-44FE-9679-AE12DB397043}"/>
              </a:ext>
            </a:extLst>
          </p:cNvPr>
          <p:cNvGrpSpPr/>
          <p:nvPr/>
        </p:nvGrpSpPr>
        <p:grpSpPr>
          <a:xfrm>
            <a:off x="4127281" y="3246598"/>
            <a:ext cx="3206878" cy="2122384"/>
            <a:chOff x="838200" y="3022686"/>
            <a:chExt cx="3206878" cy="2122384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C006937-B937-4B81-A299-5CC7CAF49C2B}"/>
                </a:ext>
              </a:extLst>
            </p:cNvPr>
            <p:cNvGrpSpPr/>
            <p:nvPr/>
          </p:nvGrpSpPr>
          <p:grpSpPr>
            <a:xfrm>
              <a:off x="838200" y="3022686"/>
              <a:ext cx="3206878" cy="2122384"/>
              <a:chOff x="1017956" y="2071167"/>
              <a:chExt cx="1529814" cy="1576028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5D0D43CB-7093-4DB1-BAEB-9862421454A5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270BD38B-0785-406A-8340-5C54790592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3ED6467A-F770-4483-BD64-9B51558D0B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E6E9088-3FEC-4BF4-8540-4D0E59AD546A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X</a:t>
                </a:r>
                <a:endParaRPr lang="en-US" sz="1200" b="1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CD10605-A783-498F-A638-AA71D816BB7C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FE3D02F-73F3-4561-99C5-CFFFC5B94DCD}"/>
                </a:ext>
              </a:extLst>
            </p:cNvPr>
            <p:cNvCxnSpPr>
              <a:cxnSpLocks/>
            </p:cNvCxnSpPr>
            <p:nvPr/>
          </p:nvCxnSpPr>
          <p:spPr>
            <a:xfrm>
              <a:off x="1198904" y="3229922"/>
              <a:ext cx="2104647" cy="1473296"/>
            </a:xfrm>
            <a:prstGeom prst="line">
              <a:avLst/>
            </a:prstGeom>
            <a:ln w="57150">
              <a:solidFill>
                <a:schemeClr val="tx1"/>
              </a:solidFill>
              <a:prstDash val="dashDot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7EB7BD89-7CBB-49D2-8591-C4C0327AEF6E}"/>
              </a:ext>
            </a:extLst>
          </p:cNvPr>
          <p:cNvSpPr txBox="1"/>
          <p:nvPr/>
        </p:nvSpPr>
        <p:spPr>
          <a:xfrm>
            <a:off x="-160432" y="4996395"/>
            <a:ext cx="39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Stress Decreases</a:t>
            </a:r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5D1842CE-9AA4-44CC-BA69-A7DC7D47846F}"/>
              </a:ext>
            </a:extLst>
          </p:cNvPr>
          <p:cNvSpPr/>
          <p:nvPr/>
        </p:nvSpPr>
        <p:spPr>
          <a:xfrm>
            <a:off x="3570359" y="1175794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ECE887C5-5FFC-43D2-B2F6-BF533791B824}"/>
              </a:ext>
            </a:extLst>
          </p:cNvPr>
          <p:cNvSpPr/>
          <p:nvPr/>
        </p:nvSpPr>
        <p:spPr>
          <a:xfrm>
            <a:off x="3570359" y="3886604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E1A0054-BC40-4DDB-A3E8-4EDF67E99336}"/>
              </a:ext>
            </a:extLst>
          </p:cNvPr>
          <p:cNvSpPr txBox="1"/>
          <p:nvPr/>
        </p:nvSpPr>
        <p:spPr>
          <a:xfrm>
            <a:off x="3472691" y="2274754"/>
            <a:ext cx="39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Chloride Cells Increase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ADB5BBB-3C2C-4419-9C5D-D1F1C303675D}"/>
              </a:ext>
            </a:extLst>
          </p:cNvPr>
          <p:cNvSpPr txBox="1"/>
          <p:nvPr/>
        </p:nvSpPr>
        <p:spPr>
          <a:xfrm>
            <a:off x="3551873" y="5021510"/>
            <a:ext cx="39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Chloride Cells Decrease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7B507B2-0C0D-4444-B2FA-14A2A865D3BC}"/>
              </a:ext>
            </a:extLst>
          </p:cNvPr>
          <p:cNvSpPr txBox="1"/>
          <p:nvPr/>
        </p:nvSpPr>
        <p:spPr>
          <a:xfrm>
            <a:off x="8071611" y="382803"/>
            <a:ext cx="2944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Ecological Implication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2C2C97F-E0BB-4B84-8F17-21434DB4D4F0}"/>
              </a:ext>
            </a:extLst>
          </p:cNvPr>
          <p:cNvSpPr txBox="1"/>
          <p:nvPr/>
        </p:nvSpPr>
        <p:spPr>
          <a:xfrm>
            <a:off x="8071611" y="994455"/>
            <a:ext cx="3079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Stress initializes the creation of new chloride cells to keep up with osmoregulation and maintain homeostasis, limited by a fish’s cell growth rate.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204463-A0B0-42D7-A4D7-A19FDF02E520}"/>
              </a:ext>
            </a:extLst>
          </p:cNvPr>
          <p:cNvCxnSpPr/>
          <p:nvPr/>
        </p:nvCxnSpPr>
        <p:spPr>
          <a:xfrm>
            <a:off x="8144405" y="822696"/>
            <a:ext cx="27989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5EC2463-A61B-444D-9BD1-BA9C6AA1F533}"/>
              </a:ext>
            </a:extLst>
          </p:cNvPr>
          <p:cNvSpPr txBox="1"/>
          <p:nvPr/>
        </p:nvSpPr>
        <p:spPr>
          <a:xfrm>
            <a:off x="8144405" y="3590317"/>
            <a:ext cx="3079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Fish can remove excess chloride cells that are not needed to maintain balance.</a:t>
            </a:r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416ACCBD-8061-4D1A-855F-42CA7E05F768}"/>
              </a:ext>
            </a:extLst>
          </p:cNvPr>
          <p:cNvSpPr/>
          <p:nvPr/>
        </p:nvSpPr>
        <p:spPr>
          <a:xfrm>
            <a:off x="7314710" y="1175794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2AE67B58-9666-4E02-87F9-23A14C76794A}"/>
              </a:ext>
            </a:extLst>
          </p:cNvPr>
          <p:cNvSpPr/>
          <p:nvPr/>
        </p:nvSpPr>
        <p:spPr>
          <a:xfrm>
            <a:off x="7314710" y="3886604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C6C5D0F-AD40-4942-BA1B-A2E7B44F8B4C}"/>
              </a:ext>
            </a:extLst>
          </p:cNvPr>
          <p:cNvCxnSpPr>
            <a:cxnSpLocks/>
          </p:cNvCxnSpPr>
          <p:nvPr/>
        </p:nvCxnSpPr>
        <p:spPr>
          <a:xfrm flipV="1">
            <a:off x="670856" y="713904"/>
            <a:ext cx="2104647" cy="1473296"/>
          </a:xfrm>
          <a:prstGeom prst="line">
            <a:avLst/>
          </a:prstGeom>
          <a:ln w="57150">
            <a:solidFill>
              <a:schemeClr val="tx1"/>
            </a:solidFill>
            <a:prstDash val="dash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BA202DA6-8BC6-407C-BDD8-F8BFE422BCFE}"/>
              </a:ext>
            </a:extLst>
          </p:cNvPr>
          <p:cNvGrpSpPr/>
          <p:nvPr/>
        </p:nvGrpSpPr>
        <p:grpSpPr>
          <a:xfrm>
            <a:off x="5178186" y="1100213"/>
            <a:ext cx="1432272" cy="1059588"/>
            <a:chOff x="5502036" y="2134022"/>
            <a:chExt cx="1432272" cy="1059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746C95B-D07D-4146-9BAD-50C879F18AF6}"/>
                </a:ext>
              </a:extLst>
            </p:cNvPr>
            <p:cNvSpPr/>
            <p:nvPr/>
          </p:nvSpPr>
          <p:spPr>
            <a:xfrm>
              <a:off x="5826383" y="303351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0E26F34-7EBC-4845-9DEE-0E7E8D3FD37F}"/>
                </a:ext>
              </a:extLst>
            </p:cNvPr>
            <p:cNvSpPr/>
            <p:nvPr/>
          </p:nvSpPr>
          <p:spPr>
            <a:xfrm>
              <a:off x="5502036" y="3028927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B27854B-936E-44D6-8F96-D15042888292}"/>
                </a:ext>
              </a:extLst>
            </p:cNvPr>
            <p:cNvSpPr/>
            <p:nvPr/>
          </p:nvSpPr>
          <p:spPr>
            <a:xfrm>
              <a:off x="5826383" y="2806420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13B3EAE-7436-4CF3-B58F-F5F247196576}"/>
                </a:ext>
              </a:extLst>
            </p:cNvPr>
            <p:cNvSpPr/>
            <p:nvPr/>
          </p:nvSpPr>
          <p:spPr>
            <a:xfrm>
              <a:off x="6151077" y="303351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684138E-A41E-4CA2-8A6D-1B533110F128}"/>
                </a:ext>
              </a:extLst>
            </p:cNvPr>
            <p:cNvSpPr/>
            <p:nvPr/>
          </p:nvSpPr>
          <p:spPr>
            <a:xfrm>
              <a:off x="6151077" y="2806420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63EEE6C-2459-41B5-9862-F24840A2031C}"/>
                </a:ext>
              </a:extLst>
            </p:cNvPr>
            <p:cNvSpPr/>
            <p:nvPr/>
          </p:nvSpPr>
          <p:spPr>
            <a:xfrm>
              <a:off x="6153367" y="2583913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DC5B107-0ACA-4AB5-A2A4-35AE032199DA}"/>
                </a:ext>
              </a:extLst>
            </p:cNvPr>
            <p:cNvSpPr/>
            <p:nvPr/>
          </p:nvSpPr>
          <p:spPr>
            <a:xfrm>
              <a:off x="6475366" y="3027675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7F112A3-F5BF-4680-A880-31E17AD8A9C0}"/>
                </a:ext>
              </a:extLst>
            </p:cNvPr>
            <p:cNvSpPr/>
            <p:nvPr/>
          </p:nvSpPr>
          <p:spPr>
            <a:xfrm>
              <a:off x="6475366" y="2800581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EFFF08C-6AF6-4A9F-ADF6-2A556FB9FEF2}"/>
                </a:ext>
              </a:extLst>
            </p:cNvPr>
            <p:cNvSpPr/>
            <p:nvPr/>
          </p:nvSpPr>
          <p:spPr>
            <a:xfrm>
              <a:off x="6477656" y="257807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3461634-4898-4FBA-8BAA-7AD5BC413C4F}"/>
                </a:ext>
              </a:extLst>
            </p:cNvPr>
            <p:cNvSpPr/>
            <p:nvPr/>
          </p:nvSpPr>
          <p:spPr>
            <a:xfrm>
              <a:off x="6472729" y="2356208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D60FF05-B79D-45E5-9852-2EFCFD7A107C}"/>
                </a:ext>
              </a:extLst>
            </p:cNvPr>
            <p:cNvSpPr/>
            <p:nvPr/>
          </p:nvSpPr>
          <p:spPr>
            <a:xfrm>
              <a:off x="6788720" y="3027675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A23FD79-61BE-4956-B759-05EABE7DEE0B}"/>
                </a:ext>
              </a:extLst>
            </p:cNvPr>
            <p:cNvSpPr/>
            <p:nvPr/>
          </p:nvSpPr>
          <p:spPr>
            <a:xfrm>
              <a:off x="6788720" y="2800581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F384603-87B8-4E50-BEA5-5FB8372FE51D}"/>
                </a:ext>
              </a:extLst>
            </p:cNvPr>
            <p:cNvSpPr/>
            <p:nvPr/>
          </p:nvSpPr>
          <p:spPr>
            <a:xfrm>
              <a:off x="6791010" y="257807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B8F36C5D-3828-4AD5-9A7C-3016F8F642D1}"/>
                </a:ext>
              </a:extLst>
            </p:cNvPr>
            <p:cNvSpPr/>
            <p:nvPr/>
          </p:nvSpPr>
          <p:spPr>
            <a:xfrm>
              <a:off x="6786083" y="2356208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830F5022-3E1A-4B5C-A7A4-B52879FD9680}"/>
                </a:ext>
              </a:extLst>
            </p:cNvPr>
            <p:cNvSpPr/>
            <p:nvPr/>
          </p:nvSpPr>
          <p:spPr>
            <a:xfrm>
              <a:off x="6786083" y="2134022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A75C4E9-5749-4D8F-B3A1-64758DBAD4CC}"/>
              </a:ext>
            </a:extLst>
          </p:cNvPr>
          <p:cNvGrpSpPr/>
          <p:nvPr/>
        </p:nvGrpSpPr>
        <p:grpSpPr>
          <a:xfrm flipH="1">
            <a:off x="4530277" y="3855049"/>
            <a:ext cx="1432272" cy="1059588"/>
            <a:chOff x="5502036" y="2134022"/>
            <a:chExt cx="1432272" cy="1059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1F5454D3-382B-43C4-84DE-5002D67C2270}"/>
                </a:ext>
              </a:extLst>
            </p:cNvPr>
            <p:cNvSpPr/>
            <p:nvPr/>
          </p:nvSpPr>
          <p:spPr>
            <a:xfrm>
              <a:off x="5826383" y="303351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13C4B1F-8D9C-46CC-A4F8-5EB66CB7E1E0}"/>
                </a:ext>
              </a:extLst>
            </p:cNvPr>
            <p:cNvSpPr/>
            <p:nvPr/>
          </p:nvSpPr>
          <p:spPr>
            <a:xfrm>
              <a:off x="5502036" y="3028927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0D505F7-C97E-409A-A828-35754A23BCB1}"/>
                </a:ext>
              </a:extLst>
            </p:cNvPr>
            <p:cNvSpPr/>
            <p:nvPr/>
          </p:nvSpPr>
          <p:spPr>
            <a:xfrm>
              <a:off x="5826383" y="2806420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B920B96F-B68E-4BF8-A41B-E9ED65D9DF4D}"/>
                </a:ext>
              </a:extLst>
            </p:cNvPr>
            <p:cNvSpPr/>
            <p:nvPr/>
          </p:nvSpPr>
          <p:spPr>
            <a:xfrm>
              <a:off x="6151077" y="303351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2F19113-10E8-4582-91F8-573DFC509422}"/>
                </a:ext>
              </a:extLst>
            </p:cNvPr>
            <p:cNvSpPr/>
            <p:nvPr/>
          </p:nvSpPr>
          <p:spPr>
            <a:xfrm>
              <a:off x="6151077" y="2806420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EFB832D-0C2B-4EB8-9300-6B4FE893CE72}"/>
                </a:ext>
              </a:extLst>
            </p:cNvPr>
            <p:cNvSpPr/>
            <p:nvPr/>
          </p:nvSpPr>
          <p:spPr>
            <a:xfrm>
              <a:off x="6153367" y="2583913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72EF418-EA84-48A2-ACB9-28474B00E8CC}"/>
                </a:ext>
              </a:extLst>
            </p:cNvPr>
            <p:cNvSpPr/>
            <p:nvPr/>
          </p:nvSpPr>
          <p:spPr>
            <a:xfrm>
              <a:off x="6475366" y="3027675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4F7AC3C2-B627-4BC2-92B7-ACB17CAF76FC}"/>
                </a:ext>
              </a:extLst>
            </p:cNvPr>
            <p:cNvSpPr/>
            <p:nvPr/>
          </p:nvSpPr>
          <p:spPr>
            <a:xfrm>
              <a:off x="6475366" y="2800581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C32C473A-508D-43DB-AC79-6D05C5CE3813}"/>
                </a:ext>
              </a:extLst>
            </p:cNvPr>
            <p:cNvSpPr/>
            <p:nvPr/>
          </p:nvSpPr>
          <p:spPr>
            <a:xfrm>
              <a:off x="6477656" y="257807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78478DEA-1DB4-475A-BDD0-528D90D8A0CD}"/>
                </a:ext>
              </a:extLst>
            </p:cNvPr>
            <p:cNvSpPr/>
            <p:nvPr/>
          </p:nvSpPr>
          <p:spPr>
            <a:xfrm>
              <a:off x="6472729" y="2356208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93B4777E-B36B-4A17-B8AE-6B80895E380D}"/>
                </a:ext>
              </a:extLst>
            </p:cNvPr>
            <p:cNvSpPr/>
            <p:nvPr/>
          </p:nvSpPr>
          <p:spPr>
            <a:xfrm>
              <a:off x="6788720" y="3027675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0616FF3E-81C2-495E-9649-BD76D689FCDD}"/>
                </a:ext>
              </a:extLst>
            </p:cNvPr>
            <p:cNvSpPr/>
            <p:nvPr/>
          </p:nvSpPr>
          <p:spPr>
            <a:xfrm>
              <a:off x="6788720" y="2800581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41E6EEB-E34A-4173-BB60-58287DE8EC0E}"/>
                </a:ext>
              </a:extLst>
            </p:cNvPr>
            <p:cNvSpPr/>
            <p:nvPr/>
          </p:nvSpPr>
          <p:spPr>
            <a:xfrm>
              <a:off x="6791010" y="257807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4334863-EBB4-473F-962C-4E1E7FD7AB1C}"/>
                </a:ext>
              </a:extLst>
            </p:cNvPr>
            <p:cNvSpPr/>
            <p:nvPr/>
          </p:nvSpPr>
          <p:spPr>
            <a:xfrm>
              <a:off x="6786083" y="2356208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A08FA632-9F64-4A22-8D6C-31AC4BDC427B}"/>
                </a:ext>
              </a:extLst>
            </p:cNvPr>
            <p:cNvSpPr/>
            <p:nvPr/>
          </p:nvSpPr>
          <p:spPr>
            <a:xfrm>
              <a:off x="6786083" y="2134022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3F4814C-E017-4E08-9DC1-B55664619FB3}"/>
              </a:ext>
            </a:extLst>
          </p:cNvPr>
          <p:cNvGrpSpPr/>
          <p:nvPr/>
        </p:nvGrpSpPr>
        <p:grpSpPr>
          <a:xfrm>
            <a:off x="7932577" y="4756441"/>
            <a:ext cx="2198669" cy="414473"/>
            <a:chOff x="1049389" y="571517"/>
            <a:chExt cx="2198669" cy="414473"/>
          </a:xfrm>
          <a:effectLst/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71C7FB7-EFCF-4F49-A34A-67809E7EC287}"/>
                </a:ext>
              </a:extLst>
            </p:cNvPr>
            <p:cNvSpPr txBox="1"/>
            <p:nvPr/>
          </p:nvSpPr>
          <p:spPr>
            <a:xfrm>
              <a:off x="1768166" y="616658"/>
              <a:ext cx="1479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/>
                <a:t>Chloride Cells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0796F2B-E0EF-464D-AC4C-9F0375015C51}"/>
                </a:ext>
              </a:extLst>
            </p:cNvPr>
            <p:cNvSpPr/>
            <p:nvPr/>
          </p:nvSpPr>
          <p:spPr>
            <a:xfrm>
              <a:off x="1049389" y="571517"/>
              <a:ext cx="483429" cy="41447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FC667E1-5138-46F4-97AC-AB99F9212BF7}"/>
              </a:ext>
            </a:extLst>
          </p:cNvPr>
          <p:cNvCxnSpPr>
            <a:cxnSpLocks/>
          </p:cNvCxnSpPr>
          <p:nvPr/>
        </p:nvCxnSpPr>
        <p:spPr>
          <a:xfrm>
            <a:off x="4530277" y="3661071"/>
            <a:ext cx="1713883" cy="1226442"/>
          </a:xfrm>
          <a:prstGeom prst="line">
            <a:avLst/>
          </a:prstGeom>
          <a:ln w="57150">
            <a:solidFill>
              <a:schemeClr val="accent2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230CA9C-F037-47E8-9389-3E23975AE2FA}"/>
              </a:ext>
            </a:extLst>
          </p:cNvPr>
          <p:cNvCxnSpPr>
            <a:cxnSpLocks/>
          </p:cNvCxnSpPr>
          <p:nvPr/>
        </p:nvCxnSpPr>
        <p:spPr>
          <a:xfrm flipV="1">
            <a:off x="4823106" y="965871"/>
            <a:ext cx="1690253" cy="1213197"/>
          </a:xfrm>
          <a:prstGeom prst="line">
            <a:avLst/>
          </a:prstGeom>
          <a:ln w="57150">
            <a:solidFill>
              <a:schemeClr val="accent2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4485804-D1CF-4920-BAC4-A7DF438BFFFF}"/>
              </a:ext>
            </a:extLst>
          </p:cNvPr>
          <p:cNvGrpSpPr/>
          <p:nvPr/>
        </p:nvGrpSpPr>
        <p:grpSpPr>
          <a:xfrm>
            <a:off x="7878317" y="5241824"/>
            <a:ext cx="3969041" cy="369332"/>
            <a:chOff x="936278" y="804982"/>
            <a:chExt cx="3969041" cy="369332"/>
          </a:xfrm>
          <a:effectLst/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B307DEC-4D35-4BCD-B49B-EF51913CD290}"/>
                </a:ext>
              </a:extLst>
            </p:cNvPr>
            <p:cNvCxnSpPr/>
            <p:nvPr/>
          </p:nvCxnSpPr>
          <p:spPr>
            <a:xfrm>
              <a:off x="936278" y="989648"/>
              <a:ext cx="591951" cy="0"/>
            </a:xfrm>
            <a:prstGeom prst="line">
              <a:avLst/>
            </a:prstGeom>
            <a:ln w="76200">
              <a:solidFill>
                <a:schemeClr val="accent2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97B358F-C7E6-41FC-AE0A-B72EC13CB5C6}"/>
                </a:ext>
              </a:extLst>
            </p:cNvPr>
            <p:cNvSpPr txBox="1"/>
            <p:nvPr/>
          </p:nvSpPr>
          <p:spPr>
            <a:xfrm>
              <a:off x="1709315" y="804982"/>
              <a:ext cx="3196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/>
                <a:t>Max Rate of Cell Growth/Decay</a:t>
              </a:r>
            </a:p>
          </p:txBody>
        </p:sp>
      </p:grp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EBA4FA3-8519-4F04-97FD-478963B9B72D}"/>
              </a:ext>
            </a:extLst>
          </p:cNvPr>
          <p:cNvCxnSpPr>
            <a:cxnSpLocks/>
          </p:cNvCxnSpPr>
          <p:nvPr/>
        </p:nvCxnSpPr>
        <p:spPr>
          <a:xfrm>
            <a:off x="661509" y="3435552"/>
            <a:ext cx="2104647" cy="1473296"/>
          </a:xfrm>
          <a:prstGeom prst="line">
            <a:avLst/>
          </a:prstGeom>
          <a:ln w="57150">
            <a:solidFill>
              <a:schemeClr val="tx1"/>
            </a:solidFill>
            <a:prstDash val="dash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37C20FEA-48B5-4288-8C5B-4523310E3412}"/>
              </a:ext>
            </a:extLst>
          </p:cNvPr>
          <p:cNvSpPr txBox="1"/>
          <p:nvPr/>
        </p:nvSpPr>
        <p:spPr>
          <a:xfrm>
            <a:off x="4367662" y="2573653"/>
            <a:ext cx="2541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Limited by Growth Rate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A08C9AA-D7F5-4EBB-B56C-C1DDBCEEF3BD}"/>
              </a:ext>
            </a:extLst>
          </p:cNvPr>
          <p:cNvSpPr txBox="1"/>
          <p:nvPr/>
        </p:nvSpPr>
        <p:spPr>
          <a:xfrm>
            <a:off x="4444339" y="5316801"/>
            <a:ext cx="244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Limited by Growth Rate</a:t>
            </a:r>
          </a:p>
        </p:txBody>
      </p:sp>
    </p:spTree>
    <p:extLst>
      <p:ext uri="{BB962C8B-B14F-4D97-AF65-F5344CB8AC3E}">
        <p14:creationId xmlns:p14="http://schemas.microsoft.com/office/powerpoint/2010/main" val="167699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61" grpId="0" animBg="1"/>
      <p:bldP spid="62" grpId="0" animBg="1"/>
      <p:bldP spid="63" grpId="0"/>
      <p:bldP spid="64" grpId="0"/>
      <p:bldP spid="66" grpId="0"/>
      <p:bldP spid="67" grpId="0"/>
      <p:bldP spid="70" grpId="0"/>
      <p:bldP spid="71" grpId="0" animBg="1"/>
      <p:bldP spid="72" grpId="0" animBg="1"/>
      <p:bldP spid="118" grpId="0"/>
      <p:bldP spid="1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71E915B-F2B9-4936-B098-E229E24F790C}"/>
              </a:ext>
            </a:extLst>
          </p:cNvPr>
          <p:cNvSpPr/>
          <p:nvPr/>
        </p:nvSpPr>
        <p:spPr>
          <a:xfrm>
            <a:off x="4233727" y="656234"/>
            <a:ext cx="3201083" cy="1570817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171B6D-9BF9-4C62-B314-DF5215BFD0FA}"/>
              </a:ext>
            </a:extLst>
          </p:cNvPr>
          <p:cNvSpPr txBox="1"/>
          <p:nvPr/>
        </p:nvSpPr>
        <p:spPr>
          <a:xfrm>
            <a:off x="-87797" y="2146613"/>
            <a:ext cx="39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Chloride Cells Increase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779920-CF11-4D59-B80A-B03713837036}"/>
              </a:ext>
            </a:extLst>
          </p:cNvPr>
          <p:cNvGrpSpPr/>
          <p:nvPr/>
        </p:nvGrpSpPr>
        <p:grpSpPr>
          <a:xfrm>
            <a:off x="8322582" y="409480"/>
            <a:ext cx="3206878" cy="2122384"/>
            <a:chOff x="1017956" y="2071167"/>
            <a:chExt cx="1529814" cy="15760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D18AF52-BFAF-48B5-B2B1-0B187484509B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B22E02D0-5ED2-4C5C-88B0-AB1271CC05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63175B3-F9FC-4613-8420-FC6E53E2BA3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46EC70-472A-4BAA-B0DF-DF746FA5BEEE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A21425E-BE7C-4775-9678-FA1870CFE432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BBBAE9E-285B-43A3-A295-CB085E3B6977}"/>
              </a:ext>
            </a:extLst>
          </p:cNvPr>
          <p:cNvGrpSpPr/>
          <p:nvPr/>
        </p:nvGrpSpPr>
        <p:grpSpPr>
          <a:xfrm>
            <a:off x="338449" y="383944"/>
            <a:ext cx="3206878" cy="2122384"/>
            <a:chOff x="1017956" y="2071167"/>
            <a:chExt cx="1529814" cy="15760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83104C3-DE64-4950-A669-7E17AC330525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544A03A3-DE47-4D21-A0F0-E55D689762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D38DB0C-BEA8-412E-A5D4-779A667073D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011EEBE-81EA-4D22-9EF9-00D5DD5ABE9A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83AEE3E-122F-4116-8C23-2640C052B0C8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2C6AB0E-7188-423E-8387-D38453171891}"/>
              </a:ext>
            </a:extLst>
          </p:cNvPr>
          <p:cNvGrpSpPr/>
          <p:nvPr/>
        </p:nvGrpSpPr>
        <p:grpSpPr>
          <a:xfrm>
            <a:off x="411070" y="3134126"/>
            <a:ext cx="3206878" cy="2122384"/>
            <a:chOff x="1017956" y="2071167"/>
            <a:chExt cx="1529814" cy="15760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3020587-8EF8-4C95-8791-1A7FBC51CFB0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93C92D6C-B29D-4AFF-9D06-FADCFA2A4D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6BCBB532-6A6A-4D1F-B58A-0F0D3C5F0C8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CAEF06E-E078-4A24-83A6-AAF56CFC1C15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D58F3AE-3C60-4BC4-8C7D-AF3E01C0EAE8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C006937-B937-4B81-A299-5CC7CAF49C2B}"/>
              </a:ext>
            </a:extLst>
          </p:cNvPr>
          <p:cNvGrpSpPr/>
          <p:nvPr/>
        </p:nvGrpSpPr>
        <p:grpSpPr>
          <a:xfrm>
            <a:off x="8423383" y="3152740"/>
            <a:ext cx="3206878" cy="2122384"/>
            <a:chOff x="1017956" y="2071167"/>
            <a:chExt cx="1529814" cy="15760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D0D43CB-7093-4DB1-BAEB-9862421454A5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270BD38B-0785-406A-8340-5C54790592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3ED6467A-F770-4483-BD64-9B51558D0B8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E6E9088-3FEC-4BF4-8540-4D0E59AD546A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CD10605-A783-498F-A638-AA71D816BB7C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7EB7BD89-7CBB-49D2-8591-C4C0327AEF6E}"/>
              </a:ext>
            </a:extLst>
          </p:cNvPr>
          <p:cNvSpPr txBox="1"/>
          <p:nvPr/>
        </p:nvSpPr>
        <p:spPr>
          <a:xfrm>
            <a:off x="-193599" y="5046031"/>
            <a:ext cx="39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Chloride Cells Decrease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E1A0054-BC40-4DDB-A3E8-4EDF67E99336}"/>
              </a:ext>
            </a:extLst>
          </p:cNvPr>
          <p:cNvSpPr txBox="1"/>
          <p:nvPr/>
        </p:nvSpPr>
        <p:spPr>
          <a:xfrm>
            <a:off x="7847974" y="2172149"/>
            <a:ext cx="39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Energy Cost is More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ADB5BBB-3C2C-4419-9C5D-D1F1C303675D}"/>
              </a:ext>
            </a:extLst>
          </p:cNvPr>
          <p:cNvSpPr txBox="1"/>
          <p:nvPr/>
        </p:nvSpPr>
        <p:spPr>
          <a:xfrm>
            <a:off x="7847975" y="4927652"/>
            <a:ext cx="39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Energy Cost Is less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2C2C97F-E0BB-4B84-8F17-21434DB4D4F0}"/>
              </a:ext>
            </a:extLst>
          </p:cNvPr>
          <p:cNvSpPr txBox="1"/>
          <p:nvPr/>
        </p:nvSpPr>
        <p:spPr>
          <a:xfrm>
            <a:off x="1234746" y="2561548"/>
            <a:ext cx="907381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Stress initializes the creation of new chloride cells which costs lots of energy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5EC2463-A61B-444D-9BD1-BA9C6AA1F533}"/>
              </a:ext>
            </a:extLst>
          </p:cNvPr>
          <p:cNvSpPr txBox="1"/>
          <p:nvPr/>
        </p:nvSpPr>
        <p:spPr>
          <a:xfrm>
            <a:off x="617525" y="5450236"/>
            <a:ext cx="1109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Fish can remove excess chloride cells that are not needed, but this still uses some energy.</a:t>
            </a:r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416ACCBD-8061-4D1A-855F-42CA7E05F768}"/>
              </a:ext>
            </a:extLst>
          </p:cNvPr>
          <p:cNvSpPr/>
          <p:nvPr/>
        </p:nvSpPr>
        <p:spPr>
          <a:xfrm>
            <a:off x="7814814" y="1209044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2AE67B58-9666-4E02-87F9-23A14C76794A}"/>
              </a:ext>
            </a:extLst>
          </p:cNvPr>
          <p:cNvSpPr/>
          <p:nvPr/>
        </p:nvSpPr>
        <p:spPr>
          <a:xfrm>
            <a:off x="7952586" y="3864317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21050AE-5485-4408-92DC-470DDD41B856}"/>
              </a:ext>
            </a:extLst>
          </p:cNvPr>
          <p:cNvCxnSpPr>
            <a:cxnSpLocks/>
          </p:cNvCxnSpPr>
          <p:nvPr/>
        </p:nvCxnSpPr>
        <p:spPr>
          <a:xfrm>
            <a:off x="819160" y="3341362"/>
            <a:ext cx="2104647" cy="1473296"/>
          </a:xfrm>
          <a:prstGeom prst="line">
            <a:avLst/>
          </a:prstGeom>
          <a:ln w="57150">
            <a:solidFill>
              <a:schemeClr val="tx1"/>
            </a:solidFill>
            <a:prstDash val="dashDot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C6C5D0F-AD40-4942-BA1B-A2E7B44F8B4C}"/>
              </a:ext>
            </a:extLst>
          </p:cNvPr>
          <p:cNvCxnSpPr>
            <a:cxnSpLocks/>
          </p:cNvCxnSpPr>
          <p:nvPr/>
        </p:nvCxnSpPr>
        <p:spPr>
          <a:xfrm flipV="1">
            <a:off x="743492" y="587076"/>
            <a:ext cx="2104647" cy="1473296"/>
          </a:xfrm>
          <a:prstGeom prst="line">
            <a:avLst/>
          </a:prstGeom>
          <a:ln w="57150">
            <a:solidFill>
              <a:schemeClr val="tx1"/>
            </a:solidFill>
            <a:prstDash val="dashDot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D99B5EE6-ED70-4067-A48F-1EA09895474A}"/>
              </a:ext>
            </a:extLst>
          </p:cNvPr>
          <p:cNvGrpSpPr/>
          <p:nvPr/>
        </p:nvGrpSpPr>
        <p:grpSpPr>
          <a:xfrm>
            <a:off x="1411195" y="988981"/>
            <a:ext cx="1432272" cy="1059588"/>
            <a:chOff x="5502036" y="2134022"/>
            <a:chExt cx="1432272" cy="1059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D9ADF8E-9861-4229-B385-0D0F026317B7}"/>
                </a:ext>
              </a:extLst>
            </p:cNvPr>
            <p:cNvSpPr/>
            <p:nvPr/>
          </p:nvSpPr>
          <p:spPr>
            <a:xfrm>
              <a:off x="5826383" y="303351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7DAEDA8-E9B3-4EED-A53D-0D8DE514E94E}"/>
                </a:ext>
              </a:extLst>
            </p:cNvPr>
            <p:cNvSpPr/>
            <p:nvPr/>
          </p:nvSpPr>
          <p:spPr>
            <a:xfrm>
              <a:off x="5502036" y="3028927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12F1C4D8-5FE3-43F4-84AD-5AA28FE2103E}"/>
                </a:ext>
              </a:extLst>
            </p:cNvPr>
            <p:cNvSpPr/>
            <p:nvPr/>
          </p:nvSpPr>
          <p:spPr>
            <a:xfrm>
              <a:off x="5826383" y="2806420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6CB9A7D-F09F-4F39-9F06-2E07D43C19A1}"/>
                </a:ext>
              </a:extLst>
            </p:cNvPr>
            <p:cNvSpPr/>
            <p:nvPr/>
          </p:nvSpPr>
          <p:spPr>
            <a:xfrm>
              <a:off x="6151077" y="303351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7E607873-ADEC-4E80-B444-86055B2FF0B6}"/>
                </a:ext>
              </a:extLst>
            </p:cNvPr>
            <p:cNvSpPr/>
            <p:nvPr/>
          </p:nvSpPr>
          <p:spPr>
            <a:xfrm>
              <a:off x="6151077" y="2806420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04CBD44-A9CE-492D-AFEF-B1F6FC60E112}"/>
                </a:ext>
              </a:extLst>
            </p:cNvPr>
            <p:cNvSpPr/>
            <p:nvPr/>
          </p:nvSpPr>
          <p:spPr>
            <a:xfrm>
              <a:off x="6153367" y="2583913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8E45F14-47E7-4CE6-AC8A-2FD9B4D9F252}"/>
                </a:ext>
              </a:extLst>
            </p:cNvPr>
            <p:cNvSpPr/>
            <p:nvPr/>
          </p:nvSpPr>
          <p:spPr>
            <a:xfrm>
              <a:off x="6475366" y="3027675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662BA61F-D0EF-49CB-A05B-710AB1CA1D5C}"/>
                </a:ext>
              </a:extLst>
            </p:cNvPr>
            <p:cNvSpPr/>
            <p:nvPr/>
          </p:nvSpPr>
          <p:spPr>
            <a:xfrm>
              <a:off x="6475366" y="2800581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BF0525BA-2A01-4BF4-9811-410D38A432F5}"/>
                </a:ext>
              </a:extLst>
            </p:cNvPr>
            <p:cNvSpPr/>
            <p:nvPr/>
          </p:nvSpPr>
          <p:spPr>
            <a:xfrm>
              <a:off x="6477656" y="257807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20370E2A-2322-4660-B34C-2501AF9F8BCB}"/>
                </a:ext>
              </a:extLst>
            </p:cNvPr>
            <p:cNvSpPr/>
            <p:nvPr/>
          </p:nvSpPr>
          <p:spPr>
            <a:xfrm>
              <a:off x="6472729" y="2356208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88FDE92C-2BAF-4039-9BCC-497E9112F19D}"/>
                </a:ext>
              </a:extLst>
            </p:cNvPr>
            <p:cNvSpPr/>
            <p:nvPr/>
          </p:nvSpPr>
          <p:spPr>
            <a:xfrm>
              <a:off x="6788720" y="3027675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07E312D9-686E-4C85-807E-0AFBA872DE42}"/>
                </a:ext>
              </a:extLst>
            </p:cNvPr>
            <p:cNvSpPr/>
            <p:nvPr/>
          </p:nvSpPr>
          <p:spPr>
            <a:xfrm>
              <a:off x="6788720" y="2800581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DC197F3F-F93F-48B9-A964-F9CDBF2A109B}"/>
                </a:ext>
              </a:extLst>
            </p:cNvPr>
            <p:cNvSpPr/>
            <p:nvPr/>
          </p:nvSpPr>
          <p:spPr>
            <a:xfrm>
              <a:off x="6791010" y="257807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44F3426-8EDD-41B9-B7E6-95ACF20CEE4E}"/>
                </a:ext>
              </a:extLst>
            </p:cNvPr>
            <p:cNvSpPr/>
            <p:nvPr/>
          </p:nvSpPr>
          <p:spPr>
            <a:xfrm>
              <a:off x="6786083" y="2356208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9CCA369E-6733-493B-BE4F-7D41C2B53A66}"/>
                </a:ext>
              </a:extLst>
            </p:cNvPr>
            <p:cNvSpPr/>
            <p:nvPr/>
          </p:nvSpPr>
          <p:spPr>
            <a:xfrm>
              <a:off x="6786083" y="2134022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BCA33776-DF28-4CAC-8D3D-850A6DFB22F9}"/>
              </a:ext>
            </a:extLst>
          </p:cNvPr>
          <p:cNvGrpSpPr/>
          <p:nvPr/>
        </p:nvGrpSpPr>
        <p:grpSpPr>
          <a:xfrm flipH="1">
            <a:off x="827816" y="3717554"/>
            <a:ext cx="1432272" cy="1059588"/>
            <a:chOff x="5502036" y="2134022"/>
            <a:chExt cx="1432272" cy="1059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6F9CA84-81EB-4C89-864D-1C25142511C4}"/>
                </a:ext>
              </a:extLst>
            </p:cNvPr>
            <p:cNvSpPr/>
            <p:nvPr/>
          </p:nvSpPr>
          <p:spPr>
            <a:xfrm>
              <a:off x="5826383" y="303351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D1BB931E-597E-4E82-A6F1-7E8CE3A3A437}"/>
                </a:ext>
              </a:extLst>
            </p:cNvPr>
            <p:cNvSpPr/>
            <p:nvPr/>
          </p:nvSpPr>
          <p:spPr>
            <a:xfrm>
              <a:off x="5502036" y="3028927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3B5683D-3A5F-4A68-82D8-542EB34CB2D3}"/>
                </a:ext>
              </a:extLst>
            </p:cNvPr>
            <p:cNvSpPr/>
            <p:nvPr/>
          </p:nvSpPr>
          <p:spPr>
            <a:xfrm>
              <a:off x="5826383" y="2806420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4314BDFB-A1DF-43C8-92FD-0B5AB3516FFC}"/>
                </a:ext>
              </a:extLst>
            </p:cNvPr>
            <p:cNvSpPr/>
            <p:nvPr/>
          </p:nvSpPr>
          <p:spPr>
            <a:xfrm>
              <a:off x="6151077" y="303351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3C2C494B-0054-45B5-9BC6-DCDF25F09758}"/>
                </a:ext>
              </a:extLst>
            </p:cNvPr>
            <p:cNvSpPr/>
            <p:nvPr/>
          </p:nvSpPr>
          <p:spPr>
            <a:xfrm>
              <a:off x="6151077" y="2806420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9102DC67-9A45-47E0-BEBD-164B01F4D403}"/>
                </a:ext>
              </a:extLst>
            </p:cNvPr>
            <p:cNvSpPr/>
            <p:nvPr/>
          </p:nvSpPr>
          <p:spPr>
            <a:xfrm>
              <a:off x="6153367" y="2583913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8D2841A5-F50F-4B67-A6AA-EBEE7A596735}"/>
                </a:ext>
              </a:extLst>
            </p:cNvPr>
            <p:cNvSpPr/>
            <p:nvPr/>
          </p:nvSpPr>
          <p:spPr>
            <a:xfrm>
              <a:off x="6475366" y="3027675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F0E4325A-6086-4E3A-A9D8-7240DA56BC99}"/>
                </a:ext>
              </a:extLst>
            </p:cNvPr>
            <p:cNvSpPr/>
            <p:nvPr/>
          </p:nvSpPr>
          <p:spPr>
            <a:xfrm>
              <a:off x="6475366" y="2800581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48C8F40D-3F93-449C-B86F-043DF35CCFDC}"/>
                </a:ext>
              </a:extLst>
            </p:cNvPr>
            <p:cNvSpPr/>
            <p:nvPr/>
          </p:nvSpPr>
          <p:spPr>
            <a:xfrm>
              <a:off x="6477656" y="257807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E611D9D8-34DC-4C20-890A-2D64B7A1A473}"/>
                </a:ext>
              </a:extLst>
            </p:cNvPr>
            <p:cNvSpPr/>
            <p:nvPr/>
          </p:nvSpPr>
          <p:spPr>
            <a:xfrm>
              <a:off x="6472729" y="2356208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FAD76347-E47A-4A50-8C19-AB21CF6A492D}"/>
                </a:ext>
              </a:extLst>
            </p:cNvPr>
            <p:cNvSpPr/>
            <p:nvPr/>
          </p:nvSpPr>
          <p:spPr>
            <a:xfrm>
              <a:off x="6788720" y="3027675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ECFB8323-5E6E-487E-A0F5-BC8D121F2B81}"/>
                </a:ext>
              </a:extLst>
            </p:cNvPr>
            <p:cNvSpPr/>
            <p:nvPr/>
          </p:nvSpPr>
          <p:spPr>
            <a:xfrm>
              <a:off x="6788720" y="2800581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32737CEC-0674-4E23-88DA-13E7CCBAEE53}"/>
                </a:ext>
              </a:extLst>
            </p:cNvPr>
            <p:cNvSpPr/>
            <p:nvPr/>
          </p:nvSpPr>
          <p:spPr>
            <a:xfrm>
              <a:off x="6791010" y="257807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95593775-292D-4DEF-8522-CF7E8B32CBF4}"/>
                </a:ext>
              </a:extLst>
            </p:cNvPr>
            <p:cNvSpPr/>
            <p:nvPr/>
          </p:nvSpPr>
          <p:spPr>
            <a:xfrm>
              <a:off x="6786083" y="2356208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92D2221-2690-4987-A7D2-8DAF7DE9C90B}"/>
                </a:ext>
              </a:extLst>
            </p:cNvPr>
            <p:cNvSpPr/>
            <p:nvPr/>
          </p:nvSpPr>
          <p:spPr>
            <a:xfrm>
              <a:off x="6786083" y="2134022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052EA22E-8268-487E-BA1B-B36881B0FCD9}"/>
              </a:ext>
            </a:extLst>
          </p:cNvPr>
          <p:cNvSpPr txBox="1"/>
          <p:nvPr/>
        </p:nvSpPr>
        <p:spPr>
          <a:xfrm>
            <a:off x="4409213" y="1515426"/>
            <a:ext cx="1280572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Cells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ADDA22B-EFA3-4AC7-84C6-6A52B4942608}"/>
              </a:ext>
            </a:extLst>
          </p:cNvPr>
          <p:cNvSpPr txBox="1"/>
          <p:nvPr/>
        </p:nvSpPr>
        <p:spPr>
          <a:xfrm>
            <a:off x="5962423" y="1488887"/>
            <a:ext cx="1185678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Creation Energy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69B9898-2422-40F6-8052-61B12EB3A83D}"/>
              </a:ext>
            </a:extLst>
          </p:cNvPr>
          <p:cNvSpPr txBox="1"/>
          <p:nvPr/>
        </p:nvSpPr>
        <p:spPr>
          <a:xfrm>
            <a:off x="4699838" y="812244"/>
            <a:ext cx="679994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5400" dirty="0"/>
              <a:t>%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6D54F3A6-A4F8-471D-9AA0-B9E1BF259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675" y="912450"/>
            <a:ext cx="621788" cy="6217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54A814-8423-4E2D-BD86-FAC6076A5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656" y="1189688"/>
            <a:ext cx="248387" cy="2483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B2DADFDC-8C57-43B9-BDD3-E7F1957A0DEF}"/>
              </a:ext>
            </a:extLst>
          </p:cNvPr>
          <p:cNvSpPr/>
          <p:nvPr/>
        </p:nvSpPr>
        <p:spPr>
          <a:xfrm>
            <a:off x="3444025" y="1170923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103924E7-9D04-49E3-A35D-CDC6B1A32BCE}"/>
              </a:ext>
            </a:extLst>
          </p:cNvPr>
          <p:cNvSpPr/>
          <p:nvPr/>
        </p:nvSpPr>
        <p:spPr>
          <a:xfrm>
            <a:off x="4376380" y="3379670"/>
            <a:ext cx="3201083" cy="1570817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DBD3CCE-E780-4D4F-8D75-2F60267ABFD4}"/>
              </a:ext>
            </a:extLst>
          </p:cNvPr>
          <p:cNvSpPr txBox="1"/>
          <p:nvPr/>
        </p:nvSpPr>
        <p:spPr>
          <a:xfrm>
            <a:off x="4673990" y="4241654"/>
            <a:ext cx="995266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Cells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29931B1-805C-4B9E-B1D7-52A9497F464A}"/>
              </a:ext>
            </a:extLst>
          </p:cNvPr>
          <p:cNvSpPr txBox="1"/>
          <p:nvPr/>
        </p:nvSpPr>
        <p:spPr>
          <a:xfrm>
            <a:off x="6105076" y="4212323"/>
            <a:ext cx="1185678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Energy to Destroy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231076A-D2C7-4F4F-B69C-3C80F2AC4AEE}"/>
              </a:ext>
            </a:extLst>
          </p:cNvPr>
          <p:cNvSpPr txBox="1"/>
          <p:nvPr/>
        </p:nvSpPr>
        <p:spPr>
          <a:xfrm>
            <a:off x="4811355" y="3545202"/>
            <a:ext cx="679994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5400" dirty="0"/>
              <a:t>%</a:t>
            </a:r>
          </a:p>
        </p:txBody>
      </p:sp>
      <p:pic>
        <p:nvPicPr>
          <p:cNvPr id="167" name="Picture 166">
            <a:extLst>
              <a:ext uri="{FF2B5EF4-FFF2-40B4-BE49-F238E27FC236}">
                <a16:creationId xmlns:a16="http://schemas.microsoft.com/office/drawing/2014/main" id="{7D517605-190E-4C9A-864D-E11EE9F3A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328" y="3635886"/>
            <a:ext cx="621788" cy="6217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id="{70ABF858-D738-44C6-BAA4-9B8EB0470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309" y="3913124"/>
            <a:ext cx="248387" cy="2483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9" name="Arrow: Right 168">
            <a:extLst>
              <a:ext uri="{FF2B5EF4-FFF2-40B4-BE49-F238E27FC236}">
                <a16:creationId xmlns:a16="http://schemas.microsoft.com/office/drawing/2014/main" id="{84D1E272-2537-4598-9323-5DB07E613A20}"/>
              </a:ext>
            </a:extLst>
          </p:cNvPr>
          <p:cNvSpPr/>
          <p:nvPr/>
        </p:nvSpPr>
        <p:spPr>
          <a:xfrm>
            <a:off x="3485347" y="3868017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44C867C7-0B31-49A8-BEB9-309FCBF15D87}"/>
              </a:ext>
            </a:extLst>
          </p:cNvPr>
          <p:cNvSpPr/>
          <p:nvPr/>
        </p:nvSpPr>
        <p:spPr>
          <a:xfrm>
            <a:off x="9108349" y="1180163"/>
            <a:ext cx="1525366" cy="916519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528A29A0-6C45-4589-907D-48D6D70454A5}"/>
              </a:ext>
            </a:extLst>
          </p:cNvPr>
          <p:cNvSpPr/>
          <p:nvPr/>
        </p:nvSpPr>
        <p:spPr>
          <a:xfrm>
            <a:off x="9108349" y="4463486"/>
            <a:ext cx="1525366" cy="374841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itle 1">
            <a:extLst>
              <a:ext uri="{FF2B5EF4-FFF2-40B4-BE49-F238E27FC236}">
                <a16:creationId xmlns:a16="http://schemas.microsoft.com/office/drawing/2014/main" id="{8799D7B8-1655-48CB-B99A-74DC1D0AF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676" y="5630206"/>
            <a:ext cx="11240098" cy="132556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Creating new chloride cells requires more energy than removing excess ones, but both processes contribute to the overall cost of osmoregulation.</a:t>
            </a:r>
          </a:p>
        </p:txBody>
      </p:sp>
    </p:spTree>
    <p:extLst>
      <p:ext uri="{BB962C8B-B14F-4D97-AF65-F5344CB8AC3E}">
        <p14:creationId xmlns:p14="http://schemas.microsoft.com/office/powerpoint/2010/main" val="73286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/>
      <p:bldP spid="49" grpId="0"/>
      <p:bldP spid="63" grpId="0"/>
      <p:bldP spid="64" grpId="0"/>
      <p:bldP spid="67" grpId="0"/>
      <p:bldP spid="70" grpId="0"/>
      <p:bldP spid="71" grpId="0" animBg="1"/>
      <p:bldP spid="72" grpId="0" animBg="1"/>
      <p:bldP spid="100" grpId="0"/>
      <p:bldP spid="101" grpId="0"/>
      <p:bldP spid="102" grpId="0"/>
      <p:bldP spid="113" grpId="0" animBg="1"/>
      <p:bldP spid="163" grpId="0" animBg="1"/>
      <p:bldP spid="164" grpId="0"/>
      <p:bldP spid="165" grpId="0"/>
      <p:bldP spid="166" grpId="0"/>
      <p:bldP spid="169" grpId="0" animBg="1"/>
      <p:bldP spid="170" grpId="0" animBg="1"/>
      <p:bldP spid="17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683" y="22723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Cell Maintenance Energy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171B6D-9BF9-4C62-B314-DF5215BFD0FA}"/>
              </a:ext>
            </a:extLst>
          </p:cNvPr>
          <p:cNvSpPr txBox="1"/>
          <p:nvPr/>
        </p:nvSpPr>
        <p:spPr>
          <a:xfrm>
            <a:off x="-375102" y="3371812"/>
            <a:ext cx="39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Cells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779920-CF11-4D59-B80A-B03713837036}"/>
              </a:ext>
            </a:extLst>
          </p:cNvPr>
          <p:cNvGrpSpPr/>
          <p:nvPr/>
        </p:nvGrpSpPr>
        <p:grpSpPr>
          <a:xfrm>
            <a:off x="8146922" y="1641331"/>
            <a:ext cx="3206878" cy="2122384"/>
            <a:chOff x="1017956" y="2071167"/>
            <a:chExt cx="1529814" cy="15760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D18AF52-BFAF-48B5-B2B1-0B187484509B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B22E02D0-5ED2-4C5C-88B0-AB1271CC05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63175B3-F9FC-4613-8420-FC6E53E2BA3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46EC70-472A-4BAA-B0DF-DF746FA5BEEE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A21425E-BE7C-4775-9678-FA1870CFE432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BE1A0054-BC40-4DDB-A3E8-4EDF67E99336}"/>
              </a:ext>
            </a:extLst>
          </p:cNvPr>
          <p:cNvSpPr txBox="1"/>
          <p:nvPr/>
        </p:nvSpPr>
        <p:spPr>
          <a:xfrm>
            <a:off x="3587167" y="3371812"/>
            <a:ext cx="3962269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Energy Cost of Maintenance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3543C4-3929-4E4B-8F4E-AF2652DD64F5}"/>
              </a:ext>
            </a:extLst>
          </p:cNvPr>
          <p:cNvSpPr txBox="1"/>
          <p:nvPr/>
        </p:nvSpPr>
        <p:spPr>
          <a:xfrm>
            <a:off x="1055241" y="1782632"/>
            <a:ext cx="1101584" cy="163121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0000" dirty="0"/>
              <a:t>%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890949D-54CD-427F-92A6-0D7613848AEA}"/>
              </a:ext>
            </a:extLst>
          </p:cNvPr>
          <p:cNvSpPr/>
          <p:nvPr/>
        </p:nvSpPr>
        <p:spPr>
          <a:xfrm>
            <a:off x="8853729" y="2693834"/>
            <a:ext cx="1527048" cy="631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AC4308-3A5E-404A-B214-D38B090C0055}"/>
              </a:ext>
            </a:extLst>
          </p:cNvPr>
          <p:cNvSpPr txBox="1"/>
          <p:nvPr/>
        </p:nvSpPr>
        <p:spPr>
          <a:xfrm>
            <a:off x="8167398" y="3393254"/>
            <a:ext cx="2923885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Net Energy Cost of Maintenance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5F8B78-0583-40CE-9B21-7E8F88280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232" y="1947294"/>
            <a:ext cx="1194137" cy="11941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72028C4A-9AB8-4E67-9D8E-9E47044AC9D4}"/>
              </a:ext>
            </a:extLst>
          </p:cNvPr>
          <p:cNvGrpSpPr/>
          <p:nvPr/>
        </p:nvGrpSpPr>
        <p:grpSpPr>
          <a:xfrm rot="2855737">
            <a:off x="3099451" y="2324100"/>
            <a:ext cx="548640" cy="548640"/>
            <a:chOff x="3757306" y="1950364"/>
            <a:chExt cx="548640" cy="5486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00918FB-71F4-4E96-95FE-975A4D4BD03C}"/>
                </a:ext>
              </a:extLst>
            </p:cNvPr>
            <p:cNvSpPr/>
            <p:nvPr/>
          </p:nvSpPr>
          <p:spPr>
            <a:xfrm>
              <a:off x="3938928" y="1950364"/>
              <a:ext cx="184908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77F7B49-48E6-4C77-A59C-A657CE2FD874}"/>
                </a:ext>
              </a:extLst>
            </p:cNvPr>
            <p:cNvSpPr/>
            <p:nvPr/>
          </p:nvSpPr>
          <p:spPr>
            <a:xfrm rot="16200000">
              <a:off x="3940186" y="1950364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12C9BDB-96FF-436F-ABE7-0B7CCA5A5570}"/>
              </a:ext>
            </a:extLst>
          </p:cNvPr>
          <p:cNvGrpSpPr/>
          <p:nvPr/>
        </p:nvGrpSpPr>
        <p:grpSpPr>
          <a:xfrm>
            <a:off x="7275116" y="2361483"/>
            <a:ext cx="548640" cy="462365"/>
            <a:chOff x="7887685" y="2054990"/>
            <a:chExt cx="548640" cy="4623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84038AA-7EBF-4C46-B6F8-C455F271FBBF}"/>
                </a:ext>
              </a:extLst>
            </p:cNvPr>
            <p:cNvSpPr/>
            <p:nvPr/>
          </p:nvSpPr>
          <p:spPr>
            <a:xfrm rot="16200000">
              <a:off x="8070565" y="1872110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D5D56B5-A837-4770-BA5B-77FA51CDD29C}"/>
                </a:ext>
              </a:extLst>
            </p:cNvPr>
            <p:cNvSpPr/>
            <p:nvPr/>
          </p:nvSpPr>
          <p:spPr>
            <a:xfrm rot="16200000">
              <a:off x="8070565" y="2151595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5B02D0B-0E52-46C1-B385-0E667FEDB4D3}"/>
              </a:ext>
            </a:extLst>
          </p:cNvPr>
          <p:cNvSpPr txBox="1"/>
          <p:nvPr/>
        </p:nvSpPr>
        <p:spPr>
          <a:xfrm>
            <a:off x="854418" y="4268052"/>
            <a:ext cx="9617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Maintenance Energy: </a:t>
            </a:r>
            <a:r>
              <a:rPr lang="en-US" dirty="0"/>
              <a:t>amount of energy a fish must use to keep its existing chloride cells functioning properly, even when no new cells are being created or removed. </a:t>
            </a:r>
            <a:endParaRPr lang="en-US" b="1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CC87A97D-E7DF-45E8-AAE5-37270F5595D8}"/>
              </a:ext>
            </a:extLst>
          </p:cNvPr>
          <p:cNvSpPr txBox="1">
            <a:spLocks/>
          </p:cNvSpPr>
          <p:nvPr/>
        </p:nvSpPr>
        <p:spPr>
          <a:xfrm>
            <a:off x="366471" y="5182756"/>
            <a:ext cx="112400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Even without new cell growth or removal, fish must spend energy to maintain their existing chloride cells and keep them functioning.</a:t>
            </a:r>
          </a:p>
        </p:txBody>
      </p:sp>
    </p:spTree>
    <p:extLst>
      <p:ext uri="{BB962C8B-B14F-4D97-AF65-F5344CB8AC3E}">
        <p14:creationId xmlns:p14="http://schemas.microsoft.com/office/powerpoint/2010/main" val="3458825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6336</TotalTime>
  <Words>1194</Words>
  <Application>Microsoft Office PowerPoint</Application>
  <PresentationFormat>Widescreen</PresentationFormat>
  <Paragraphs>223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Osmoregulation Function</vt:lpstr>
      <vt:lpstr>Relevant Background Information</vt:lpstr>
      <vt:lpstr>Model Objectives</vt:lpstr>
      <vt:lpstr>When environmental salinity differs from a fish’s internal balance, the fish experiences stress and must use energy to maintain homeostasis.</vt:lpstr>
      <vt:lpstr>Stress increases when environmental salinity doesn’t match the fish’s acclimated salinity.</vt:lpstr>
      <vt:lpstr>Calculate Patch Stress</vt:lpstr>
      <vt:lpstr>As stress increases, fish build more chloride cells to regulate salinity. When stress decreases, fish reduce unneeded cells to conserve energy.</vt:lpstr>
      <vt:lpstr>Creating new chloride cells requires more energy than removing excess ones, but both processes contribute to the overall cost of osmoregulation.</vt:lpstr>
      <vt:lpstr>Cell Maintenance Energy</vt:lpstr>
      <vt:lpstr>PowerPoint Presentation</vt:lpstr>
      <vt:lpstr>Total Energy Balance</vt:lpstr>
      <vt:lpstr>PowerPoint Presentation</vt:lpstr>
      <vt:lpstr>PowerPoint Presentation</vt:lpstr>
      <vt:lpstr>Individual-Specific Traits</vt:lpstr>
      <vt:lpstr>Outputs of Interest</vt:lpstr>
      <vt:lpstr>Discussion Prompts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Osmoregulation Function</dc:title>
  <dc:creator>Quintana, Vanessa M ERDC-RDE-EL-MS Contractor</dc:creator>
  <cp:lastModifiedBy>Quintana, Vanessa M ERDC-RDE-EL-MS Contractor</cp:lastModifiedBy>
  <cp:revision>140</cp:revision>
  <dcterms:created xsi:type="dcterms:W3CDTF">2025-05-20T23:38:07Z</dcterms:created>
  <dcterms:modified xsi:type="dcterms:W3CDTF">2025-07-28T13:09:12Z</dcterms:modified>
</cp:coreProperties>
</file>