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2" r:id="rId3"/>
    <p:sldId id="259" r:id="rId4"/>
    <p:sldId id="285" r:id="rId5"/>
    <p:sldId id="312" r:id="rId6"/>
    <p:sldId id="324" r:id="rId7"/>
    <p:sldId id="326" r:id="rId8"/>
    <p:sldId id="328" r:id="rId9"/>
    <p:sldId id="288" r:id="rId10"/>
    <p:sldId id="278" r:id="rId11"/>
    <p:sldId id="279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51" autoAdjust="0"/>
    <p:restoredTop sz="82061" autoAdjust="0"/>
  </p:normalViewPr>
  <p:slideViewPr>
    <p:cSldViewPr snapToGrid="0">
      <p:cViewPr varScale="1">
        <p:scale>
          <a:sx n="93" d="100"/>
          <a:sy n="93" d="100"/>
        </p:scale>
        <p:origin x="14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478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82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Spawning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Spawning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7596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 that may delay or prevent spawning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required for gamete production and post-spawning recovery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Spawning Strategy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(broadcast vs pairwise)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size, age, energy, stress, and reproductive strategy shape its ability and readiness to spawn.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2" y="25288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046193"/>
              </p:ext>
            </p:extLst>
          </p:nvPr>
        </p:nvGraphicFramePr>
        <p:xfrm>
          <a:off x="316165" y="1536014"/>
          <a:ext cx="11559653" cy="3785972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46530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02503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Spawned?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Indicates if and how many times a fish has spawned.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Time-Since-Spawning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recovery and overwintering likelihood after each spawn.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Estimates likelihood that a fish will overwinter based on energy, age, and spawn timing.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9452529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Spawning-Species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Spawning-Encounters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Which species have used a patch for reproduction.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Overwintering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Tracks the spawning areas with highest overwintering likelihood across agents.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3" y="5651004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spawn to identify reproductive hotspots, timing bottlenecks, and recovery or overwintering risks.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82211" y="1547813"/>
            <a:ext cx="10627577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Do species-specific spawning triggers (like homing and energy thresholds) reflect what you’ve observed in wild populations or your personal knowledge?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flow velocity, temperature, or salinity gradients physically limit access to spawning sites even when fish are ready to spawn?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Which outputs (e.g., spawning frequency, location, post-spawn mortality, or overwintering probability) would best support conservation or management needs?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outputs like spatial clustering of spawning events inform infrastructure planning to reduce disruption of reproductive corridors?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9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232035"/>
              </p:ext>
            </p:extLst>
          </p:nvPr>
        </p:nvGraphicFramePr>
        <p:xfrm>
          <a:off x="628253" y="1381318"/>
          <a:ext cx="10935494" cy="4711509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0562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7176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Pairwise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one male and one female must be in the same place to release and fertilize eggs through direct interaction.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7176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Broadcast Spawning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reproductive strategy where females release eggs into the water column and males fertilize them externally, often without direct contact.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7176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A physiological response to perceived threats or unfavorable conditions in their environment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7176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Iteroparous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can spawn multiple times in their lifetime across different seasons or years.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7176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Semelparous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Fish that spawn only once in their lifetime and die shortly afterward.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71764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Homing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The ability of fish to navigate back to their natal or preferred spawning areas, often using environmental cues.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670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9239" y="1448818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spawning based on individual fish condition and reproductive strategy once they reach homing habitat.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spawning behavior</a:t>
            </a:r>
            <a:br>
              <a:rPr lang="en-US" sz="2000" dirty="0"/>
            </a:br>
            <a:r>
              <a:rPr lang="en-US" sz="2000" dirty="0"/>
              <a:t>Trigger spawning when fish meet thresholds for energy, low stress, and reproductive capacity.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Capture species-specific spawning strategies </a:t>
            </a:r>
            <a:br>
              <a:rPr lang="en-US" sz="2000" dirty="0"/>
            </a:br>
            <a:r>
              <a:rPr lang="en-US" sz="2000" dirty="0"/>
              <a:t>Distinguish between broadcast spawners (e.g., alewife) and pairwise spawners (e.g., sturgeon) based on their reproductive mode and spawning interactions.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Track reproductive outcomes</a:t>
            </a:r>
            <a:br>
              <a:rPr lang="en-US" sz="2000" dirty="0"/>
            </a:br>
            <a:r>
              <a:rPr lang="en-US" sz="2000" dirty="0"/>
              <a:t>After spawning, fish either continue migration or enter a recovery phase depending on their energy, age, and mortality risk. This helps reflect realistic patterns like migration success or overwintering.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Spawning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446114"/>
              </p:ext>
            </p:extLst>
          </p:nvPr>
        </p:nvGraphicFramePr>
        <p:xfrm>
          <a:off x="490655" y="1823637"/>
          <a:ext cx="10981934" cy="364046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66584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108357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806993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Homing?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reached its known spawning area.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Spawning should only happen in familiar reproductive zones.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&gt; Spawning Energy	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enough energy to spawn.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energy can prevent successful reproduction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stress reduces reproductive success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Spawns &lt; Limit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not reached its maximum number of spawns for the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Prevents unrealistic spawning frequency and accounts for fish that spawn several times in one migration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spawn.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60201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has enough energy and low stress but cannot spawn until she reaches her known spawning area.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7D037-320D-4927-B2B5-37896E1ECBC2}"/>
              </a:ext>
            </a:extLst>
          </p:cNvPr>
          <p:cNvGrpSpPr/>
          <p:nvPr/>
        </p:nvGrpSpPr>
        <p:grpSpPr>
          <a:xfrm>
            <a:off x="4443949" y="2417355"/>
            <a:ext cx="1438648" cy="1866921"/>
            <a:chOff x="4443949" y="2417355"/>
            <a:chExt cx="1438648" cy="18669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4443949" y="2417355"/>
              <a:ext cx="1438648" cy="1013479"/>
              <a:chOff x="1880406" y="1397142"/>
              <a:chExt cx="1438648" cy="101347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170143" y="1397142"/>
                <a:ext cx="87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5058938" y="3186996"/>
              <a:ext cx="208670" cy="10972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6C4569-D596-4693-84AC-96E2B7D07D04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864B723-BB5D-4F30-BD75-45F21D4CA607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F257332B-9785-43CC-B1E4-5791F3599876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7EBA6014-D23F-4DF8-B646-92E1E373AB23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1BC367D0-0E3A-42A9-9D90-C2ADB45D9CDD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5618AD00-46BF-4BA9-99CA-954D4A0B60AA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E456DBDF-09AC-4923-99FA-A59C59EF540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45B8864C-48A3-4F12-B110-6FEF233362FC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3E750F6B-DA77-42CA-98A7-283E5555558A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8D992F2B-121B-4695-974D-555D2DF70286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507E79B1-77F5-45B2-B387-9719FAFB6C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928BAB-7CAA-4BCB-A411-37AD30BE9A45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E6B579DE-9DB1-4176-8103-B68C84D6351B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7A2F4833-F8FC-4DB2-BCE8-99B801FC569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1DC862EB-3EAD-47DA-9035-315EE1296457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06CD333-0244-4759-B23E-1CF4213510A4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BBBD341-FE1E-4F81-B186-3B3F5DC9654D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C5A5F1B-36A4-4D95-AA38-1ADBED38CA56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7C0A047-AA45-4BCD-93F6-59F9B610212F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21626CC-20A3-4405-AF55-43B21AB0E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4C8F6CF-68B4-4D93-935D-815C934E1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14D88B4-B505-4BED-86D0-A6F6E0D29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C2C93B8-910A-4535-9A95-919B81E39B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0291" y="3891309"/>
            <a:ext cx="492239" cy="465658"/>
          </a:xfrm>
          <a:prstGeom prst="rect">
            <a:avLst/>
          </a:prstGeom>
        </p:spPr>
      </p:pic>
      <p:sp>
        <p:nvSpPr>
          <p:cNvPr id="63" name="Title 1">
            <a:extLst>
              <a:ext uri="{FF2B5EF4-FFF2-40B4-BE49-F238E27FC236}">
                <a16:creationId xmlns:a16="http://schemas.microsoft.com/office/drawing/2014/main" id="{B2F59DE2-359D-48FF-ACDA-575983339739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Once the female reaches a homing patch and conditions are right, she releases her eggs and spawning starts.</a:t>
            </a:r>
          </a:p>
        </p:txBody>
      </p: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9062 -0.02269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-113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6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is in good condition but must locate a spawning patch with eggs before he can fertilize them.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Broadcast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8F16E5-77A6-4B3B-A597-D8E0B625BC15}"/>
              </a:ext>
            </a:extLst>
          </p:cNvPr>
          <p:cNvGrpSpPr/>
          <p:nvPr/>
        </p:nvGrpSpPr>
        <p:grpSpPr>
          <a:xfrm>
            <a:off x="2080293" y="2971660"/>
            <a:ext cx="1438648" cy="1409187"/>
            <a:chOff x="2080293" y="2971660"/>
            <a:chExt cx="1438648" cy="140918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2080293" y="2971660"/>
              <a:ext cx="1438648" cy="1012945"/>
              <a:chOff x="1880406" y="1397676"/>
              <a:chExt cx="1438648" cy="1012945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294147" y="139767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2695282" y="3740767"/>
              <a:ext cx="208670" cy="6400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5237E6-2081-40FD-993B-6FC1CAEAAB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217" y="3945657"/>
            <a:ext cx="492239" cy="465658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4584" y="3556027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25141F7-9FC2-4589-9B1D-A132C9C92753}"/>
              </a:ext>
            </a:extLst>
          </p:cNvPr>
          <p:cNvGrpSpPr/>
          <p:nvPr/>
        </p:nvGrpSpPr>
        <p:grpSpPr>
          <a:xfrm>
            <a:off x="4501188" y="1463079"/>
            <a:ext cx="5465475" cy="1456874"/>
            <a:chOff x="5045085" y="782620"/>
            <a:chExt cx="5465475" cy="1456874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029898B-5E40-4F53-8CEC-AEDC90525F06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9F8F51B-E005-4CF2-B5BB-7D23BF70C58A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2" name="Group 51">
                  <a:extLst>
                    <a:ext uri="{FF2B5EF4-FFF2-40B4-BE49-F238E27FC236}">
                      <a16:creationId xmlns:a16="http://schemas.microsoft.com/office/drawing/2014/main" id="{D729FF07-4742-4268-B802-C585D71A9FB8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E2E6BF0B-A6C4-42B5-BD7C-684612C86571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845E611-B42E-4B74-836C-47AD04284657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60" name="Picture 59">
                    <a:extLst>
                      <a:ext uri="{FF2B5EF4-FFF2-40B4-BE49-F238E27FC236}">
                        <a16:creationId xmlns:a16="http://schemas.microsoft.com/office/drawing/2014/main" id="{ECA8CBBA-A18F-4BC9-8C54-8A5961E5DD6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2EDB1323-D2F3-468E-BC8E-DA18D89933F2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83919548-BFAE-4846-8C45-4F954E6ED02E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3" name="TextBox 62">
                    <a:extLst>
                      <a:ext uri="{FF2B5EF4-FFF2-40B4-BE49-F238E27FC236}">
                        <a16:creationId xmlns:a16="http://schemas.microsoft.com/office/drawing/2014/main" id="{79FF280C-D257-432A-BBE0-234E99552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3943EDD2-343B-41B7-AB5D-364716A306D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591AAE55-E30F-4741-812E-2E0FB004AA4C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B382126-73B7-4600-9465-96F8221488FA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98658C4A-67AF-4563-B53F-42081A62777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B5D7DAC4-3A3D-4461-B931-E7052E314B63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1E23629-346E-407E-8CB0-0957103FFDB8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5CAD23C1-46E5-4601-AD48-792B3908C760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11D4FD62-D52A-4F23-99B6-8165C0084B59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19C3FB7-072A-47E4-829A-4BB8DAC40730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B319478-2557-4D36-AE62-DF116713B52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4B8B3FFA-4737-4AC7-9622-AE39E9E3046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0651B58-9252-465B-BC09-A47D549322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08713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819 -0.00671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347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94979" y="555287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female is not spawning-ready because she has not reached a known homing patch, even though her energy and stress levels are acceptable.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1218F07-6DF7-497C-B95F-E2B6CC9AC727}"/>
              </a:ext>
            </a:extLst>
          </p:cNvPr>
          <p:cNvGrpSpPr/>
          <p:nvPr/>
        </p:nvGrpSpPr>
        <p:grpSpPr>
          <a:xfrm>
            <a:off x="4443949" y="2417355"/>
            <a:ext cx="1438648" cy="1866921"/>
            <a:chOff x="4443949" y="2417355"/>
            <a:chExt cx="1438648" cy="186692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4443949" y="2417355"/>
              <a:ext cx="1438648" cy="1013479"/>
              <a:chOff x="1880406" y="1397142"/>
              <a:chExt cx="1438648" cy="1013479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170143" y="1397142"/>
                <a:ext cx="875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Female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5058938" y="3186996"/>
              <a:ext cx="208670" cy="10972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 Female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2E8948E-AD68-43D6-B4EF-BA6DC4268B4B}"/>
              </a:ext>
            </a:extLst>
          </p:cNvPr>
          <p:cNvGrpSpPr/>
          <p:nvPr/>
        </p:nvGrpSpPr>
        <p:grpSpPr>
          <a:xfrm>
            <a:off x="2979934" y="782620"/>
            <a:ext cx="5752930" cy="1462454"/>
            <a:chOff x="2979934" y="782620"/>
            <a:chExt cx="5752930" cy="1462454"/>
          </a:xfrm>
        </p:grpSpPr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D9FF87C4-1E7E-409F-898B-676E59D5CD95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CECA7165-34F0-481F-9BDB-E66DBEE3159C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E53015EC-0AEC-4DA2-B752-5B6FF25D8299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053868C4-81CE-4D99-A459-4E447915B2A0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43" name="Picture 142">
                  <a:extLst>
                    <a:ext uri="{FF2B5EF4-FFF2-40B4-BE49-F238E27FC236}">
                      <a16:creationId xmlns:a16="http://schemas.microsoft.com/office/drawing/2014/main" id="{4C5553D3-8C0C-4F21-A276-A0EAD41D5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3E83EE58-4FA2-4E33-BB30-BECF255512E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6800E20B-F878-407C-A3FA-D61204CB1176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F106EB9-995E-444F-8758-35FB82546064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36" name="Picture 135">
                <a:extLst>
                  <a:ext uri="{FF2B5EF4-FFF2-40B4-BE49-F238E27FC236}">
                    <a16:creationId xmlns:a16="http://schemas.microsoft.com/office/drawing/2014/main" id="{36FF00A7-CE4A-4E7B-82FC-B8ECA90D974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402626FF-802D-4A4D-BAAC-29105DB36F7E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BF56F5C0-3BF3-4FE6-BC48-6FA84FB9D329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9" name="Picture 138">
                <a:extLst>
                  <a:ext uri="{FF2B5EF4-FFF2-40B4-BE49-F238E27FC236}">
                    <a16:creationId xmlns:a16="http://schemas.microsoft.com/office/drawing/2014/main" id="{88E6D0C2-D3B0-4CE6-9842-1EF112B916F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078AEADC-0BA3-4ED8-B1BD-30AA67755C0C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2E6D4201-D422-461C-A6D1-EF9434811B49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67DDF1A7-7642-4938-B9E4-B01613C6D0A2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D19365EA-EE90-47B2-9690-7B6C59757656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C86D8740-B64F-4024-93D5-B58168CAC201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12D90CF-D102-4839-9A89-14104A0E0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9F858B4-AF6A-4AA1-ABBF-E5AB41E0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34A5F882-2931-47E8-94F7-98CF0BE416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C149C1F-4C4E-4295-AE3B-4059AFD9BAE0}"/>
              </a:ext>
            </a:extLst>
          </p:cNvPr>
          <p:cNvGrpSpPr/>
          <p:nvPr/>
        </p:nvGrpSpPr>
        <p:grpSpPr>
          <a:xfrm>
            <a:off x="5045085" y="782620"/>
            <a:ext cx="5465475" cy="1456874"/>
            <a:chOff x="5045085" y="782620"/>
            <a:chExt cx="5465475" cy="145687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7D8A2CB-DFBC-4FEB-9A18-01EDC05A0946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894B7710-A177-4D32-89E5-65AC7C4ECA06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50" name="Group 49">
                  <a:extLst>
                    <a:ext uri="{FF2B5EF4-FFF2-40B4-BE49-F238E27FC236}">
                      <a16:creationId xmlns:a16="http://schemas.microsoft.com/office/drawing/2014/main" id="{1E517EA4-E4E9-42A2-8837-A5A9BFF599B0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4F02F9FF-B71B-42B0-BD57-E3E0CEAE8649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7691CC4A-319B-4098-A3E4-C5017B637198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58" name="Picture 57">
                    <a:extLst>
                      <a:ext uri="{FF2B5EF4-FFF2-40B4-BE49-F238E27FC236}">
                        <a16:creationId xmlns:a16="http://schemas.microsoft.com/office/drawing/2014/main" id="{C177163F-3ADA-40C5-B1ED-5B30E1685F0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88EBA152-9A4B-43FE-B898-1FA17F589C8F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998AC63-D0ED-44A8-A8D2-FE7D7C3B6A38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677CF3ED-A91B-4171-B2BA-8880838D02F3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51" name="Picture 50">
                  <a:extLst>
                    <a:ext uri="{FF2B5EF4-FFF2-40B4-BE49-F238E27FC236}">
                      <a16:creationId xmlns:a16="http://schemas.microsoft.com/office/drawing/2014/main" id="{C7CCFCB7-93B6-4BA2-A60D-CA1FA72C06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10F5909D-B138-4544-8D26-EFAFDD96F0A8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6A01C3E0-B600-448B-B8C4-B96BEB34D67A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9E3715AD-C3F8-4B7D-9B21-B0C2600A93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9C6D5889-8464-4714-8C54-93B93825DC91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F5410A6-9814-4AC7-8088-8D80AAE3060E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E6F3AD0-0CBE-4A5A-AC82-06B8EE7E9970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97DB428-8758-4E0C-871E-EDF15F3FEDA3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BE87046-97D4-4C6E-B92A-94DE2977B612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CF2415AF-0EFE-40CF-8ED0-3441D4ED4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DC1795A-50FE-42C9-B0C9-B786414A0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CB3382BF-300A-45CB-9260-3DC1731F7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5396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0.19062 0.0113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31" y="55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2080366" y="1435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chemeClr val="accent1"/>
              </a:gs>
              <a:gs pos="42900">
                <a:schemeClr val="accent1"/>
              </a:gs>
              <a:gs pos="0">
                <a:schemeClr val="accent1"/>
              </a:gs>
              <a:gs pos="100000">
                <a:schemeClr val="accent1"/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4693E8-317C-4936-AEC0-CA384C3EFC41}"/>
              </a:ext>
            </a:extLst>
          </p:cNvPr>
          <p:cNvSpPr/>
          <p:nvPr/>
        </p:nvSpPr>
        <p:spPr>
          <a:xfrm>
            <a:off x="939079" y="1509650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278330" y="5570796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male has good energy and low stress, but he cannot spawn unless he is in a homing patch with a ready female.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114302" y="104979"/>
            <a:ext cx="5181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Pairwise Spawners:</a:t>
            </a:r>
          </a:p>
          <a:p>
            <a:r>
              <a:rPr lang="en-US" sz="3600" b="1" dirty="0"/>
              <a:t>Male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4CAB3589-5489-42D5-9531-DF16BC8E9ECE}"/>
              </a:ext>
            </a:extLst>
          </p:cNvPr>
          <p:cNvSpPr/>
          <p:nvPr/>
        </p:nvSpPr>
        <p:spPr>
          <a:xfrm>
            <a:off x="1066539" y="1509649"/>
            <a:ext cx="5806440" cy="41280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407" y="1435207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3271976" y="5362216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5A3854D-FBBB-4FA0-B75C-7DC78B66D4FF}"/>
              </a:ext>
            </a:extLst>
          </p:cNvPr>
          <p:cNvGrpSpPr/>
          <p:nvPr/>
        </p:nvGrpSpPr>
        <p:grpSpPr>
          <a:xfrm>
            <a:off x="2080293" y="2971660"/>
            <a:ext cx="1438648" cy="1409187"/>
            <a:chOff x="2080293" y="2971660"/>
            <a:chExt cx="1438648" cy="1409187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074DEC-2DCE-4F86-A308-0DF205EB30FF}"/>
                </a:ext>
              </a:extLst>
            </p:cNvPr>
            <p:cNvGrpSpPr/>
            <p:nvPr/>
          </p:nvGrpSpPr>
          <p:grpSpPr>
            <a:xfrm>
              <a:off x="2080293" y="2971660"/>
              <a:ext cx="1438648" cy="1012945"/>
              <a:chOff x="1880406" y="1397676"/>
              <a:chExt cx="1438648" cy="1012945"/>
            </a:xfrm>
          </p:grpSpPr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CC514612-C8EE-4DD8-BAAF-237878B14F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flipH="1">
                <a:off x="1880406" y="1579624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5A93AD5-D48D-46FB-853E-13D4CAEAF77B}"/>
                  </a:ext>
                </a:extLst>
              </p:cNvPr>
              <p:cNvSpPr txBox="1"/>
              <p:nvPr/>
            </p:nvSpPr>
            <p:spPr>
              <a:xfrm>
                <a:off x="2294147" y="1397676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Male</a:t>
                </a:r>
              </a:p>
            </p:txBody>
          </p:sp>
        </p:grpSp>
        <p:sp>
          <p:nvSpPr>
            <p:cNvPr id="79" name="Arrow: Up-Down 78">
              <a:extLst>
                <a:ext uri="{FF2B5EF4-FFF2-40B4-BE49-F238E27FC236}">
                  <a16:creationId xmlns:a16="http://schemas.microsoft.com/office/drawing/2014/main" id="{FC509E7E-B9F2-4CC8-B448-13C232500E6F}"/>
                </a:ext>
              </a:extLst>
            </p:cNvPr>
            <p:cNvSpPr/>
            <p:nvPr/>
          </p:nvSpPr>
          <p:spPr>
            <a:xfrm>
              <a:off x="2695282" y="3740767"/>
              <a:ext cx="208670" cy="64008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DFE4E65-E31A-46B6-B80F-1DCBFCCFB56C}"/>
              </a:ext>
            </a:extLst>
          </p:cNvPr>
          <p:cNvGrpSpPr/>
          <p:nvPr/>
        </p:nvGrpSpPr>
        <p:grpSpPr>
          <a:xfrm>
            <a:off x="9839795" y="2323520"/>
            <a:ext cx="2182243" cy="961396"/>
            <a:chOff x="9267697" y="5387622"/>
            <a:chExt cx="2182243" cy="9613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E758A5-5C83-48A3-98BB-FC1CDBCE7313}"/>
                </a:ext>
              </a:extLst>
            </p:cNvPr>
            <p:cNvSpPr/>
            <p:nvPr/>
          </p:nvSpPr>
          <p:spPr>
            <a:xfrm>
              <a:off x="9267697" y="5787732"/>
              <a:ext cx="2146073" cy="56128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1F4471-1D11-4FF1-81D4-00981F97DED0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E59005B-333B-4D70-B945-C5B3A252F4B5}"/>
                </a:ext>
              </a:extLst>
            </p:cNvPr>
            <p:cNvSpPr txBox="1"/>
            <p:nvPr/>
          </p:nvSpPr>
          <p:spPr>
            <a:xfrm>
              <a:off x="9762389" y="5890747"/>
              <a:ext cx="16875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Homing? = true  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29C8B95-12C8-4562-A7CA-5DD9E13F4EAE}"/>
                </a:ext>
              </a:extLst>
            </p:cNvPr>
            <p:cNvSpPr txBox="1"/>
            <p:nvPr/>
          </p:nvSpPr>
          <p:spPr>
            <a:xfrm>
              <a:off x="9496957" y="538762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pic>
        <p:nvPicPr>
          <p:cNvPr id="89" name="Picture 88">
            <a:extLst>
              <a:ext uri="{FF2B5EF4-FFF2-40B4-BE49-F238E27FC236}">
                <a16:creationId xmlns:a16="http://schemas.microsoft.com/office/drawing/2014/main" id="{D55F0BAD-700B-45A9-80AF-216A94B3C0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2124" y="3541738"/>
            <a:ext cx="1256956" cy="1043081"/>
          </a:xfrm>
          <a:prstGeom prst="rect">
            <a:avLst/>
          </a:prstGeom>
          <a:scene3d>
            <a:camera prst="perspectiveRelaxedModerately"/>
            <a:lightRig rig="threePt" dir="t"/>
          </a:scene3d>
        </p:spPr>
      </p:pic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4DDDF36-D0F1-4545-8C88-4CFB9A58E4BB}"/>
              </a:ext>
            </a:extLst>
          </p:cNvPr>
          <p:cNvGrpSpPr/>
          <p:nvPr/>
        </p:nvGrpSpPr>
        <p:grpSpPr>
          <a:xfrm>
            <a:off x="309382" y="1471985"/>
            <a:ext cx="5752930" cy="1462454"/>
            <a:chOff x="2979934" y="782620"/>
            <a:chExt cx="5752930" cy="1462454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292762-09AB-4E8D-8B1E-71DCEEACFDFC}"/>
                </a:ext>
              </a:extLst>
            </p:cNvPr>
            <p:cNvGrpSpPr/>
            <p:nvPr/>
          </p:nvGrpSpPr>
          <p:grpSpPr>
            <a:xfrm>
              <a:off x="2979934" y="782620"/>
              <a:ext cx="5752930" cy="1456874"/>
              <a:chOff x="829635" y="58890"/>
              <a:chExt cx="5752930" cy="1456874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17B99AA9-4567-47BA-8F34-F847F0CD4DDE}"/>
                  </a:ext>
                </a:extLst>
              </p:cNvPr>
              <p:cNvGrpSpPr/>
              <p:nvPr/>
            </p:nvGrpSpPr>
            <p:grpSpPr>
              <a:xfrm>
                <a:off x="829635" y="136187"/>
                <a:ext cx="5752930" cy="1379577"/>
                <a:chOff x="115378" y="3660653"/>
                <a:chExt cx="5752930" cy="1379577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058D4DA0-77F2-429C-9426-E3A5FABBEB31}"/>
                    </a:ext>
                  </a:extLst>
                </p:cNvPr>
                <p:cNvSpPr/>
                <p:nvPr/>
              </p:nvSpPr>
              <p:spPr>
                <a:xfrm>
                  <a:off x="224332" y="3660653"/>
                  <a:ext cx="5643976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24" name="TextBox 123">
                  <a:extLst>
                    <a:ext uri="{FF2B5EF4-FFF2-40B4-BE49-F238E27FC236}">
                      <a16:creationId xmlns:a16="http://schemas.microsoft.com/office/drawing/2014/main" id="{5EB2A61F-CADC-496B-B8CD-F2FCDE4ABF6E}"/>
                    </a:ext>
                  </a:extLst>
                </p:cNvPr>
                <p:cNvSpPr txBox="1"/>
                <p:nvPr/>
              </p:nvSpPr>
              <p:spPr>
                <a:xfrm>
                  <a:off x="2088632" y="4445377"/>
                  <a:ext cx="93810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Low Stress</a:t>
                  </a:r>
                </a:p>
              </p:txBody>
            </p:sp>
            <p:pic>
              <p:nvPicPr>
                <p:cNvPr id="125" name="Picture 124">
                  <a:extLst>
                    <a:ext uri="{FF2B5EF4-FFF2-40B4-BE49-F238E27FC236}">
                      <a16:creationId xmlns:a16="http://schemas.microsoft.com/office/drawing/2014/main" id="{F0DBEF7C-CEB3-4862-8B7D-6EF89C73B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1291037" y="3695656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B97DF8E0-8314-4D28-876B-B78E9778756E}"/>
                    </a:ext>
                  </a:extLst>
                </p:cNvPr>
                <p:cNvSpPr txBox="1"/>
                <p:nvPr/>
              </p:nvSpPr>
              <p:spPr>
                <a:xfrm>
                  <a:off x="115378" y="4450558"/>
                  <a:ext cx="106238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</a:t>
                  </a:r>
                </a:p>
              </p:txBody>
            </p:sp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97BFEB28-CB59-439A-9CB1-E0F900B26357}"/>
                    </a:ext>
                  </a:extLst>
                </p:cNvPr>
                <p:cNvSpPr txBox="1"/>
                <p:nvPr/>
              </p:nvSpPr>
              <p:spPr>
                <a:xfrm>
                  <a:off x="945642" y="4455455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Spawning Limit</a:t>
                  </a:r>
                </a:p>
              </p:txBody>
            </p:sp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6C6ECDF2-3E63-4EA0-BDD8-F6B4D8E42B66}"/>
                    </a:ext>
                  </a:extLst>
                </p:cNvPr>
                <p:cNvSpPr txBox="1"/>
                <p:nvPr/>
              </p:nvSpPr>
              <p:spPr>
                <a:xfrm>
                  <a:off x="4164358" y="3709328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</p:grp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8705B043-F6D0-43A4-8E8B-F950C0542A1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1050330" y="58890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4233CC0F-89AE-4DBE-B760-C25B45D5C6DF}"/>
                  </a:ext>
                </a:extLst>
              </p:cNvPr>
              <p:cNvSpPr/>
              <p:nvPr/>
            </p:nvSpPr>
            <p:spPr>
              <a:xfrm>
                <a:off x="1243867" y="563474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D4BF3B3E-0A41-4ABC-96FC-700FE673F960}"/>
                  </a:ext>
                </a:extLst>
              </p:cNvPr>
              <p:cNvSpPr/>
              <p:nvPr/>
            </p:nvSpPr>
            <p:spPr>
              <a:xfrm>
                <a:off x="2157716" y="660318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9B250D0-B990-465A-804F-CF25FEF8A83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2975636" y="17175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BD9CEF9F-666F-4156-8A3E-037381315889}"/>
                  </a:ext>
                </a:extLst>
              </p:cNvPr>
              <p:cNvSpPr/>
              <p:nvPr/>
            </p:nvSpPr>
            <p:spPr>
              <a:xfrm>
                <a:off x="3128058" y="82648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44162B2E-AFF1-475F-840F-F74C55CEA31D}"/>
                </a:ext>
              </a:extLst>
            </p:cNvPr>
            <p:cNvSpPr txBox="1"/>
            <p:nvPr/>
          </p:nvSpPr>
          <p:spPr>
            <a:xfrm>
              <a:off x="6218754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333025C4-E7B9-44B3-A12B-612073141038}"/>
                </a:ext>
              </a:extLst>
            </p:cNvPr>
            <p:cNvSpPr txBox="1"/>
            <p:nvPr/>
          </p:nvSpPr>
          <p:spPr>
            <a:xfrm>
              <a:off x="5941297" y="1660299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a Homing Patch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51D5ADC-7F94-4ABD-842E-CCA6569D0BCE}"/>
                </a:ext>
              </a:extLst>
            </p:cNvPr>
            <p:cNvSpPr txBox="1"/>
            <p:nvPr/>
          </p:nvSpPr>
          <p:spPr>
            <a:xfrm>
              <a:off x="7557858" y="1057305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❌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8B972801-8715-4B91-89EE-97253581C162}"/>
                </a:ext>
              </a:extLst>
            </p:cNvPr>
            <p:cNvSpPr txBox="1"/>
            <p:nvPr/>
          </p:nvSpPr>
          <p:spPr>
            <a:xfrm>
              <a:off x="7291964" y="1634495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Not spawning ready</a:t>
              </a:r>
            </a:p>
          </p:txBody>
        </p:sp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698EB1FA-19C7-42CA-A227-833C75A05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50639" y="1275879"/>
              <a:ext cx="316497" cy="316497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C79D955E-B349-4997-B3DF-FF6BA54F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827814" y="1260629"/>
              <a:ext cx="316497" cy="316497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B6C31F33-90A6-4F29-B67D-D37D206C42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814281" y="1264470"/>
              <a:ext cx="316497" cy="316497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44C1BE6-8536-4136-9B34-D14AD41605D4}"/>
              </a:ext>
            </a:extLst>
          </p:cNvPr>
          <p:cNvGrpSpPr/>
          <p:nvPr/>
        </p:nvGrpSpPr>
        <p:grpSpPr>
          <a:xfrm>
            <a:off x="6685013" y="2416467"/>
            <a:ext cx="1438648" cy="1013479"/>
            <a:chOff x="1880406" y="1397142"/>
            <a:chExt cx="1438648" cy="1013479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FD7A696-58BD-46CD-8CD7-090C83C5E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9E40870-B852-4A45-BA4E-CA313998A527}"/>
                </a:ext>
              </a:extLst>
            </p:cNvPr>
            <p:cNvSpPr txBox="1"/>
            <p:nvPr/>
          </p:nvSpPr>
          <p:spPr>
            <a:xfrm>
              <a:off x="2170143" y="1397142"/>
              <a:ext cx="875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Female</a:t>
              </a:r>
            </a:p>
          </p:txBody>
        </p:sp>
      </p:grpSp>
      <p:sp>
        <p:nvSpPr>
          <p:cNvPr id="48" name="Arrow: Up-Down 47">
            <a:extLst>
              <a:ext uri="{FF2B5EF4-FFF2-40B4-BE49-F238E27FC236}">
                <a16:creationId xmlns:a16="http://schemas.microsoft.com/office/drawing/2014/main" id="{7100C46D-FE41-4E37-81D4-CC71407E1DAF}"/>
              </a:ext>
            </a:extLst>
          </p:cNvPr>
          <p:cNvSpPr/>
          <p:nvPr/>
        </p:nvSpPr>
        <p:spPr>
          <a:xfrm>
            <a:off x="7300002" y="3186108"/>
            <a:ext cx="208670" cy="100584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E43A2BB-C358-486D-8EEA-18C3CA71D311}"/>
              </a:ext>
            </a:extLst>
          </p:cNvPr>
          <p:cNvGrpSpPr/>
          <p:nvPr/>
        </p:nvGrpSpPr>
        <p:grpSpPr>
          <a:xfrm>
            <a:off x="6703055" y="1023853"/>
            <a:ext cx="1400830" cy="1369160"/>
            <a:chOff x="6983750" y="861363"/>
            <a:chExt cx="1400830" cy="136916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BBCAE67-99D2-45CD-A17B-30CBFB4F0DE3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CFF066-59C5-49D0-9FE5-3D80D1089521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901BE2A-0281-49F0-9387-A4AB2316D8E1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D00822-6DAF-4DCB-9BA6-F8341348FC4F}"/>
              </a:ext>
            </a:extLst>
          </p:cNvPr>
          <p:cNvGrpSpPr/>
          <p:nvPr/>
        </p:nvGrpSpPr>
        <p:grpSpPr>
          <a:xfrm>
            <a:off x="8663123" y="925894"/>
            <a:ext cx="1400830" cy="1369160"/>
            <a:chOff x="6983750" y="861363"/>
            <a:chExt cx="1400830" cy="136916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53B5DA25-6189-4786-910E-FC7268139921}"/>
                </a:ext>
              </a:extLst>
            </p:cNvPr>
            <p:cNvSpPr/>
            <p:nvPr/>
          </p:nvSpPr>
          <p:spPr>
            <a:xfrm>
              <a:off x="7176249" y="861363"/>
              <a:ext cx="100584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DFB3C3D-E752-4A2D-B9D0-4C4C1DCFC4A6}"/>
                </a:ext>
              </a:extLst>
            </p:cNvPr>
            <p:cNvSpPr txBox="1"/>
            <p:nvPr/>
          </p:nvSpPr>
          <p:spPr>
            <a:xfrm>
              <a:off x="7286786" y="1047092"/>
              <a:ext cx="83592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600" dirty="0"/>
                <a:t>✅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B013691-243A-4582-B22E-87B01C2882F7}"/>
                </a:ext>
              </a:extLst>
            </p:cNvPr>
            <p:cNvSpPr txBox="1"/>
            <p:nvPr/>
          </p:nvSpPr>
          <p:spPr>
            <a:xfrm>
              <a:off x="6983750" y="1645748"/>
              <a:ext cx="14008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Spawning</a:t>
              </a:r>
            </a:p>
            <a:p>
              <a:pPr algn="ctr"/>
              <a:r>
                <a:rPr lang="en-US" sz="1600" b="1" dirty="0"/>
                <a:t>Ready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914CC3B-5CBA-42A2-8344-94277F4FC6A6}"/>
              </a:ext>
            </a:extLst>
          </p:cNvPr>
          <p:cNvGrpSpPr/>
          <p:nvPr/>
        </p:nvGrpSpPr>
        <p:grpSpPr>
          <a:xfrm>
            <a:off x="2648862" y="837273"/>
            <a:ext cx="5465475" cy="1456874"/>
            <a:chOff x="5045085" y="782620"/>
            <a:chExt cx="5465475" cy="145687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468B454A-B85B-4C82-A3C1-3BEEFA9E3C9E}"/>
                </a:ext>
              </a:extLst>
            </p:cNvPr>
            <p:cNvGrpSpPr/>
            <p:nvPr/>
          </p:nvGrpSpPr>
          <p:grpSpPr>
            <a:xfrm>
              <a:off x="5045085" y="782620"/>
              <a:ext cx="5465475" cy="1456874"/>
              <a:chOff x="2919105" y="782620"/>
              <a:chExt cx="5465475" cy="1456874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CA049462-2EAD-4585-8683-7CCF4564D6CA}"/>
                  </a:ext>
                </a:extLst>
              </p:cNvPr>
              <p:cNvGrpSpPr/>
              <p:nvPr/>
            </p:nvGrpSpPr>
            <p:grpSpPr>
              <a:xfrm>
                <a:off x="2919105" y="782620"/>
                <a:ext cx="5356961" cy="1456874"/>
                <a:chOff x="768806" y="58890"/>
                <a:chExt cx="5356961" cy="1456874"/>
              </a:xfrm>
            </p:grpSpPr>
            <p:grpSp>
              <p:nvGrpSpPr>
                <p:cNvPr id="67" name="Group 66">
                  <a:extLst>
                    <a:ext uri="{FF2B5EF4-FFF2-40B4-BE49-F238E27FC236}">
                      <a16:creationId xmlns:a16="http://schemas.microsoft.com/office/drawing/2014/main" id="{AC7F26C8-68BD-4B7C-91A9-911318C532B4}"/>
                    </a:ext>
                  </a:extLst>
                </p:cNvPr>
                <p:cNvGrpSpPr/>
                <p:nvPr/>
              </p:nvGrpSpPr>
              <p:grpSpPr>
                <a:xfrm>
                  <a:off x="768806" y="136187"/>
                  <a:ext cx="5356961" cy="1379577"/>
                  <a:chOff x="54549" y="3660653"/>
                  <a:chExt cx="5356961" cy="1379577"/>
                </a:xfr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grpSpPr>
              <p:sp>
                <p:nvSpPr>
                  <p:cNvPr id="82" name="Rectangle 81">
                    <a:extLst>
                      <a:ext uri="{FF2B5EF4-FFF2-40B4-BE49-F238E27FC236}">
                        <a16:creationId xmlns:a16="http://schemas.microsoft.com/office/drawing/2014/main" id="{72D6C5DD-FFB4-4F4A-91B3-78C6435EDD22}"/>
                      </a:ext>
                    </a:extLst>
                  </p:cNvPr>
                  <p:cNvSpPr/>
                  <p:nvPr/>
                </p:nvSpPr>
                <p:spPr>
                  <a:xfrm>
                    <a:off x="54549" y="3660653"/>
                    <a:ext cx="5356961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BD14ACA2-B432-4C9C-89BA-4F3734F51805}"/>
                      </a:ext>
                    </a:extLst>
                  </p:cNvPr>
                  <p:cNvSpPr txBox="1"/>
                  <p:nvPr/>
                </p:nvSpPr>
                <p:spPr>
                  <a:xfrm>
                    <a:off x="2088632" y="4445377"/>
                    <a:ext cx="93810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Low Stress</a:t>
                    </a:r>
                  </a:p>
                </p:txBody>
              </p:sp>
              <p:pic>
                <p:nvPicPr>
                  <p:cNvPr id="84" name="Picture 83">
                    <a:extLst>
                      <a:ext uri="{FF2B5EF4-FFF2-40B4-BE49-F238E27FC236}">
                        <a16:creationId xmlns:a16="http://schemas.microsoft.com/office/drawing/2014/main" id="{75D0EFAB-6979-47B9-B601-93F3878A8DF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6883" t="9252" r="55401" b="73628"/>
                  <a:stretch/>
                </p:blipFill>
                <p:spPr>
                  <a:xfrm>
                    <a:off x="1291037" y="3695656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C65AF506-1CF6-43D1-882E-9F82582526B1}"/>
                      </a:ext>
                    </a:extLst>
                  </p:cNvPr>
                  <p:cNvSpPr txBox="1"/>
                  <p:nvPr/>
                </p:nvSpPr>
                <p:spPr>
                  <a:xfrm>
                    <a:off x="115378" y="4450558"/>
                    <a:ext cx="1062383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</a:t>
                    </a: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9D05D914-92A0-42AD-B799-CFB4544E4DA5}"/>
                      </a:ext>
                    </a:extLst>
                  </p:cNvPr>
                  <p:cNvSpPr txBox="1"/>
                  <p:nvPr/>
                </p:nvSpPr>
                <p:spPr>
                  <a:xfrm>
                    <a:off x="945642" y="4455455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Spawning Limit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0FA9BC81-428D-448D-AC1E-379DCBA6ABCA}"/>
                      </a:ext>
                    </a:extLst>
                  </p:cNvPr>
                  <p:cNvSpPr txBox="1"/>
                  <p:nvPr/>
                </p:nvSpPr>
                <p:spPr>
                  <a:xfrm>
                    <a:off x="3969049" y="3758765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</p:grpSp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8BB7600F-9398-4DAD-95C7-96C481444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17196" t="6647" r="73027" b="74624"/>
                <a:stretch/>
              </p:blipFill>
              <p:spPr>
                <a:xfrm>
                  <a:off x="1050330" y="58890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75446ACA-E613-4417-81C6-D612AEBE7D7E}"/>
                    </a:ext>
                  </a:extLst>
                </p:cNvPr>
                <p:cNvSpPr/>
                <p:nvPr/>
              </p:nvSpPr>
              <p:spPr>
                <a:xfrm>
                  <a:off x="1243867" y="563474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7310143-D189-4E3B-822E-5607DF600F3D}"/>
                    </a:ext>
                  </a:extLst>
                </p:cNvPr>
                <p:cNvSpPr/>
                <p:nvPr/>
              </p:nvSpPr>
              <p:spPr>
                <a:xfrm>
                  <a:off x="2157716" y="660318"/>
                  <a:ext cx="315994" cy="257572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4315E437-F9BB-4499-9C3D-0AAF001E56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6883" t="9252" r="55401" b="73628"/>
                <a:stretch/>
              </p:blipFill>
              <p:spPr>
                <a:xfrm>
                  <a:off x="2975636" y="17175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0C58C23-EB58-4A0C-878E-AFEFE1B7BBE2}"/>
                    </a:ext>
                  </a:extLst>
                </p:cNvPr>
                <p:cNvSpPr/>
                <p:nvPr/>
              </p:nvSpPr>
              <p:spPr>
                <a:xfrm>
                  <a:off x="3128058" y="826485"/>
                  <a:ext cx="315994" cy="9144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6BC1187-6C09-481F-88D7-BC31DA4103FC}"/>
                  </a:ext>
                </a:extLst>
              </p:cNvPr>
              <p:cNvSpPr txBox="1"/>
              <p:nvPr/>
            </p:nvSpPr>
            <p:spPr>
              <a:xfrm>
                <a:off x="6086647" y="1038626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F54A17E-C240-46B1-A5C2-43442E814E1F}"/>
                  </a:ext>
                </a:extLst>
              </p:cNvPr>
              <p:cNvSpPr txBox="1"/>
              <p:nvPr/>
            </p:nvSpPr>
            <p:spPr>
              <a:xfrm>
                <a:off x="5913622" y="1641619"/>
                <a:ext cx="123767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Homing Patch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F7B2ABD-5C27-4456-BE95-37EB60FF86F7}"/>
                  </a:ext>
                </a:extLst>
              </p:cNvPr>
              <p:cNvSpPr txBox="1"/>
              <p:nvPr/>
            </p:nvSpPr>
            <p:spPr>
              <a:xfrm>
                <a:off x="7261207" y="1042754"/>
                <a:ext cx="83592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✅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E9C3A03-982F-413E-9AC8-7305E4F59645}"/>
                  </a:ext>
                </a:extLst>
              </p:cNvPr>
              <p:cNvSpPr txBox="1"/>
              <p:nvPr/>
            </p:nvSpPr>
            <p:spPr>
              <a:xfrm>
                <a:off x="6983750" y="1645748"/>
                <a:ext cx="140083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Spawning</a:t>
                </a:r>
              </a:p>
              <a:p>
                <a:pPr algn="ctr"/>
                <a:r>
                  <a:rPr lang="en-US" sz="1600" b="1" dirty="0"/>
                  <a:t>Ready</a:t>
                </a:r>
              </a:p>
            </p:txBody>
          </p:sp>
        </p:grpSp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76DED40D-BE10-4C98-9B32-FD9C29D756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55881" y="1287204"/>
              <a:ext cx="316497" cy="31649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2A1A3897-7469-4EA7-A5D4-29F4AC63BB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33056" y="1271954"/>
              <a:ext cx="316497" cy="316497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0340D23-4893-4279-BC3D-DF56219396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19523" y="1275795"/>
              <a:ext cx="316497" cy="316497"/>
            </a:xfrm>
            <a:prstGeom prst="rect">
              <a:avLst/>
            </a:prstGeom>
          </p:spPr>
        </p:pic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1E3AAB4F-366E-4713-863F-8957AE403AE0}"/>
              </a:ext>
            </a:extLst>
          </p:cNvPr>
          <p:cNvSpPr txBox="1"/>
          <p:nvPr/>
        </p:nvSpPr>
        <p:spPr>
          <a:xfrm>
            <a:off x="8920858" y="603838"/>
            <a:ext cx="875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Female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59AAB9F-8781-4BB6-930D-6506E677E13D}"/>
              </a:ext>
            </a:extLst>
          </p:cNvPr>
          <p:cNvSpPr txBox="1"/>
          <p:nvPr/>
        </p:nvSpPr>
        <p:spPr>
          <a:xfrm>
            <a:off x="5077457" y="603838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Male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6FCE456A-E21A-4F3C-8000-FC7A9F6BE1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6116" y="1334863"/>
            <a:ext cx="316497" cy="316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67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1.11111E-6 L 0.3819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89" y="-9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Spawning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spawning.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6791</TotalTime>
  <Words>1119</Words>
  <Application>Microsoft Office PowerPoint</Application>
  <PresentationFormat>Widescreen</PresentationFormat>
  <Paragraphs>207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Spawning Behavior</vt:lpstr>
      <vt:lpstr>Relevant Background Information</vt:lpstr>
      <vt:lpstr>Model Objectives</vt:lpstr>
      <vt:lpstr>Conditions that Trigger Spawning</vt:lpstr>
      <vt:lpstr>PowerPoint Presentation</vt:lpstr>
      <vt:lpstr>PowerPoint Presentation</vt:lpstr>
      <vt:lpstr>PowerPoint Presentation</vt:lpstr>
      <vt:lpstr>PowerPoint Presentation</vt:lpstr>
      <vt:lpstr>Total Energy Balance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227</cp:revision>
  <dcterms:created xsi:type="dcterms:W3CDTF">2025-06-04T12:52:07Z</dcterms:created>
  <dcterms:modified xsi:type="dcterms:W3CDTF">2025-07-28T13:10:24Z</dcterms:modified>
</cp:coreProperties>
</file>