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91" r:id="rId5"/>
    <p:sldId id="266" r:id="rId6"/>
    <p:sldId id="267" r:id="rId7"/>
    <p:sldId id="285" r:id="rId8"/>
    <p:sldId id="268" r:id="rId9"/>
    <p:sldId id="273" r:id="rId10"/>
    <p:sldId id="275" r:id="rId11"/>
    <p:sldId id="288" r:id="rId12"/>
    <p:sldId id="317" r:id="rId13"/>
    <p:sldId id="292" r:id="rId14"/>
    <p:sldId id="277" r:id="rId15"/>
    <p:sldId id="27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549-B6AA-44EF-AD93-AD5A8BF91B0C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7129-F16C-4F56-8EA8-83C40C95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Trait Type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Salinity Acclimation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larger, older fish; species-dependent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Growth/Decay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Slower in larger, older fish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Creation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large/old fish or energetically expensive species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Decay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than creation but still influenced by size and age.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27129-F16C-4F56-8EA8-83C40C95EB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C76-2F6C-46F9-9261-043820BA6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8526-C96C-4996-9482-202CE7A4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22A-93B3-4CB9-82EB-2834F8D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E3A-9C98-4213-A183-4F729F9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D41E-1A10-4671-9AA3-BD7EE04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10F1-EBAF-473C-AB82-9B58FEF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0E7-8734-4DBA-8967-4D16F63F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B2-C75B-44A0-A6AC-374D891A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42A-75B1-45C1-B38F-8DB97DD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665A-A977-46F8-8F57-684F216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C50-0ACD-4C61-B077-95AFBBFC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3B7-D655-4C47-A587-81D55239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B0D0-6FF7-40CE-BC33-04611A0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68EB-AFDB-4FC7-B662-1595B68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5098-0F2C-4D5F-BFE0-2DF78B1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179-FE2A-4C96-A64D-D8582A4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AE2-B495-49F6-958E-1516F932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7F5E-1AFE-4EAB-9C73-BFF5238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A05-8870-41C4-85D7-ED06DE3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8A0D-9A54-4B52-B238-50C3586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AA6-FCB8-437C-B1B4-56475F41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3D79-1045-49CA-8BA8-CAED6B5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8F99-96A6-4711-8468-5C44265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8E8A-65B0-49E0-8FDF-D5BF72E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DA-1214-4F9A-A6A6-F30FE4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55-1BF4-4D5D-BDE2-A6D2377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A14A-38D6-478E-8A22-26233D0C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F143-4BEA-432A-82D9-BDE29C79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C5B7-C246-4F27-ACCF-9AAE57A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C1-AA5A-4583-A0DB-135501D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3415-A874-4DF7-A072-DAF5E39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0A9-1976-4E5D-B395-C465B009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8AC2-21CC-48D8-8EBB-B51192DC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7D-E56B-4A8E-813F-8010FD1F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BAC2-DE1D-4C03-A991-AA7560C9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057C-4E9E-4999-8377-8A7BF013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522-AD06-4FC3-BA71-B03C011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97B0-8211-4DA2-830B-FE2E516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EED1-504E-4E54-BE6E-301B4AA7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EF3-9A0D-4727-82E6-96E9A48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A1F5-9A10-46B9-89FB-6127CE0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EBD1-7720-4FCC-8232-C19485B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9E50-636F-4DF4-B0C3-F60082A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88D6-5103-4488-A2E5-0B7392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FAC6-1EB2-49CD-986F-57EE48D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4728-BB70-4DD3-8544-B6DF283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E98-6E5F-43BA-8C83-70751C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455-0976-4CB2-8BB9-6754231D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4036-13AC-47FE-8B6A-6515BF4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DC-2373-4286-A589-4547B63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AFBD-596D-4E76-A8BA-218281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37A4-C356-4095-BB1D-5BC5BD6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830-6476-4E26-B4DA-4E5D6DA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069E-9E4E-4464-B129-5D40AC41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5B8D-3B19-40C4-9097-C6CED158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C0AD-7062-44AA-99DF-37CDB4C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120E-5F9E-49A7-BEDA-38CCACB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44C-144D-4CC7-8A3B-94E204AC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9676-D91C-4648-B0D6-420947B5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9A8-1A2C-49B0-AFBA-94356E5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D03-403A-4962-8DCB-146DACA4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B58A-3F32-434F-856E-DD0BF0CB98E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F19E-0511-4299-8711-D752E88E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F5F-3509-424D-B9CC-3F5E8CB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583-FA58-443E-95F9-6BF0088A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Thermoregulation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E120-65D1-46DC-BC03-B147B42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756A-31F1-4264-917B-C3321E2EBE6E}"/>
              </a:ext>
            </a:extLst>
          </p:cNvPr>
          <p:cNvSpPr txBox="1"/>
          <p:nvPr/>
        </p:nvSpPr>
        <p:spPr>
          <a:xfrm>
            <a:off x="6905625" y="10682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Thermoregulation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342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0" y="2295837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Creation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4363914" y="525406"/>
            <a:ext cx="3206878" cy="2122384"/>
            <a:chOff x="1017956" y="2071167"/>
            <a:chExt cx="1529814" cy="15760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502446" y="525406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502446" y="3261232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4363914" y="3261232"/>
            <a:ext cx="3206878" cy="2122384"/>
            <a:chOff x="1017956" y="2071167"/>
            <a:chExt cx="1529814" cy="15760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76201" y="501102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Decay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903359" y="2306998"/>
            <a:ext cx="33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3608523" y="501569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F340A-7F09-4EC3-8CE2-148AEFAF8E26}"/>
              </a:ext>
            </a:extLst>
          </p:cNvPr>
          <p:cNvGrpSpPr/>
          <p:nvPr/>
        </p:nvGrpSpPr>
        <p:grpSpPr>
          <a:xfrm>
            <a:off x="3664681" y="939879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89957-F955-4DCB-BFBF-78EDAA95D592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B4B31C-0C47-4159-AA98-5432E973C2B5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FE003-EA60-486C-9F8B-8185663E8E66}"/>
              </a:ext>
            </a:extLst>
          </p:cNvPr>
          <p:cNvGrpSpPr/>
          <p:nvPr/>
        </p:nvGrpSpPr>
        <p:grpSpPr>
          <a:xfrm>
            <a:off x="3664681" y="3792396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A4938C-9319-49B0-93D8-5A3513551CD6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F33B9B-75DE-4CAE-86A9-387714AC7F31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5A6D4-7E7D-44E9-93BE-8F5C8BBCE76F}"/>
              </a:ext>
            </a:extLst>
          </p:cNvPr>
          <p:cNvGrpSpPr/>
          <p:nvPr/>
        </p:nvGrpSpPr>
        <p:grpSpPr>
          <a:xfrm>
            <a:off x="7571868" y="3834342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948E59-00C9-49AE-AB5E-F451095E27A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AC360-471E-45C8-BD39-B22ED0E1D075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A79F56-68DE-4A0D-A28C-85CC5228A3C8}"/>
              </a:ext>
            </a:extLst>
          </p:cNvPr>
          <p:cNvGrpSpPr/>
          <p:nvPr/>
        </p:nvGrpSpPr>
        <p:grpSpPr>
          <a:xfrm>
            <a:off x="7571868" y="985309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031B15-60DA-4929-B868-CEC68504F94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82184F-6024-4583-B6A5-E15F85D6E129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297F1C-A9B5-45A1-9089-E4CC086A00B5}"/>
              </a:ext>
            </a:extLst>
          </p:cNvPr>
          <p:cNvCxnSpPr>
            <a:cxnSpLocks/>
          </p:cNvCxnSpPr>
          <p:nvPr/>
        </p:nvCxnSpPr>
        <p:spPr>
          <a:xfrm flipV="1">
            <a:off x="8959367" y="580161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1A59D7-A133-4917-A59C-3D10DF8051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37244" y="955441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CE201A-34BD-4CCC-B9C1-14C9294FD9B4}"/>
              </a:ext>
            </a:extLst>
          </p:cNvPr>
          <p:cNvSpPr txBox="1"/>
          <p:nvPr/>
        </p:nvSpPr>
        <p:spPr>
          <a:xfrm>
            <a:off x="11217397" y="2233315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F665B-A851-438A-B071-C7FB5F8143E5}"/>
              </a:ext>
            </a:extLst>
          </p:cNvPr>
          <p:cNvSpPr txBox="1"/>
          <p:nvPr/>
        </p:nvSpPr>
        <p:spPr>
          <a:xfrm>
            <a:off x="8605964" y="525404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E3743F-E03C-4AA4-B7B8-8E35832F5E0C}"/>
              </a:ext>
            </a:extLst>
          </p:cNvPr>
          <p:cNvCxnSpPr>
            <a:cxnSpLocks/>
          </p:cNvCxnSpPr>
          <p:nvPr/>
        </p:nvCxnSpPr>
        <p:spPr>
          <a:xfrm flipV="1">
            <a:off x="8932070" y="3300867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F7BD4B-DA44-4A59-96CB-2406CC56E1F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09947" y="3676147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1FE693-61D7-481C-9585-B3D63741B6FB}"/>
              </a:ext>
            </a:extLst>
          </p:cNvPr>
          <p:cNvSpPr txBox="1"/>
          <p:nvPr/>
        </p:nvSpPr>
        <p:spPr>
          <a:xfrm>
            <a:off x="11190100" y="4954021"/>
            <a:ext cx="595445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86A49-A2D4-477D-85C4-CF3FFDE2FEC2}"/>
              </a:ext>
            </a:extLst>
          </p:cNvPr>
          <p:cNvSpPr txBox="1"/>
          <p:nvPr/>
        </p:nvSpPr>
        <p:spPr>
          <a:xfrm>
            <a:off x="8578667" y="3246110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A14CE0-1841-439C-8214-0ED36E01D2AB}"/>
              </a:ext>
            </a:extLst>
          </p:cNvPr>
          <p:cNvSpPr txBox="1"/>
          <p:nvPr/>
        </p:nvSpPr>
        <p:spPr>
          <a:xfrm>
            <a:off x="8853826" y="2213989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Thermoregulation Energy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987B-4EC1-41FD-B06F-434C0D581ADF}"/>
              </a:ext>
            </a:extLst>
          </p:cNvPr>
          <p:cNvSpPr/>
          <p:nvPr/>
        </p:nvSpPr>
        <p:spPr>
          <a:xfrm>
            <a:off x="1218451" y="1295857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5A69F-B355-4F15-AAC7-0A8B2899ED4B}"/>
              </a:ext>
            </a:extLst>
          </p:cNvPr>
          <p:cNvSpPr/>
          <p:nvPr/>
        </p:nvSpPr>
        <p:spPr>
          <a:xfrm>
            <a:off x="1218451" y="4579180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5818E-D131-4B12-B04B-AD76276A168A}"/>
              </a:ext>
            </a:extLst>
          </p:cNvPr>
          <p:cNvSpPr/>
          <p:nvPr/>
        </p:nvSpPr>
        <p:spPr>
          <a:xfrm>
            <a:off x="5070721" y="1568516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ABFA95-9358-452D-99B5-180EE019A575}"/>
              </a:ext>
            </a:extLst>
          </p:cNvPr>
          <p:cNvSpPr/>
          <p:nvPr/>
        </p:nvSpPr>
        <p:spPr>
          <a:xfrm>
            <a:off x="5070602" y="431995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96D7F-28D7-4AA4-92B0-F2E2D80BAA98}"/>
              </a:ext>
            </a:extLst>
          </p:cNvPr>
          <p:cNvSpPr/>
          <p:nvPr/>
        </p:nvSpPr>
        <p:spPr>
          <a:xfrm>
            <a:off x="9353731" y="1294065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66A609-7F53-429F-985C-E3D7C37A28C6}"/>
              </a:ext>
            </a:extLst>
          </p:cNvPr>
          <p:cNvSpPr/>
          <p:nvPr/>
        </p:nvSpPr>
        <p:spPr>
          <a:xfrm>
            <a:off x="9353731" y="4558602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97DBB2-AC0E-4FA1-A224-728FABECBEC2}"/>
              </a:ext>
            </a:extLst>
          </p:cNvPr>
          <p:cNvSpPr/>
          <p:nvPr/>
        </p:nvSpPr>
        <p:spPr>
          <a:xfrm>
            <a:off x="9346668" y="66284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92AA93-7BE7-4415-B601-3059E8DF6B92}"/>
              </a:ext>
            </a:extLst>
          </p:cNvPr>
          <p:cNvSpPr/>
          <p:nvPr/>
        </p:nvSpPr>
        <p:spPr>
          <a:xfrm>
            <a:off x="9353731" y="391849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AB7B3-76F0-4E74-828B-F48D5E68402D}"/>
              </a:ext>
            </a:extLst>
          </p:cNvPr>
          <p:cNvSpPr txBox="1"/>
          <p:nvPr/>
        </p:nvSpPr>
        <p:spPr>
          <a:xfrm>
            <a:off x="8853826" y="4947596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Thermoregulation Energy Cost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BB07BAC-C795-4525-87B8-C66284D4C27D}"/>
              </a:ext>
            </a:extLst>
          </p:cNvPr>
          <p:cNvSpPr txBox="1">
            <a:spLocks/>
          </p:cNvSpPr>
          <p:nvPr/>
        </p:nvSpPr>
        <p:spPr>
          <a:xfrm>
            <a:off x="916235" y="5492913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total energy cost includes adjusting to temperature, staying balanced, and swimming less efficiently when conditions are poor.</a:t>
            </a:r>
          </a:p>
        </p:txBody>
      </p:sp>
    </p:spTree>
    <p:extLst>
      <p:ext uri="{BB962C8B-B14F-4D97-AF65-F5344CB8AC3E}">
        <p14:creationId xmlns:p14="http://schemas.microsoft.com/office/powerpoint/2010/main" val="35075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4" grpId="0"/>
      <p:bldP spid="99" grpId="0"/>
      <p:bldP spid="100" grpId="0"/>
      <p:bldP spid="103" grpId="0" animBg="1"/>
      <p:bldP spid="104" grpId="0" animBg="1"/>
      <p:bldP spid="106" grpId="0" animBg="1"/>
      <p:bldP spid="108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Thermoregulation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thermoregulation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0FE308D9-7157-4799-8DB5-05C7B556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85" y="1386884"/>
            <a:ext cx="8091767" cy="371197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D4F51E-0539-435F-A08C-3D004263A878}"/>
              </a:ext>
            </a:extLst>
          </p:cNvPr>
          <p:cNvCxnSpPr>
            <a:cxnSpLocks/>
          </p:cNvCxnSpPr>
          <p:nvPr/>
        </p:nvCxnSpPr>
        <p:spPr>
          <a:xfrm flipV="1">
            <a:off x="14397063" y="369911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46CE45-5832-4E08-8E23-C96C658459E5}"/>
              </a:ext>
            </a:extLst>
          </p:cNvPr>
          <p:cNvCxnSpPr>
            <a:cxnSpLocks/>
          </p:cNvCxnSpPr>
          <p:nvPr/>
        </p:nvCxnSpPr>
        <p:spPr>
          <a:xfrm rot="5400000" flipV="1">
            <a:off x="15697241" y="322690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E31921-A974-43B1-9CA4-6F1DDD2120A5}"/>
              </a:ext>
            </a:extLst>
          </p:cNvPr>
          <p:cNvSpPr txBox="1"/>
          <p:nvPr/>
        </p:nvSpPr>
        <p:spPr>
          <a:xfrm>
            <a:off x="16677394" y="4504774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AC4592-B851-4D1C-B3C5-3DDD85D179A7}"/>
              </a:ext>
            </a:extLst>
          </p:cNvPr>
          <p:cNvSpPr txBox="1"/>
          <p:nvPr/>
        </p:nvSpPr>
        <p:spPr>
          <a:xfrm>
            <a:off x="14043660" y="3644356"/>
            <a:ext cx="582004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8FE2B-A337-4C68-A5BC-94B3FEE82D86}"/>
              </a:ext>
            </a:extLst>
          </p:cNvPr>
          <p:cNvSpPr txBox="1"/>
          <p:nvPr/>
        </p:nvSpPr>
        <p:spPr>
          <a:xfrm>
            <a:off x="9039110" y="4511824"/>
            <a:ext cx="1958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Temperature (</a:t>
            </a:r>
            <a:r>
              <a:rPr lang="en-US" sz="2000" b="1" i="1" dirty="0"/>
              <a:t>C</a:t>
            </a:r>
            <a:r>
              <a:rPr lang="en-US" sz="2000" b="1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AA8B3C-FEF4-4C6E-9BF0-6DF0E82DE304}"/>
              </a:ext>
            </a:extLst>
          </p:cNvPr>
          <p:cNvSpPr txBox="1"/>
          <p:nvPr/>
        </p:nvSpPr>
        <p:spPr>
          <a:xfrm>
            <a:off x="9039110" y="4144861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Difficulty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Factor</a:t>
            </a:r>
            <a:r>
              <a:rPr lang="en-US" sz="2000" b="1" i="1" dirty="0">
                <a:solidFill>
                  <a:srgbClr val="C00000"/>
                </a:solidFill>
              </a:rPr>
              <a:t> (Df)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5C7AD5-BB3D-479E-A97F-B8B384C30F6E}"/>
              </a:ext>
            </a:extLst>
          </p:cNvPr>
          <p:cNvCxnSpPr>
            <a:cxnSpLocks/>
          </p:cNvCxnSpPr>
          <p:nvPr/>
        </p:nvCxnSpPr>
        <p:spPr>
          <a:xfrm flipV="1">
            <a:off x="13486473" y="79970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B673B-6262-437B-85D1-02EAAA17844A}"/>
              </a:ext>
            </a:extLst>
          </p:cNvPr>
          <p:cNvCxnSpPr>
            <a:cxnSpLocks/>
          </p:cNvCxnSpPr>
          <p:nvPr/>
        </p:nvCxnSpPr>
        <p:spPr>
          <a:xfrm rot="5400000" flipV="1">
            <a:off x="14786651" y="32749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092347-327C-4032-A73D-98CE36DF7034}"/>
              </a:ext>
            </a:extLst>
          </p:cNvPr>
          <p:cNvGrpSpPr/>
          <p:nvPr/>
        </p:nvGrpSpPr>
        <p:grpSpPr>
          <a:xfrm>
            <a:off x="12836112" y="4818096"/>
            <a:ext cx="5121715" cy="849047"/>
            <a:chOff x="477394" y="2541891"/>
            <a:chExt cx="5121715" cy="849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94671E-D4EC-4F29-B7CF-1726B1D97A69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533B6BF-849F-4AC3-BFB7-1C89B177F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954502D-D018-4E99-988B-399C7AA4A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4405CCC-F989-4042-A8A7-B2D9CF177F43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E9D8146-E0F7-4890-B305-7B6A35BA4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659E37C-813C-4EFF-887F-0CA2AF3C7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080FB36-1CC6-447F-A070-47342A779B5E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A302AA6-6625-4FAC-ACA1-31F7D7C03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9F35A82-6D25-4FDE-A030-76728AB76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B42640C-E961-459A-B1EC-08C756BCE759}"/>
              </a:ext>
            </a:extLst>
          </p:cNvPr>
          <p:cNvGrpSpPr/>
          <p:nvPr/>
        </p:nvGrpSpPr>
        <p:grpSpPr>
          <a:xfrm flipV="1">
            <a:off x="12836112" y="3878639"/>
            <a:ext cx="5121715" cy="849047"/>
            <a:chOff x="477394" y="2541891"/>
            <a:chExt cx="5121715" cy="84904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78709A7-5B2F-4BB8-9E14-7B0BC156CBBD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806AA8-1362-4C01-9CBD-CEC9ABFA9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CB48B8B-9E49-4448-806C-47F4F5F5B6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DD64D6C-2546-4729-AFE4-8A8B943BF112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DDF4DD5-7A6C-429D-87BD-43D143D8A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1EDB1D3-904B-4F4E-8D94-E19EC2422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54B8CFA-BCA5-48C4-94D5-305DB0643950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65888DC-AF10-41F8-BB1D-5BE82CF557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109907-5691-47D3-8D27-C63201C8AD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C095E37-0E44-4E9E-A822-8D11BAFA8669}"/>
              </a:ext>
            </a:extLst>
          </p:cNvPr>
          <p:cNvSpPr txBox="1"/>
          <p:nvPr/>
        </p:nvSpPr>
        <p:spPr>
          <a:xfrm>
            <a:off x="2454712" y="4813698"/>
            <a:ext cx="654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 Difficulty: Lowest and Highest Boundary of Thermal Tolerance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BEDF969A-9ADE-408A-8B91-BC60B6EC3FDC}"/>
              </a:ext>
            </a:extLst>
          </p:cNvPr>
          <p:cNvSpPr txBox="1">
            <a:spLocks/>
          </p:cNvSpPr>
          <p:nvPr/>
        </p:nvSpPr>
        <p:spPr>
          <a:xfrm>
            <a:off x="859406" y="136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Temperature Impacts Swimming Difficulty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860824-1469-40F6-8443-B66E23D38398}"/>
              </a:ext>
            </a:extLst>
          </p:cNvPr>
          <p:cNvSpPr txBox="1"/>
          <p:nvPr/>
        </p:nvSpPr>
        <p:spPr>
          <a:xfrm>
            <a:off x="9039110" y="3766040"/>
            <a:ext cx="2819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Optimal Temperature (C)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ABA8AC4-135B-423B-BFD5-5926D0AEB34E}"/>
              </a:ext>
            </a:extLst>
          </p:cNvPr>
          <p:cNvSpPr txBox="1">
            <a:spLocks/>
          </p:cNvSpPr>
          <p:nvPr/>
        </p:nvSpPr>
        <p:spPr>
          <a:xfrm>
            <a:off x="520402" y="5257608"/>
            <a:ext cx="10883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Temperatures too high or too low impair swimming ability. Fish move slower and use more energy to keep going.</a:t>
            </a:r>
          </a:p>
        </p:txBody>
      </p:sp>
    </p:spTree>
    <p:extLst>
      <p:ext uri="{BB962C8B-B14F-4D97-AF65-F5344CB8AC3E}">
        <p14:creationId xmlns:p14="http://schemas.microsoft.com/office/powerpoint/2010/main" val="220579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008543E-3AD7-4BE4-A35A-942CBDEFEC2A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85" y="1487283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4" y="2866008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160842" y="5699351"/>
            <a:ext cx="1170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optimal and environmental temperature are similar, fish experience low stress, expend less energy, and have less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21C4BD-C2E9-491E-97F4-6EC76599664D}"/>
              </a:ext>
            </a:extLst>
          </p:cNvPr>
          <p:cNvGrpSpPr/>
          <p:nvPr/>
        </p:nvGrpSpPr>
        <p:grpSpPr>
          <a:xfrm>
            <a:off x="7532737" y="4139281"/>
            <a:ext cx="4823159" cy="895317"/>
            <a:chOff x="9267696" y="5787731"/>
            <a:chExt cx="3149496" cy="8953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42883D-F362-42C1-933B-8F731F0AC3D3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21B2C-78B4-45C6-AF38-54AFA09378F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8F5190-8C2B-4C6F-8B9E-02406A842BF1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BBF376-B6F3-461F-BC65-F3BF8EE9D308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BDA173-A819-43CC-BB32-0D10B3343BDF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2CFEED-449C-481B-BC52-D11AA63F9DF9}"/>
              </a:ext>
            </a:extLst>
          </p:cNvPr>
          <p:cNvGrpSpPr/>
          <p:nvPr/>
        </p:nvGrpSpPr>
        <p:grpSpPr>
          <a:xfrm>
            <a:off x="4362816" y="1873701"/>
            <a:ext cx="1361227" cy="1346364"/>
            <a:chOff x="4362816" y="1873701"/>
            <a:chExt cx="1361227" cy="134636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05EBE59-15A4-4FD3-96E7-F421F13F5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2816" y="1873701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2" name="Arrow: Up-Down 61">
              <a:extLst>
                <a:ext uri="{FF2B5EF4-FFF2-40B4-BE49-F238E27FC236}">
                  <a16:creationId xmlns:a16="http://schemas.microsoft.com/office/drawing/2014/main" id="{BF70D5C4-A275-4E23-AE70-35338A27A286}"/>
                </a:ext>
              </a:extLst>
            </p:cNvPr>
            <p:cNvSpPr/>
            <p:nvPr/>
          </p:nvSpPr>
          <p:spPr>
            <a:xfrm>
              <a:off x="4939094" y="2397105"/>
              <a:ext cx="256777" cy="82296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56A114-E6B6-4D3A-8B72-CF837CA3781C}"/>
              </a:ext>
            </a:extLst>
          </p:cNvPr>
          <p:cNvGrpSpPr/>
          <p:nvPr/>
        </p:nvGrpSpPr>
        <p:grpSpPr>
          <a:xfrm>
            <a:off x="2033215" y="425251"/>
            <a:ext cx="5820731" cy="1465526"/>
            <a:chOff x="2033215" y="425251"/>
            <a:chExt cx="5820731" cy="14655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1EB6E3-839C-4F52-ABED-69F2F50BFE2B}"/>
                </a:ext>
              </a:extLst>
            </p:cNvPr>
            <p:cNvGrpSpPr/>
            <p:nvPr/>
          </p:nvGrpSpPr>
          <p:grpSpPr>
            <a:xfrm>
              <a:off x="2033215" y="425251"/>
              <a:ext cx="5820731" cy="1465526"/>
              <a:chOff x="279841" y="26010"/>
              <a:chExt cx="5820731" cy="1465526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455475" y="129054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3625049" y="60065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3904681" y="890637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4100804" y="14835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763F7A3-52DC-4697-8477-D0BCC602B09F}"/>
                  </a:ext>
                </a:extLst>
              </p:cNvPr>
              <p:cNvSpPr/>
              <p:nvPr/>
            </p:nvSpPr>
            <p:spPr>
              <a:xfrm>
                <a:off x="4283043" y="832043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768B9EE1-FAF5-4651-81C7-2F9C85860B59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4BF9CA0-F647-4004-9B1B-926950B392E6}"/>
                  </a:ext>
                </a:extLst>
              </p:cNvPr>
              <p:cNvGrpSpPr/>
              <p:nvPr/>
            </p:nvGrpSpPr>
            <p:grpSpPr>
              <a:xfrm>
                <a:off x="5093945" y="26010"/>
                <a:ext cx="1006627" cy="1462519"/>
                <a:chOff x="5190610" y="83047"/>
                <a:chExt cx="1006627" cy="1462519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4A9F079-FA82-4C44-8FAA-EF0EA5B6FDDE}"/>
                    </a:ext>
                  </a:extLst>
                </p:cNvPr>
                <p:cNvSpPr txBox="1"/>
                <p:nvPr/>
              </p:nvSpPr>
              <p:spPr>
                <a:xfrm>
                  <a:off x="5190610" y="960791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28F630C7-C28F-4F33-90F7-38430912D2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7196" t="6647" r="73027" b="74624"/>
                <a:stretch/>
              </p:blipFill>
              <p:spPr>
                <a:xfrm>
                  <a:off x="5371977" y="83047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9432F68-E350-45BB-B4BC-326AB772573C}"/>
                    </a:ext>
                  </a:extLst>
                </p:cNvPr>
                <p:cNvSpPr/>
                <p:nvPr/>
              </p:nvSpPr>
              <p:spPr>
                <a:xfrm>
                  <a:off x="5564360" y="587631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E58EC5-3CE5-4142-BC42-9CE18F3BECC6}"/>
                  </a:ext>
                </a:extLst>
              </p:cNvPr>
              <p:cNvSpPr txBox="1"/>
              <p:nvPr/>
            </p:nvSpPr>
            <p:spPr>
              <a:xfrm>
                <a:off x="2612438" y="90676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C73DE10-2FFA-4E92-A0CF-EF47E4FB94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1924300" y="17680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465679-4D67-46D9-BBE8-1EE79252657E}"/>
                  </a:ext>
                </a:extLst>
              </p:cNvPr>
              <p:cNvSpPr txBox="1"/>
              <p:nvPr/>
            </p:nvSpPr>
            <p:spPr>
              <a:xfrm>
                <a:off x="279841" y="906761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AD5611-B7CE-4AA5-8E80-C48AF000F508}"/>
                  </a:ext>
                </a:extLst>
              </p:cNvPr>
              <p:cNvSpPr txBox="1"/>
              <p:nvPr/>
            </p:nvSpPr>
            <p:spPr>
              <a:xfrm>
                <a:off x="1482612" y="902508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949069-7507-4A23-86FF-E4B2C501F029}"/>
                  </a:ext>
                </a:extLst>
              </p:cNvPr>
              <p:cNvSpPr txBox="1"/>
              <p:nvPr/>
            </p:nvSpPr>
            <p:spPr>
              <a:xfrm>
                <a:off x="2462118" y="189991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52" name="Arrow: Left-Right 51">
                <a:extLst>
                  <a:ext uri="{FF2B5EF4-FFF2-40B4-BE49-F238E27FC236}">
                    <a16:creationId xmlns:a16="http://schemas.microsoft.com/office/drawing/2014/main" id="{BE9FF3C8-14E8-4BCB-8E70-4BCA733CA742}"/>
                  </a:ext>
                </a:extLst>
              </p:cNvPr>
              <p:cNvSpPr/>
              <p:nvPr/>
            </p:nvSpPr>
            <p:spPr>
              <a:xfrm>
                <a:off x="1367274" y="59637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C0EA41-7360-49BB-B147-05B9764F1D0A}"/>
                  </a:ext>
                </a:extLst>
              </p:cNvPr>
              <p:cNvSpPr/>
              <p:nvPr/>
            </p:nvSpPr>
            <p:spPr>
              <a:xfrm>
                <a:off x="2065836" y="742131"/>
                <a:ext cx="315994" cy="18288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5DFF194-C95D-44A3-BF74-4FBF5BCA32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88720" y="17680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D5CED9E-A3F2-4C99-AFB2-2B22F72A618F}"/>
                  </a:ext>
                </a:extLst>
              </p:cNvPr>
              <p:cNvSpPr/>
              <p:nvPr/>
            </p:nvSpPr>
            <p:spPr>
              <a:xfrm>
                <a:off x="3141142" y="83153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4F5BCF3-9AA5-4BEE-A465-67018B2A2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2491046" y="576041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FE8B86-72F5-4F86-9E26-A98A890386F8}"/>
                </a:ext>
              </a:extLst>
            </p:cNvPr>
            <p:cNvSpPr/>
            <p:nvPr/>
          </p:nvSpPr>
          <p:spPr>
            <a:xfrm>
              <a:off x="2632582" y="1141371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2F5E439-A3B1-4A3C-A44A-3758956BE344}"/>
              </a:ext>
            </a:extLst>
          </p:cNvPr>
          <p:cNvSpPr txBox="1"/>
          <p:nvPr/>
        </p:nvSpPr>
        <p:spPr>
          <a:xfrm>
            <a:off x="50241" y="1959018"/>
            <a:ext cx="2158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maximum stress experienced in that location.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79E6FA-558F-4DDD-BE4E-39092402A6DA}"/>
              </a:ext>
            </a:extLst>
          </p:cNvPr>
          <p:cNvGrpSpPr/>
          <p:nvPr/>
        </p:nvGrpSpPr>
        <p:grpSpPr>
          <a:xfrm>
            <a:off x="-71276" y="409398"/>
            <a:ext cx="5820731" cy="1464600"/>
            <a:chOff x="-50352" y="245828"/>
            <a:chExt cx="5820731" cy="14646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B7DF7AA-4B3D-477C-9344-EE17AED2174D}"/>
                </a:ext>
              </a:extLst>
            </p:cNvPr>
            <p:cNvGrpSpPr/>
            <p:nvPr/>
          </p:nvGrpSpPr>
          <p:grpSpPr>
            <a:xfrm>
              <a:off x="-50352" y="245828"/>
              <a:ext cx="5820731" cy="1464600"/>
              <a:chOff x="279841" y="26936"/>
              <a:chExt cx="5820731" cy="14646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DE3A32-01E0-4BEB-A073-4297DB7D296F}"/>
                  </a:ext>
                </a:extLst>
              </p:cNvPr>
              <p:cNvSpPr/>
              <p:nvPr/>
            </p:nvSpPr>
            <p:spPr>
              <a:xfrm>
                <a:off x="455475" y="129054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Arrow: Right 70">
                <a:extLst>
                  <a:ext uri="{FF2B5EF4-FFF2-40B4-BE49-F238E27FC236}">
                    <a16:creationId xmlns:a16="http://schemas.microsoft.com/office/drawing/2014/main" id="{A9FB8635-0EEF-4114-A1B3-DE800CF74357}"/>
                  </a:ext>
                </a:extLst>
              </p:cNvPr>
              <p:cNvSpPr/>
              <p:nvPr/>
            </p:nvSpPr>
            <p:spPr>
              <a:xfrm>
                <a:off x="3625049" y="60065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2EB581B-2F06-40DE-8959-3460FB5B28D0}"/>
                  </a:ext>
                </a:extLst>
              </p:cNvPr>
              <p:cNvSpPr txBox="1"/>
              <p:nvPr/>
            </p:nvSpPr>
            <p:spPr>
              <a:xfrm>
                <a:off x="3904681" y="890637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18BB7254-2479-451A-B17E-7E09FADE9F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4100804" y="14835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4" name="Arrow: Right 73">
                <a:extLst>
                  <a:ext uri="{FF2B5EF4-FFF2-40B4-BE49-F238E27FC236}">
                    <a16:creationId xmlns:a16="http://schemas.microsoft.com/office/drawing/2014/main" id="{57FF4941-84FA-4217-9A59-B85ED3235E86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9704486-218E-47C1-9838-5E8D4B2F7FA9}"/>
                  </a:ext>
                </a:extLst>
              </p:cNvPr>
              <p:cNvSpPr txBox="1"/>
              <p:nvPr/>
            </p:nvSpPr>
            <p:spPr>
              <a:xfrm>
                <a:off x="5093945" y="903754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EDD156C-4582-4978-8FEA-B1383FCCBBFA}"/>
                  </a:ext>
                </a:extLst>
              </p:cNvPr>
              <p:cNvSpPr txBox="1"/>
              <p:nvPr/>
            </p:nvSpPr>
            <p:spPr>
              <a:xfrm>
                <a:off x="2612438" y="90676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F4B44739-DF58-4DD2-8215-401511416E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1924300" y="17680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908EFFD-673E-4ED0-99E7-B0C0B22B382A}"/>
                  </a:ext>
                </a:extLst>
              </p:cNvPr>
              <p:cNvSpPr txBox="1"/>
              <p:nvPr/>
            </p:nvSpPr>
            <p:spPr>
              <a:xfrm>
                <a:off x="279841" y="906761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150132A-2507-4E50-ABE8-C62BEE2C248D}"/>
                  </a:ext>
                </a:extLst>
              </p:cNvPr>
              <p:cNvSpPr txBox="1"/>
              <p:nvPr/>
            </p:nvSpPr>
            <p:spPr>
              <a:xfrm>
                <a:off x="1482612" y="902508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7A0742-3D96-48E0-9656-560A0B9BDF92}"/>
                  </a:ext>
                </a:extLst>
              </p:cNvPr>
              <p:cNvSpPr txBox="1"/>
              <p:nvPr/>
            </p:nvSpPr>
            <p:spPr>
              <a:xfrm>
                <a:off x="2462118" y="189991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81" name="Arrow: Left-Right 80">
                <a:extLst>
                  <a:ext uri="{FF2B5EF4-FFF2-40B4-BE49-F238E27FC236}">
                    <a16:creationId xmlns:a16="http://schemas.microsoft.com/office/drawing/2014/main" id="{65E260F4-031C-42D7-B5E5-B015BECC97B6}"/>
                  </a:ext>
                </a:extLst>
              </p:cNvPr>
              <p:cNvSpPr/>
              <p:nvPr/>
            </p:nvSpPr>
            <p:spPr>
              <a:xfrm>
                <a:off x="1367274" y="59637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6C0F4A-AF3F-4E8F-9177-69405B7380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708766" y="26936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3A6119E-B12A-428A-B01A-6D4CB4487503}"/>
                  </a:ext>
                </a:extLst>
              </p:cNvPr>
              <p:cNvSpPr/>
              <p:nvPr/>
            </p:nvSpPr>
            <p:spPr>
              <a:xfrm>
                <a:off x="902303" y="531520"/>
                <a:ext cx="243672" cy="33498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C4FA729-1EB1-431C-894A-2160DFD2A95C}"/>
                  </a:ext>
                </a:extLst>
              </p:cNvPr>
              <p:cNvSpPr/>
              <p:nvPr/>
            </p:nvSpPr>
            <p:spPr>
              <a:xfrm>
                <a:off x="2065836" y="742131"/>
                <a:ext cx="315994" cy="18288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EE251EF-CB0C-4949-93C1-4003D4419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2631798" y="394057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2A1D26-CA11-40A9-8DBF-E7694F162018}"/>
                </a:ext>
              </a:extLst>
            </p:cNvPr>
            <p:cNvSpPr/>
            <p:nvPr/>
          </p:nvSpPr>
          <p:spPr>
            <a:xfrm>
              <a:off x="2773334" y="87229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A6D7463-233F-4769-A7CD-1CF505E14A91}"/>
                </a:ext>
              </a:extLst>
            </p:cNvPr>
            <p:cNvSpPr/>
            <p:nvPr/>
          </p:nvSpPr>
          <p:spPr>
            <a:xfrm>
              <a:off x="3918135" y="85120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3898B2B-382F-44DB-A1C9-ABF896186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977172" y="38501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57BB36-04C5-4274-9CC8-832620D33C39}"/>
                </a:ext>
              </a:extLst>
            </p:cNvPr>
            <p:cNvSpPr/>
            <p:nvPr/>
          </p:nvSpPr>
          <p:spPr>
            <a:xfrm>
              <a:off x="5129594" y="950340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A9B2159A-E221-4761-8FC5-325A0FAFF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979" y="2756893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EE1B7E7-A060-46F0-85B5-D269DFFB2DEB}"/>
              </a:ext>
            </a:extLst>
          </p:cNvPr>
          <p:cNvSpPr txBox="1"/>
          <p:nvPr/>
        </p:nvSpPr>
        <p:spPr>
          <a:xfrm>
            <a:off x="0" y="5651053"/>
            <a:ext cx="1219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environmental temperature is higher than optimal temperature, fish experience higher stress, expend more energy, and have more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AAADF-CA6A-4EFA-BC82-B8222B976FEA}"/>
              </a:ext>
            </a:extLst>
          </p:cNvPr>
          <p:cNvGrpSpPr/>
          <p:nvPr/>
        </p:nvGrpSpPr>
        <p:grpSpPr>
          <a:xfrm>
            <a:off x="5509926" y="425224"/>
            <a:ext cx="5820731" cy="3485865"/>
            <a:chOff x="5509926" y="425224"/>
            <a:chExt cx="5820731" cy="348586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A844443-2E2C-40A6-B7C4-4B4EB85B9FA6}"/>
                </a:ext>
              </a:extLst>
            </p:cNvPr>
            <p:cNvGrpSpPr/>
            <p:nvPr/>
          </p:nvGrpSpPr>
          <p:grpSpPr>
            <a:xfrm>
              <a:off x="5509926" y="425224"/>
              <a:ext cx="5820731" cy="3485865"/>
              <a:chOff x="5509926" y="425224"/>
              <a:chExt cx="5820731" cy="3485865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3E795C8-4AE9-49F3-899C-9E0E9F2A7CD6}"/>
                  </a:ext>
                </a:extLst>
              </p:cNvPr>
              <p:cNvGrpSpPr/>
              <p:nvPr/>
            </p:nvGrpSpPr>
            <p:grpSpPr>
              <a:xfrm>
                <a:off x="5509926" y="425224"/>
                <a:ext cx="5820731" cy="1362482"/>
                <a:chOff x="-50352" y="347946"/>
                <a:chExt cx="5820731" cy="1362482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A5596213-98D7-4DEE-9FCC-4CD20B730CB5}"/>
                    </a:ext>
                  </a:extLst>
                </p:cNvPr>
                <p:cNvGrpSpPr/>
                <p:nvPr/>
              </p:nvGrpSpPr>
              <p:grpSpPr>
                <a:xfrm>
                  <a:off x="-50352" y="347946"/>
                  <a:ext cx="5820731" cy="1362482"/>
                  <a:chOff x="279841" y="129054"/>
                  <a:chExt cx="5820731" cy="1362482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BFDCBFD2-EC01-4C8B-9D67-619E2F515D00}"/>
                      </a:ext>
                    </a:extLst>
                  </p:cNvPr>
                  <p:cNvSpPr/>
                  <p:nvPr/>
                </p:nvSpPr>
                <p:spPr>
                  <a:xfrm>
                    <a:off x="455475" y="129054"/>
                    <a:ext cx="5543860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Arrow: Right 135">
                    <a:extLst>
                      <a:ext uri="{FF2B5EF4-FFF2-40B4-BE49-F238E27FC236}">
                        <a16:creationId xmlns:a16="http://schemas.microsoft.com/office/drawing/2014/main" id="{CA4795E6-DDCF-4A13-8D1D-9E77BCF65F77}"/>
                      </a:ext>
                    </a:extLst>
                  </p:cNvPr>
                  <p:cNvSpPr/>
                  <p:nvPr/>
                </p:nvSpPr>
                <p:spPr>
                  <a:xfrm>
                    <a:off x="3625049" y="600651"/>
                    <a:ext cx="432639" cy="18288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67016019-4923-43F2-9C33-33B7997141F9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681" y="890637"/>
                    <a:ext cx="1006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Use</a:t>
                    </a:r>
                  </a:p>
                </p:txBody>
              </p:sp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E68CD56A-E69A-443C-AD37-9795D5A323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4100804" y="148351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39" name="Arrow: Right 138">
                    <a:extLst>
                      <a:ext uri="{FF2B5EF4-FFF2-40B4-BE49-F238E27FC236}">
                        <a16:creationId xmlns:a16="http://schemas.microsoft.com/office/drawing/2014/main" id="{B0CAE62D-4AC6-42A1-BCDE-CECC7E62BCEC}"/>
                      </a:ext>
                    </a:extLst>
                  </p:cNvPr>
                  <p:cNvSpPr/>
                  <p:nvPr/>
                </p:nvSpPr>
                <p:spPr>
                  <a:xfrm>
                    <a:off x="4774892" y="607807"/>
                    <a:ext cx="432639" cy="18288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7FE2F9C1-6F41-404C-9C51-532043FB839C}"/>
                      </a:ext>
                    </a:extLst>
                  </p:cNvPr>
                  <p:cNvSpPr txBox="1"/>
                  <p:nvPr/>
                </p:nvSpPr>
                <p:spPr>
                  <a:xfrm>
                    <a:off x="5093945" y="903754"/>
                    <a:ext cx="1006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Levels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59927A0-93CE-440E-B77A-D193B4A501CE}"/>
                      </a:ext>
                    </a:extLst>
                  </p:cNvPr>
                  <p:cNvSpPr txBox="1"/>
                  <p:nvPr/>
                </p:nvSpPr>
                <p:spPr>
                  <a:xfrm>
                    <a:off x="2612438" y="906760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Thermal Stress</a:t>
                    </a:r>
                  </a:p>
                </p:txBody>
              </p:sp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DBE74C4E-8987-459C-B8E4-D20E47B317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1924300" y="176801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9A976ED-2438-4A81-88D4-F70FDA49040E}"/>
                      </a:ext>
                    </a:extLst>
                  </p:cNvPr>
                  <p:cNvSpPr txBox="1"/>
                  <p:nvPr/>
                </p:nvSpPr>
                <p:spPr>
                  <a:xfrm>
                    <a:off x="279841" y="906761"/>
                    <a:ext cx="151814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External Temperature</a:t>
                    </a: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F636CB57-44CD-4A76-9CF2-B30A4715198D}"/>
                      </a:ext>
                    </a:extLst>
                  </p:cNvPr>
                  <p:cNvSpPr txBox="1"/>
                  <p:nvPr/>
                </p:nvSpPr>
                <p:spPr>
                  <a:xfrm>
                    <a:off x="1482612" y="902508"/>
                    <a:ext cx="151814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Optimal Temperature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7F00FE97-4EC0-4768-9EA0-46CA86AF780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118" y="189991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  <p:sp>
                <p:nvSpPr>
                  <p:cNvPr id="146" name="Arrow: Left-Right 145">
                    <a:extLst>
                      <a:ext uri="{FF2B5EF4-FFF2-40B4-BE49-F238E27FC236}">
                        <a16:creationId xmlns:a16="http://schemas.microsoft.com/office/drawing/2014/main" id="{376203F8-F81D-4B25-AEC6-A46920D1F4D3}"/>
                      </a:ext>
                    </a:extLst>
                  </p:cNvPr>
                  <p:cNvSpPr/>
                  <p:nvPr/>
                </p:nvSpPr>
                <p:spPr>
                  <a:xfrm>
                    <a:off x="1367274" y="596374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B9962662-879B-4B67-AD31-7F407F7D7CBD}"/>
                      </a:ext>
                    </a:extLst>
                  </p:cNvPr>
                  <p:cNvSpPr/>
                  <p:nvPr/>
                </p:nvSpPr>
                <p:spPr>
                  <a:xfrm>
                    <a:off x="2065836" y="742131"/>
                    <a:ext cx="315994" cy="182880"/>
                  </a:xfrm>
                  <a:prstGeom prst="rect">
                    <a:avLst/>
                  </a:prstGeom>
                  <a:solidFill>
                    <a:srgbClr val="00B05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7F3CD8C9-57A1-4FA0-9F0C-B061EE1BD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2631798" y="394057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10226E9B-4C39-4125-951C-6127EE37FF6E}"/>
                    </a:ext>
                  </a:extLst>
                </p:cNvPr>
                <p:cNvSpPr/>
                <p:nvPr/>
              </p:nvSpPr>
              <p:spPr>
                <a:xfrm>
                  <a:off x="2773334" y="872299"/>
                  <a:ext cx="315994" cy="274320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5CE248F6-5D3E-4BDE-8647-976B5A732C12}"/>
                    </a:ext>
                  </a:extLst>
                </p:cNvPr>
                <p:cNvSpPr/>
                <p:nvPr/>
              </p:nvSpPr>
              <p:spPr>
                <a:xfrm>
                  <a:off x="3918135" y="851209"/>
                  <a:ext cx="315994" cy="274320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4CB2DAED-CEC2-46CA-A456-EE570B668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4977172" y="38501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A51E929D-45CC-4CAE-851A-E86D21729A62}"/>
                    </a:ext>
                  </a:extLst>
                </p:cNvPr>
                <p:cNvSpPr/>
                <p:nvPr/>
              </p:nvSpPr>
              <p:spPr>
                <a:xfrm>
                  <a:off x="5129594" y="950340"/>
                  <a:ext cx="315994" cy="18288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3543D0C9-A153-45CC-9B5B-0C41EF95F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1085" y="2793186"/>
                <a:ext cx="1138415" cy="1117903"/>
              </a:xfrm>
              <a:prstGeom prst="rect">
                <a:avLst/>
              </a:prstGeom>
              <a:scene3d>
                <a:camera prst="perspectiveRelaxed"/>
                <a:lightRig rig="threePt" dir="t"/>
              </a:scene3d>
            </p:spPr>
          </p:pic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B06FCA9C-F4E7-4C06-B2A1-E1FEC7C0A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5957717" y="451929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A100FC2-710B-4D18-BE97-F75BDB8C330D}"/>
                </a:ext>
              </a:extLst>
            </p:cNvPr>
            <p:cNvSpPr/>
            <p:nvPr/>
          </p:nvSpPr>
          <p:spPr>
            <a:xfrm>
              <a:off x="6108637" y="1108484"/>
              <a:ext cx="315994" cy="91440"/>
            </a:xfrm>
            <a:prstGeom prst="rect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A7A5FB-A025-47E9-8CCE-9FDC36A58F3A}"/>
              </a:ext>
            </a:extLst>
          </p:cNvPr>
          <p:cNvGrpSpPr/>
          <p:nvPr/>
        </p:nvGrpSpPr>
        <p:grpSpPr>
          <a:xfrm>
            <a:off x="2066087" y="1815313"/>
            <a:ext cx="1361227" cy="1346364"/>
            <a:chOff x="7715627" y="1844355"/>
            <a:chExt cx="1361227" cy="1346364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BB63EBD7-C354-41F4-99C1-7BE7F590E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5627" y="1844355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0" name="Arrow: Up-Down 149">
              <a:extLst>
                <a:ext uri="{FF2B5EF4-FFF2-40B4-BE49-F238E27FC236}">
                  <a16:creationId xmlns:a16="http://schemas.microsoft.com/office/drawing/2014/main" id="{862EE325-F507-4725-88C5-FBC2C56330AA}"/>
                </a:ext>
              </a:extLst>
            </p:cNvPr>
            <p:cNvSpPr/>
            <p:nvPr/>
          </p:nvSpPr>
          <p:spPr>
            <a:xfrm flipH="1">
              <a:off x="8291905" y="2367759"/>
              <a:ext cx="256777" cy="82296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5BB1F94-7530-47DA-BAFD-993CCF42EE1C}"/>
              </a:ext>
            </a:extLst>
          </p:cNvPr>
          <p:cNvSpPr txBox="1"/>
          <p:nvPr/>
        </p:nvSpPr>
        <p:spPr>
          <a:xfrm>
            <a:off x="40281" y="5668557"/>
            <a:ext cx="12111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environmental temperature is lower than optimal temperature, fish experience higher stress, expend more energy, and have more difficulty swimming 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9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1871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0.46471 0.000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86" grpId="0"/>
      <p:bldP spid="86" grpId="1"/>
      <p:bldP spid="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8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0456"/>
              </p:ext>
            </p:extLst>
          </p:nvPr>
        </p:nvGraphicFramePr>
        <p:xfrm>
          <a:off x="2629164" y="1833564"/>
          <a:ext cx="6933670" cy="2813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41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Temperature Acclimation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larger, older fish; species-dependent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671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Growth/Decay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Slower in larger, older fish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09502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Creation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large/old fish or energetically expensive 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68958"/>
                  </a:ext>
                </a:extLst>
              </a:tr>
              <a:tr h="502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Decay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than creation but still influenced by size and 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9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35D17-0366-4590-82FB-42489349EF46}"/>
              </a:ext>
            </a:extLst>
          </p:cNvPr>
          <p:cNvSpPr txBox="1"/>
          <p:nvPr/>
        </p:nvSpPr>
        <p:spPr>
          <a:xfrm>
            <a:off x="420658" y="5103164"/>
            <a:ext cx="1135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Traits like age, size, and species affect how well a fish can handle temperature changes. Some fish adjust faster or are more vulnerable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68717"/>
              </p:ext>
            </p:extLst>
          </p:nvPr>
        </p:nvGraphicFramePr>
        <p:xfrm>
          <a:off x="316170" y="1559379"/>
          <a:ext cx="1155965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Thermal-Stress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how hard a fish is working to maintain normal processes as temperature changes. Higher stress means more physiological strain, and higher energy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how much energy a fish is using over time to thermoregulate.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locations where fish experience the highest thermal stress, which may reduce their ability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where fish are using the most energy to stay balanced, especially in areas with high or low temperatures.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38" y="4974628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thermal stress hotspots and periods of high energy demand that may limit fish survival or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78948" y="1547813"/>
            <a:ext cx="106341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Accuracy &amp; Realism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other traits that might affect how fish handle heat or cold, like body size, energy reserves, or 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important environmental factors missing that could influence temperature exposure, like stratification or flow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maps of cumulative thermal stress or mortality risk more useful for identifying vulnerable zones and informing monitoring?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energy loss or avoidance behavior outputs help identify areas where restoration or engineered flow changes might reduce thermal bottlenecks?</a:t>
            </a:r>
          </a:p>
        </p:txBody>
      </p:sp>
    </p:spTree>
    <p:extLst>
      <p:ext uri="{BB962C8B-B14F-4D97-AF65-F5344CB8AC3E}">
        <p14:creationId xmlns:p14="http://schemas.microsoft.com/office/powerpoint/2010/main" val="40452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63631"/>
              </p:ext>
            </p:extLst>
          </p:nvPr>
        </p:nvGraphicFramePr>
        <p:xfrm>
          <a:off x="1258094" y="1490977"/>
          <a:ext cx="9675812" cy="4602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5333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7160479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86948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Thermoregulation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fish keep the right balance of temperature and water inside their bodies, even when the water around them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Ectotherm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Fish whose body temperature depends on the temperature of the surrounding water.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Optimal Temperature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water temperature where a fish can swim, grow, and survive most efficiently.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Thermal Tolerance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range of temperatures a fish can survive in, from the minimum to the maximum limit.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537354"/>
                  </a:ext>
                </a:extLst>
              </a:tr>
              <a:tr h="630723">
                <a:tc>
                  <a:txBody>
                    <a:bodyPr/>
                    <a:lstStyle/>
                    <a:p>
                      <a:r>
                        <a:rPr lang="en-US" sz="2000" b="1" i="0" dirty="0"/>
                        <a:t>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physiological response to perceived threats or unfavorable conditions in their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701267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Homeostasis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maintain stable internal conditions, like energy use and performance, even when water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9347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how migratory fish experience and respond to temperature-related stress, including energy use, and swimming difficulty.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B864C8-1290-44D6-ADA9-083877FC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630553"/>
            <a:ext cx="104013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Quantify Thermal Stress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 the physiological stress experienced when water temperature deviates from a fish’s optimal thermal range.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 Thermal Impacts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 changes in swimming performance, behavior, and mortality risk under cold or hot conditions.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Estimate Energy Use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 the energy fish spend to maintain homeostasis, adjust to new temperatures, and move under thermal stress.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79E2309-BFF5-49F6-98C0-340D2451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6" y="1509284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Temperature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F626C4-4CCC-4FEC-A77D-955F84C5719D}"/>
              </a:ext>
            </a:extLst>
          </p:cNvPr>
          <p:cNvGrpSpPr/>
          <p:nvPr/>
        </p:nvGrpSpPr>
        <p:grpSpPr>
          <a:xfrm>
            <a:off x="4350384" y="1922668"/>
            <a:ext cx="1361227" cy="1346364"/>
            <a:chOff x="4350384" y="1922668"/>
            <a:chExt cx="1361227" cy="134636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B7C7AEB-ED1A-4362-920F-36B9EB6CD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0384" y="1922668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Arrow: Up-Down 39">
              <a:extLst>
                <a:ext uri="{FF2B5EF4-FFF2-40B4-BE49-F238E27FC236}">
                  <a16:creationId xmlns:a16="http://schemas.microsoft.com/office/drawing/2014/main" id="{7BFBA86A-F974-4582-9B94-C2BF6E113C14}"/>
                </a:ext>
              </a:extLst>
            </p:cNvPr>
            <p:cNvSpPr/>
            <p:nvPr/>
          </p:nvSpPr>
          <p:spPr>
            <a:xfrm>
              <a:off x="4926662" y="2446072"/>
              <a:ext cx="256777" cy="82296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C4E4DF88-CCC8-4E6F-9744-F4954E0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21" y="5581086"/>
            <a:ext cx="1132395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feel stress when the water is too hot or too cold for them. They use more energy to survive and move when they’re outside their comfort zone.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8B54E1-CE48-4429-9097-2D7DC078605B}"/>
              </a:ext>
            </a:extLst>
          </p:cNvPr>
          <p:cNvGrpSpPr/>
          <p:nvPr/>
        </p:nvGrpSpPr>
        <p:grpSpPr>
          <a:xfrm>
            <a:off x="7368841" y="634206"/>
            <a:ext cx="4823159" cy="1316636"/>
            <a:chOff x="9267696" y="5366412"/>
            <a:chExt cx="3149496" cy="131663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14657A-AD0C-462F-9D19-CF2D84B02088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3BA293-8117-4319-9F93-BD251FF2BBB9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F6DC8F-41F2-4D50-9A00-85A86417F04D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BABF1A-D389-4EA1-AB45-9A242FF64E1C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FC2DA8-D2FC-4D60-BD6E-C9CA3978A350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25F9A1-4792-42DB-8910-EDAF51A7C06B}"/>
                </a:ext>
              </a:extLst>
            </p:cNvPr>
            <p:cNvSpPr txBox="1"/>
            <p:nvPr/>
          </p:nvSpPr>
          <p:spPr>
            <a:xfrm>
              <a:off x="9991755" y="536641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E411FCA-8E6E-43CA-A6E6-322BF5C9106B}"/>
              </a:ext>
            </a:extLst>
          </p:cNvPr>
          <p:cNvGrpSpPr/>
          <p:nvPr/>
        </p:nvGrpSpPr>
        <p:grpSpPr>
          <a:xfrm>
            <a:off x="3181577" y="610579"/>
            <a:ext cx="3746945" cy="1358075"/>
            <a:chOff x="3181577" y="610579"/>
            <a:chExt cx="3746945" cy="13580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59E5D2-5EBD-4159-88CC-5F84EE4834F7}"/>
                </a:ext>
              </a:extLst>
            </p:cNvPr>
            <p:cNvGrpSpPr/>
            <p:nvPr/>
          </p:nvGrpSpPr>
          <p:grpSpPr>
            <a:xfrm>
              <a:off x="3181577" y="610579"/>
              <a:ext cx="3746945" cy="1358075"/>
              <a:chOff x="612052" y="136187"/>
              <a:chExt cx="3746945" cy="135807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E6F06D8-EEE3-4036-9F6F-D3AE69FF4541}"/>
                  </a:ext>
                </a:extLst>
              </p:cNvPr>
              <p:cNvGrpSpPr/>
              <p:nvPr/>
            </p:nvGrpSpPr>
            <p:grpSpPr>
              <a:xfrm>
                <a:off x="612052" y="136187"/>
                <a:ext cx="3746945" cy="1358075"/>
                <a:chOff x="-102205" y="3660653"/>
                <a:chExt cx="3746945" cy="135807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A4B2FC5-3287-4577-814A-17549257DF6C}"/>
                    </a:ext>
                  </a:extLst>
                </p:cNvPr>
                <p:cNvSpPr/>
                <p:nvPr/>
              </p:nvSpPr>
              <p:spPr>
                <a:xfrm>
                  <a:off x="54550" y="3660653"/>
                  <a:ext cx="3590190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FCF6D11-8950-44DE-8C53-3D6938D8076D}"/>
                    </a:ext>
                  </a:extLst>
                </p:cNvPr>
                <p:cNvSpPr txBox="1"/>
                <p:nvPr/>
              </p:nvSpPr>
              <p:spPr>
                <a:xfrm>
                  <a:off x="2230392" y="4433952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Thermal Stress</a:t>
                  </a:r>
                </a:p>
              </p:txBody>
            </p:sp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79FCEE65-8464-462D-ADB2-977C70FE01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542254" y="370399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7CDB2A9-DDB4-432D-A97B-3135DFA82EA4}"/>
                    </a:ext>
                  </a:extLst>
                </p:cNvPr>
                <p:cNvSpPr txBox="1"/>
                <p:nvPr/>
              </p:nvSpPr>
              <p:spPr>
                <a:xfrm>
                  <a:off x="-102205" y="4433953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External Temperature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988A6C6-25FC-4C27-96CE-D82B9D1D4317}"/>
                    </a:ext>
                  </a:extLst>
                </p:cNvPr>
                <p:cNvSpPr txBox="1"/>
                <p:nvPr/>
              </p:nvSpPr>
              <p:spPr>
                <a:xfrm>
                  <a:off x="1100566" y="4429700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Optimal Temperature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D7D99A6-467D-4DBF-B2F5-2E2B46F34F2A}"/>
                    </a:ext>
                  </a:extLst>
                </p:cNvPr>
                <p:cNvSpPr txBox="1"/>
                <p:nvPr/>
              </p:nvSpPr>
              <p:spPr>
                <a:xfrm>
                  <a:off x="2080072" y="3717183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sp>
              <p:nvSpPr>
                <p:cNvPr id="47" name="Arrow: Left-Right 46">
                  <a:extLst>
                    <a:ext uri="{FF2B5EF4-FFF2-40B4-BE49-F238E27FC236}">
                      <a16:creationId xmlns:a16="http://schemas.microsoft.com/office/drawing/2014/main" id="{154EA78D-3366-4C67-8C5E-BD20D704F862}"/>
                    </a:ext>
                  </a:extLst>
                </p:cNvPr>
                <p:cNvSpPr/>
                <p:nvPr/>
              </p:nvSpPr>
              <p:spPr>
                <a:xfrm>
                  <a:off x="985228" y="4123566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AC1A5B9-09ED-4EBC-98E7-125D1E83A6F5}"/>
                  </a:ext>
                </a:extLst>
              </p:cNvPr>
              <p:cNvSpPr/>
              <p:nvPr/>
            </p:nvSpPr>
            <p:spPr>
              <a:xfrm>
                <a:off x="2408933" y="668655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4DF98D5-0C8E-442E-924C-770383C770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3320931" y="179526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D9BBD8-B5EC-4B0B-B42E-54C946C91898}"/>
                  </a:ext>
                </a:extLst>
              </p:cNvPr>
              <p:cNvSpPr/>
              <p:nvPr/>
            </p:nvSpPr>
            <p:spPr>
              <a:xfrm>
                <a:off x="3473353" y="834261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A92C74E-C95C-47A3-AE95-E6401A05C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3642063" y="643588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5162B3-6C1D-4D3E-AF82-EDD4BF89754F}"/>
                </a:ext>
              </a:extLst>
            </p:cNvPr>
            <p:cNvSpPr/>
            <p:nvPr/>
          </p:nvSpPr>
          <p:spPr>
            <a:xfrm>
              <a:off x="3794485" y="1132716"/>
              <a:ext cx="315994" cy="257572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081BF1-1345-46FA-AA1A-C344881F9E19}"/>
              </a:ext>
            </a:extLst>
          </p:cNvPr>
          <p:cNvGrpSpPr/>
          <p:nvPr/>
        </p:nvGrpSpPr>
        <p:grpSpPr>
          <a:xfrm>
            <a:off x="-189871" y="539533"/>
            <a:ext cx="3746945" cy="1464600"/>
            <a:chOff x="-189871" y="539533"/>
            <a:chExt cx="3746945" cy="1464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9A70463-6187-468C-9D97-9679EA1C9E95}"/>
                </a:ext>
              </a:extLst>
            </p:cNvPr>
            <p:cNvGrpSpPr/>
            <p:nvPr/>
          </p:nvGrpSpPr>
          <p:grpSpPr>
            <a:xfrm>
              <a:off x="-189871" y="539533"/>
              <a:ext cx="3746945" cy="1464600"/>
              <a:chOff x="612052" y="29662"/>
              <a:chExt cx="3746945" cy="146460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36F5D31-5F92-4C1C-9822-3C041D1A709C}"/>
                  </a:ext>
                </a:extLst>
              </p:cNvPr>
              <p:cNvGrpSpPr/>
              <p:nvPr/>
            </p:nvGrpSpPr>
            <p:grpSpPr>
              <a:xfrm>
                <a:off x="612052" y="136187"/>
                <a:ext cx="3746945" cy="1358075"/>
                <a:chOff x="-102205" y="3660653"/>
                <a:chExt cx="3746945" cy="135807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9935C5B-2AD1-4706-8EC8-8F6BD626D25D}"/>
                    </a:ext>
                  </a:extLst>
                </p:cNvPr>
                <p:cNvSpPr/>
                <p:nvPr/>
              </p:nvSpPr>
              <p:spPr>
                <a:xfrm>
                  <a:off x="54550" y="3660653"/>
                  <a:ext cx="3590190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3723F0-C55C-4E9D-ABE3-D35165D68676}"/>
                    </a:ext>
                  </a:extLst>
                </p:cNvPr>
                <p:cNvSpPr txBox="1"/>
                <p:nvPr/>
              </p:nvSpPr>
              <p:spPr>
                <a:xfrm>
                  <a:off x="2230392" y="4433952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Thermal Stress</a:t>
                  </a:r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0DFED8-C423-4AAB-BC9C-E8B0C9BB7F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542254" y="370399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9EA1D10-5266-40AB-AC54-8B66D820E16E}"/>
                    </a:ext>
                  </a:extLst>
                </p:cNvPr>
                <p:cNvSpPr txBox="1"/>
                <p:nvPr/>
              </p:nvSpPr>
              <p:spPr>
                <a:xfrm>
                  <a:off x="-102205" y="4433953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External Temperature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CF5427F-E592-4D85-BE8C-854B8D6537A2}"/>
                    </a:ext>
                  </a:extLst>
                </p:cNvPr>
                <p:cNvSpPr txBox="1"/>
                <p:nvPr/>
              </p:nvSpPr>
              <p:spPr>
                <a:xfrm>
                  <a:off x="1100566" y="4429700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Optimal Temperature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349D351-BE75-4DBE-9BF6-BA31F31CBECB}"/>
                    </a:ext>
                  </a:extLst>
                </p:cNvPr>
                <p:cNvSpPr txBox="1"/>
                <p:nvPr/>
              </p:nvSpPr>
              <p:spPr>
                <a:xfrm>
                  <a:off x="2080072" y="3717183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sp>
              <p:nvSpPr>
                <p:cNvPr id="61" name="Arrow: Left-Right 60">
                  <a:extLst>
                    <a:ext uri="{FF2B5EF4-FFF2-40B4-BE49-F238E27FC236}">
                      <a16:creationId xmlns:a16="http://schemas.microsoft.com/office/drawing/2014/main" id="{D8C36191-6341-4ED9-9B99-C98077F26AE1}"/>
                    </a:ext>
                  </a:extLst>
                </p:cNvPr>
                <p:cNvSpPr/>
                <p:nvPr/>
              </p:nvSpPr>
              <p:spPr>
                <a:xfrm>
                  <a:off x="985228" y="4123566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DD0DB50-4CC3-4F06-8DB8-4414A25C28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196" t="6647" r="73027" b="74624"/>
              <a:stretch/>
            </p:blipFill>
            <p:spPr>
              <a:xfrm>
                <a:off x="1040977" y="29662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2D91279-6389-4623-9B26-B40942DF6893}"/>
                  </a:ext>
                </a:extLst>
              </p:cNvPr>
              <p:cNvSpPr/>
              <p:nvPr/>
            </p:nvSpPr>
            <p:spPr>
              <a:xfrm>
                <a:off x="1234514" y="534246"/>
                <a:ext cx="243672" cy="33498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0108717-7E7B-4F22-AE8E-C34E29BCA62D}"/>
                  </a:ext>
                </a:extLst>
              </p:cNvPr>
              <p:cNvSpPr/>
              <p:nvPr/>
            </p:nvSpPr>
            <p:spPr>
              <a:xfrm>
                <a:off x="2408933" y="668655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4950896-CBA9-4ACF-AF00-7BF37F261E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3320931" y="179526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159421-CCDA-4A6C-BB0C-43E7BFD6302C}"/>
                  </a:ext>
                </a:extLst>
              </p:cNvPr>
              <p:cNvSpPr/>
              <p:nvPr/>
            </p:nvSpPr>
            <p:spPr>
              <a:xfrm>
                <a:off x="3473353" y="834261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4B2994-80D2-4B99-85C8-6C4327ACBF74}"/>
                </a:ext>
              </a:extLst>
            </p:cNvPr>
            <p:cNvSpPr/>
            <p:nvPr/>
          </p:nvSpPr>
          <p:spPr>
            <a:xfrm>
              <a:off x="2673718" y="1177734"/>
              <a:ext cx="315994" cy="257572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6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19349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21" y="5617888"/>
            <a:ext cx="1013916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Thermal stress increases when environmental temperature doesn’t match the fish’s optimal temperature.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7FB7-EFCF-4F49-A34A-67809E7EC287}"/>
              </a:ext>
            </a:extLst>
          </p:cNvPr>
          <p:cNvSpPr txBox="1"/>
          <p:nvPr/>
        </p:nvSpPr>
        <p:spPr>
          <a:xfrm>
            <a:off x="8897289" y="4910002"/>
            <a:ext cx="3163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Environmental Temperature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Optimal 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430117" y="224262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Difference Decreases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CD6EFE-6388-46FD-B5D9-9F27D743D271}"/>
              </a:ext>
            </a:extLst>
          </p:cNvPr>
          <p:cNvCxnSpPr>
            <a:cxnSpLocks/>
          </p:cNvCxnSpPr>
          <p:nvPr/>
        </p:nvCxnSpPr>
        <p:spPr>
          <a:xfrm flipV="1">
            <a:off x="5070738" y="343670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856363" y="479953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856363" y="3215779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4717831" y="3215779"/>
            <a:ext cx="3206878" cy="2122384"/>
            <a:chOff x="1017956" y="2071167"/>
            <a:chExt cx="1529814" cy="15760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430118" y="4965576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Difference Increases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9FB4A0-E4C0-4AB3-AEEB-1D487982B552}"/>
              </a:ext>
            </a:extLst>
          </p:cNvPr>
          <p:cNvSpPr/>
          <p:nvPr/>
        </p:nvSpPr>
        <p:spPr>
          <a:xfrm>
            <a:off x="1182991" y="1341203"/>
            <a:ext cx="2525485" cy="801401"/>
          </a:xfrm>
          <a:custGeom>
            <a:avLst/>
            <a:gdLst>
              <a:gd name="connsiteX0" fmla="*/ 0 w 2525485"/>
              <a:gd name="connsiteY0" fmla="*/ 801401 h 801401"/>
              <a:gd name="connsiteX1" fmla="*/ 914400 w 2525485"/>
              <a:gd name="connsiteY1" fmla="*/ 115601 h 801401"/>
              <a:gd name="connsiteX2" fmla="*/ 2525485 w 2525485"/>
              <a:gd name="connsiteY2" fmla="*/ 6744 h 80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485" h="801401">
                <a:moveTo>
                  <a:pt x="0" y="801401"/>
                </a:moveTo>
                <a:cubicBezTo>
                  <a:pt x="246743" y="524722"/>
                  <a:pt x="493486" y="248044"/>
                  <a:pt x="914400" y="115601"/>
                </a:cubicBezTo>
                <a:cubicBezTo>
                  <a:pt x="1335314" y="-16842"/>
                  <a:pt x="1930399" y="-5049"/>
                  <a:pt x="2525485" y="6744"/>
                </a:cubicBezTo>
              </a:path>
            </a:pathLst>
          </a:custGeom>
          <a:noFill/>
          <a:ln w="57150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AA1C32-A862-4BD7-94DB-8A72527C39D5}"/>
              </a:ext>
            </a:extLst>
          </p:cNvPr>
          <p:cNvGrpSpPr/>
          <p:nvPr/>
        </p:nvGrpSpPr>
        <p:grpSpPr>
          <a:xfrm flipH="1" flipV="1">
            <a:off x="1188055" y="3281014"/>
            <a:ext cx="2601495" cy="1502228"/>
            <a:chOff x="740419" y="1972664"/>
            <a:chExt cx="2601495" cy="1502228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AEF198-4B3E-42E4-9C6B-0B3114A639D3}"/>
                </a:ext>
              </a:extLst>
            </p:cNvPr>
            <p:cNvSpPr/>
            <p:nvPr/>
          </p:nvSpPr>
          <p:spPr>
            <a:xfrm>
              <a:off x="816429" y="2551399"/>
              <a:ext cx="2525485" cy="801401"/>
            </a:xfrm>
            <a:custGeom>
              <a:avLst/>
              <a:gdLst>
                <a:gd name="connsiteX0" fmla="*/ 0 w 2525485"/>
                <a:gd name="connsiteY0" fmla="*/ 801401 h 801401"/>
                <a:gd name="connsiteX1" fmla="*/ 914400 w 2525485"/>
                <a:gd name="connsiteY1" fmla="*/ 115601 h 801401"/>
                <a:gd name="connsiteX2" fmla="*/ 2525485 w 2525485"/>
                <a:gd name="connsiteY2" fmla="*/ 6744 h 80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5485" h="801401">
                  <a:moveTo>
                    <a:pt x="0" y="801401"/>
                  </a:moveTo>
                  <a:cubicBezTo>
                    <a:pt x="246743" y="524722"/>
                    <a:pt x="493486" y="248044"/>
                    <a:pt x="914400" y="115601"/>
                  </a:cubicBezTo>
                  <a:cubicBezTo>
                    <a:pt x="1335314" y="-16842"/>
                    <a:pt x="1930399" y="-5049"/>
                    <a:pt x="2525485" y="6744"/>
                  </a:cubicBezTo>
                </a:path>
              </a:pathLst>
            </a:custGeom>
            <a:noFill/>
            <a:ln w="57150">
              <a:prstDash val="dash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A758D1-C3BB-4D41-9642-8C6CFAFFA6AD}"/>
                </a:ext>
              </a:extLst>
            </p:cNvPr>
            <p:cNvSpPr/>
            <p:nvPr/>
          </p:nvSpPr>
          <p:spPr>
            <a:xfrm rot="1816073">
              <a:off x="740419" y="1972664"/>
              <a:ext cx="2362200" cy="1502228"/>
            </a:xfrm>
            <a:custGeom>
              <a:avLst/>
              <a:gdLst>
                <a:gd name="connsiteX0" fmla="*/ 0 w 2362200"/>
                <a:gd name="connsiteY0" fmla="*/ 1502228 h 1502228"/>
                <a:gd name="connsiteX1" fmla="*/ 1034143 w 2362200"/>
                <a:gd name="connsiteY1" fmla="*/ 783771 h 1502228"/>
                <a:gd name="connsiteX2" fmla="*/ 2362200 w 2362200"/>
                <a:gd name="connsiteY2" fmla="*/ 0 h 150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0" h="1502228">
                  <a:moveTo>
                    <a:pt x="0" y="1502228"/>
                  </a:moveTo>
                  <a:cubicBezTo>
                    <a:pt x="320221" y="1268185"/>
                    <a:pt x="640443" y="1034142"/>
                    <a:pt x="1034143" y="783771"/>
                  </a:cubicBezTo>
                  <a:cubicBezTo>
                    <a:pt x="1427843" y="533400"/>
                    <a:pt x="1895021" y="266700"/>
                    <a:pt x="236220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olid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E887C5-5FFC-43D2-B2F6-BF533791B824}"/>
              </a:ext>
            </a:extLst>
          </p:cNvPr>
          <p:cNvSpPr/>
          <p:nvPr/>
        </p:nvSpPr>
        <p:spPr>
          <a:xfrm>
            <a:off x="4160909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773585-A0F7-404B-9BF9-04D0A395582E}"/>
              </a:ext>
            </a:extLst>
          </p:cNvPr>
          <p:cNvGrpSpPr/>
          <p:nvPr/>
        </p:nvGrpSpPr>
        <p:grpSpPr>
          <a:xfrm>
            <a:off x="4160909" y="479953"/>
            <a:ext cx="4141495" cy="2157116"/>
            <a:chOff x="4160909" y="479953"/>
            <a:chExt cx="4141495" cy="21571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4717831" y="479953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E3D02F-73F3-4561-99C5-CFFFC5B94DCD}"/>
                </a:ext>
              </a:extLst>
            </p:cNvPr>
            <p:cNvCxnSpPr>
              <a:cxnSpLocks/>
            </p:cNvCxnSpPr>
            <p:nvPr/>
          </p:nvCxnSpPr>
          <p:spPr>
            <a:xfrm>
              <a:off x="5144029" y="679710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4160909" y="114497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340135" y="2267737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4340136" y="499069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Increases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603419" y="631328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603419" y="3293464"/>
            <a:ext cx="3457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thermoregulation processes cannot keep up with maintaining balance of temperature in the fish and thermal stress increases.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676213" y="1071221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603419" y="1161252"/>
            <a:ext cx="3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is maintaining balance and thermal stress decreases.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905260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05260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A5A6-97DC-4500-BBD2-62D975E18BDC}"/>
              </a:ext>
            </a:extLst>
          </p:cNvPr>
          <p:cNvSpPr txBox="1"/>
          <p:nvPr/>
        </p:nvSpPr>
        <p:spPr>
          <a:xfrm rot="16200000">
            <a:off x="-970090" y="2505852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Dependent on Acclimation Rate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E285227-EF24-42B7-8A2B-34F3BD786C9B}"/>
              </a:ext>
            </a:extLst>
          </p:cNvPr>
          <p:cNvSpPr/>
          <p:nvPr/>
        </p:nvSpPr>
        <p:spPr>
          <a:xfrm rot="1816073" flipH="1" flipV="1">
            <a:off x="1431621" y="501432"/>
            <a:ext cx="2362200" cy="1502228"/>
          </a:xfrm>
          <a:custGeom>
            <a:avLst/>
            <a:gdLst>
              <a:gd name="connsiteX0" fmla="*/ 0 w 2362200"/>
              <a:gd name="connsiteY0" fmla="*/ 1502228 h 1502228"/>
              <a:gd name="connsiteX1" fmla="*/ 1034143 w 2362200"/>
              <a:gd name="connsiteY1" fmla="*/ 783771 h 1502228"/>
              <a:gd name="connsiteX2" fmla="*/ 2362200 w 2362200"/>
              <a:gd name="connsiteY2" fmla="*/ 0 h 150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502228">
                <a:moveTo>
                  <a:pt x="0" y="1502228"/>
                </a:moveTo>
                <a:cubicBezTo>
                  <a:pt x="320221" y="1268185"/>
                  <a:pt x="640443" y="1034142"/>
                  <a:pt x="1034143" y="783771"/>
                </a:cubicBezTo>
                <a:cubicBezTo>
                  <a:pt x="1427843" y="533400"/>
                  <a:pt x="1895021" y="266700"/>
                  <a:pt x="2362200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56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2" grpId="0" animBg="1"/>
      <p:bldP spid="64" grpId="0"/>
      <p:bldP spid="66" grpId="0"/>
      <p:bldP spid="67" grpId="0"/>
      <p:bldP spid="70" grpId="0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1" y="5583901"/>
            <a:ext cx="11984399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adjust their cellular and enzyme systems to function in new temperatures which costs energy.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160433" y="227344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Increases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D90D92-A123-49DD-B2BD-EE8A346F6C77}"/>
              </a:ext>
            </a:extLst>
          </p:cNvPr>
          <p:cNvGrpSpPr/>
          <p:nvPr/>
        </p:nvGrpSpPr>
        <p:grpSpPr>
          <a:xfrm>
            <a:off x="4127281" y="510772"/>
            <a:ext cx="3206878" cy="2122384"/>
            <a:chOff x="838200" y="3022686"/>
            <a:chExt cx="3206878" cy="21223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CD6EFE-6388-46FD-B5D9-9F27D743D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604" y="3257300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265813" y="510772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265813" y="3246598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8BB74E-3BBF-44FE-9679-AE12DB397043}"/>
              </a:ext>
            </a:extLst>
          </p:cNvPr>
          <p:cNvGrpSpPr/>
          <p:nvPr/>
        </p:nvGrpSpPr>
        <p:grpSpPr>
          <a:xfrm>
            <a:off x="4127281" y="3246598"/>
            <a:ext cx="3206878" cy="2122384"/>
            <a:chOff x="838200" y="3022686"/>
            <a:chExt cx="3206878" cy="21223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E3D02F-73F3-4561-99C5-CFFFC5B94DCD}"/>
                </a:ext>
              </a:extLst>
            </p:cNvPr>
            <p:cNvCxnSpPr>
              <a:cxnSpLocks/>
            </p:cNvCxnSpPr>
            <p:nvPr/>
          </p:nvCxnSpPr>
          <p:spPr>
            <a:xfrm>
              <a:off x="1198904" y="3229922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-160432" y="4996395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Decreases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570359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E887C5-5FFC-43D2-B2F6-BF533791B824}"/>
              </a:ext>
            </a:extLst>
          </p:cNvPr>
          <p:cNvSpPr/>
          <p:nvPr/>
        </p:nvSpPr>
        <p:spPr>
          <a:xfrm>
            <a:off x="3570359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657067" y="225636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Use Increases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3551873" y="5021510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Use Increases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071611" y="382803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071611" y="994455"/>
            <a:ext cx="307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Stress initializes the creation of new cells and enzymes to maintain homeostasis, limited by a fish’s acclimation 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144405" y="822696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144405" y="3590317"/>
            <a:ext cx="307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can remove excess chloride cells that are not needed to maintain balance.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314710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314710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670856" y="713904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C667E1-5138-46F4-97AC-AB99F9212BF7}"/>
              </a:ext>
            </a:extLst>
          </p:cNvPr>
          <p:cNvCxnSpPr>
            <a:cxnSpLocks/>
          </p:cNvCxnSpPr>
          <p:nvPr/>
        </p:nvCxnSpPr>
        <p:spPr>
          <a:xfrm>
            <a:off x="4530277" y="3661071"/>
            <a:ext cx="1713883" cy="122644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30CA9C-F037-47E8-9389-3E23975AE2FA}"/>
              </a:ext>
            </a:extLst>
          </p:cNvPr>
          <p:cNvCxnSpPr>
            <a:cxnSpLocks/>
          </p:cNvCxnSpPr>
          <p:nvPr/>
        </p:nvCxnSpPr>
        <p:spPr>
          <a:xfrm flipV="1">
            <a:off x="4823106" y="965367"/>
            <a:ext cx="1762226" cy="121370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485804-D1CF-4920-BAC4-A7DF438BFFFF}"/>
              </a:ext>
            </a:extLst>
          </p:cNvPr>
          <p:cNvGrpSpPr/>
          <p:nvPr/>
        </p:nvGrpSpPr>
        <p:grpSpPr>
          <a:xfrm>
            <a:off x="7878317" y="5193038"/>
            <a:ext cx="3293727" cy="369332"/>
            <a:chOff x="936278" y="756196"/>
            <a:chExt cx="3293727" cy="369332"/>
          </a:xfrm>
          <a:effectLst/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7DEC-4D35-4BCD-B49B-EF51913CD290}"/>
                </a:ext>
              </a:extLst>
            </p:cNvPr>
            <p:cNvCxnSpPr/>
            <p:nvPr/>
          </p:nvCxnSpPr>
          <p:spPr>
            <a:xfrm>
              <a:off x="936278" y="989648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7B358F-C7E6-41FC-AE0A-B72EC13CB5C6}"/>
                </a:ext>
              </a:extLst>
            </p:cNvPr>
            <p:cNvSpPr txBox="1"/>
            <p:nvPr/>
          </p:nvSpPr>
          <p:spPr>
            <a:xfrm>
              <a:off x="1709315" y="756196"/>
              <a:ext cx="252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of Acclimation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661509" y="343555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A217BB-F90F-45A6-9427-DE9BBBA54023}"/>
              </a:ext>
            </a:extLst>
          </p:cNvPr>
          <p:cNvGrpSpPr/>
          <p:nvPr/>
        </p:nvGrpSpPr>
        <p:grpSpPr>
          <a:xfrm>
            <a:off x="5178186" y="1100213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5E599CA-D872-41BB-9702-30706BDFF52F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71276E1-60F5-4AD0-925C-8C464CDC6CBC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9E95E99-EF92-460E-B7DC-00C768D45292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8B2B29B-D7A9-47BC-8392-6ECDEE987F56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72B946E-9C0D-4939-96A2-D44857702A29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CEBC4DB-604D-4E2C-B5C3-C0B09BD6C18B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555A771-2C24-4A2A-BF18-E84B1E983ECC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804771E-682D-43F9-B9C7-88737DEC908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68D34D5-7E00-4F13-B387-271C7699865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F2C3F8C-6571-4BB0-92CF-45A22254B61F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B3DB8C-9CAD-4C7B-AC05-BDEABCCEC832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8575EBA-1812-46BB-B377-4E3F557329AD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B5A6CD8-9E34-466E-BC82-96AB76B50A2E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AE0AC45-ADC4-4CC1-A453-9FB7F3D9E687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12E214-FF41-42B2-BB41-0EBD59B661FC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72154B3-FA07-4D2D-AE9F-C7AFE7B43E39}"/>
              </a:ext>
            </a:extLst>
          </p:cNvPr>
          <p:cNvGrpSpPr/>
          <p:nvPr/>
        </p:nvGrpSpPr>
        <p:grpSpPr>
          <a:xfrm flipH="1">
            <a:off x="4530277" y="3855049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D0DE94A-D905-4A6A-80EC-6ACF518B3C1B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053054A-0915-4866-8EE0-8731F5A6C249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53721E-6542-43CF-BCF1-EEEF007171C9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CE47779-1180-42A1-9A5B-C08E4FED7AD5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2399E3-57EE-4E7F-8D73-1D0D19F82E9D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37EB76-CFAF-4DD2-90ED-4B0A922132A5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354D029-9A38-4E19-B547-237D8F846151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B292DC8-AA78-4B84-86FF-5D38631B0664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C292FAF-708A-4E79-80A8-E36558E095F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37289F8-E0CC-43EB-A4BC-94E11F167606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0D2D03E-53FA-458E-B0AE-9E498B63BFF4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718450D-CF77-42AE-906E-A46B9F0D996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54DA6EA-C84D-461C-8AA3-A6E9D30F853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A05447-710C-4D77-B639-585D43016178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72D5E2C-FDE3-460E-9742-F7F9BC754B8A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021367-071F-48E0-B2E0-A1D2C934972E}"/>
              </a:ext>
            </a:extLst>
          </p:cNvPr>
          <p:cNvGrpSpPr/>
          <p:nvPr/>
        </p:nvGrpSpPr>
        <p:grpSpPr>
          <a:xfrm>
            <a:off x="7932577" y="4735985"/>
            <a:ext cx="3130399" cy="434929"/>
            <a:chOff x="1049389" y="551061"/>
            <a:chExt cx="3130399" cy="434929"/>
          </a:xfrm>
          <a:effectLst/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9D8834-A4A1-4246-9F23-7E82F0A5FFC4}"/>
                </a:ext>
              </a:extLst>
            </p:cNvPr>
            <p:cNvSpPr txBox="1"/>
            <p:nvPr/>
          </p:nvSpPr>
          <p:spPr>
            <a:xfrm>
              <a:off x="1768166" y="551061"/>
              <a:ext cx="2411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New Cells and Enzymes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84CE460-34FE-4233-A1D3-229343950B99}"/>
                </a:ext>
              </a:extLst>
            </p:cNvPr>
            <p:cNvSpPr/>
            <p:nvPr/>
          </p:nvSpPr>
          <p:spPr>
            <a:xfrm>
              <a:off x="1049389" y="571517"/>
              <a:ext cx="483429" cy="4144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1" grpId="0" animBg="1"/>
      <p:bldP spid="62" grpId="0" animBg="1"/>
      <p:bldP spid="63" grpId="0"/>
      <p:bldP spid="64" grpId="0"/>
      <p:bldP spid="66" grpId="0"/>
      <p:bldP spid="67" grpId="0"/>
      <p:bldP spid="70" grpId="0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Patch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3663582" y="1921700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Tracks the highest level of stress experienced in a patch.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3663582" y="3885099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</a:t>
            </a:r>
            <a:r>
              <a:rPr lang="en-US" b="1" dirty="0"/>
              <a:t> Stress </a:t>
            </a:r>
            <a:r>
              <a:rPr lang="en-US" dirty="0"/>
              <a:t>&gt;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Update</a:t>
            </a:r>
            <a:r>
              <a:rPr lang="en-US" b="1" dirty="0"/>
              <a:t> Patch-Stress </a:t>
            </a:r>
            <a:r>
              <a:rPr lang="en-US" dirty="0"/>
              <a:t>to Current </a:t>
            </a:r>
            <a:r>
              <a:rPr lang="en-US" b="1" dirty="0"/>
              <a:t>Stress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3663582" y="2943724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 </a:t>
            </a:r>
            <a:r>
              <a:rPr lang="en-US" b="1" dirty="0"/>
              <a:t>Stress </a:t>
            </a:r>
            <a:r>
              <a:rPr lang="en-US" dirty="0"/>
              <a:t>&lt;=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No</a:t>
            </a:r>
            <a:r>
              <a:rPr lang="en-US" b="1" dirty="0"/>
              <a:t> </a:t>
            </a:r>
            <a:r>
              <a:rPr lang="en-US" dirty="0"/>
              <a:t>Change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82" y="1746070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1" y="2773712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E47680-9657-4136-A0A9-C211224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25" y="3790183"/>
            <a:ext cx="667510" cy="66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DCDD4-3C67-46F4-BD6D-5042DA9548AF}"/>
              </a:ext>
            </a:extLst>
          </p:cNvPr>
          <p:cNvSpPr txBox="1"/>
          <p:nvPr/>
        </p:nvSpPr>
        <p:spPr>
          <a:xfrm>
            <a:off x="2647950" y="481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EF62D-3ADF-416D-8CAF-3B967635352E}"/>
              </a:ext>
            </a:extLst>
          </p:cNvPr>
          <p:cNvSpPr txBox="1"/>
          <p:nvPr/>
        </p:nvSpPr>
        <p:spPr>
          <a:xfrm>
            <a:off x="471487" y="5209072"/>
            <a:ext cx="1124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location records how stressed fish were when they passed through, helping us see where temperature conditions are hardest on them.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E915B-F2B9-4936-B098-E229E24F790C}"/>
              </a:ext>
            </a:extLst>
          </p:cNvPr>
          <p:cNvSpPr/>
          <p:nvPr/>
        </p:nvSpPr>
        <p:spPr>
          <a:xfrm>
            <a:off x="4233727" y="656234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582946" y="2098717"/>
            <a:ext cx="278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Cell and Enzyme production Increase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322582" y="40948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338449" y="383944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411070" y="3134126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8423383" y="315274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7847974" y="217214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More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7847975" y="492765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less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1377399" y="2645571"/>
            <a:ext cx="90738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Stress initializes the production of new cells and enzymes which costs lots of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559905" y="5402621"/>
            <a:ext cx="1109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Fish can destroy cells and excess enzymes that are not needed, but this still uses some energy.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814814" y="120904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52586" y="38643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050AE-5485-4408-92DC-470DDD41B856}"/>
              </a:ext>
            </a:extLst>
          </p:cNvPr>
          <p:cNvCxnSpPr>
            <a:cxnSpLocks/>
          </p:cNvCxnSpPr>
          <p:nvPr/>
        </p:nvCxnSpPr>
        <p:spPr>
          <a:xfrm>
            <a:off x="819160" y="334136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743492" y="58707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9B5EE6-ED70-4067-A48F-1EA09895474A}"/>
              </a:ext>
            </a:extLst>
          </p:cNvPr>
          <p:cNvGrpSpPr/>
          <p:nvPr/>
        </p:nvGrpSpPr>
        <p:grpSpPr>
          <a:xfrm>
            <a:off x="1411195" y="988981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ADF8E-9861-4229-B385-0D0F026317B7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DAEDA8-E9B3-4EED-A53D-0D8DE514E94E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F1C4D8-5FE3-43F4-84AD-5AA28FE2103E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CB9A7D-F09F-4F39-9F06-2E07D43C19A1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607873-ADEC-4E80-B444-86055B2FF0B6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4CBD44-A9CE-492D-AFEF-B1F6FC60E11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8E45F14-47E7-4CE6-AC8A-2FD9B4D9F252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2BA61F-D0EF-49CB-A05B-710AB1CA1D5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525BA-2A01-4BF4-9811-410D38A432F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370E2A-2322-4660-B34C-2501AF9F8BCB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FDE92C-2BAF-4039-9BCC-497E9112F19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E312D9-686E-4C85-807E-0AFBA872DE4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C197F3F-F93F-48B9-A964-F9CDBF2A109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4F3426-8EDD-41B9-B7E6-95ACF20CEE4E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CA369E-6733-493B-BE4F-7D41C2B53A66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A33776-DF28-4CAC-8D3D-850A6DFB22F9}"/>
              </a:ext>
            </a:extLst>
          </p:cNvPr>
          <p:cNvGrpSpPr/>
          <p:nvPr/>
        </p:nvGrpSpPr>
        <p:grpSpPr>
          <a:xfrm flipH="1">
            <a:off x="827816" y="3717554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6F9CA84-81EB-4C89-864D-1C25142511C4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931E-597E-4E82-A6F1-7E8CE3A3A437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B5683D-3A5F-4A68-82D8-542EB34CB2D3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14BDFB-A1DF-43C8-92FD-0B5AB3516FFC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2C494B-0054-45B5-9BC6-DCDF25F0975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02DC67-9A45-47E0-BEBD-164B01F4D403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841A5-F50F-4B67-A6AA-EBEE7A596735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E4325A-6086-4E3A-A9D8-7240DA56BC99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C8F40D-3F93-449C-B86F-043DF35CCFD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11D9D8-34DC-4C20-890A-2D64B7A1A473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AD76347-E47A-4A50-8C19-AB21CF6A492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FB8323-5E6E-487E-A0F5-BC8D121F2B81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737CEC-0674-4E23-88DA-13E7CCBAEE53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5593775-292D-4DEF-8522-CF7E8B32CBF4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2D2221-2690-4987-A7D2-8DAF7DE9C90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52EA22E-8268-487E-BA1B-B36881B0FCD9}"/>
              </a:ext>
            </a:extLst>
          </p:cNvPr>
          <p:cNvSpPr txBox="1"/>
          <p:nvPr/>
        </p:nvSpPr>
        <p:spPr>
          <a:xfrm>
            <a:off x="4409213" y="1515426"/>
            <a:ext cx="12805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DDA22B-EFA3-4AC7-84C6-6A52B4942608}"/>
              </a:ext>
            </a:extLst>
          </p:cNvPr>
          <p:cNvSpPr txBox="1"/>
          <p:nvPr/>
        </p:nvSpPr>
        <p:spPr>
          <a:xfrm>
            <a:off x="5962423" y="1488887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Energy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9B9898-2422-40F6-8052-61B12EB3A83D}"/>
              </a:ext>
            </a:extLst>
          </p:cNvPr>
          <p:cNvSpPr txBox="1"/>
          <p:nvPr/>
        </p:nvSpPr>
        <p:spPr>
          <a:xfrm>
            <a:off x="4699838" y="812244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D54F3A6-A4F8-471D-9AA0-B9E1BF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5" y="912450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4A814-8423-4E2D-BD86-FAC6076A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56" y="1189688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2DADFDC-8C57-43B9-BDD3-E7F1957A0DEF}"/>
              </a:ext>
            </a:extLst>
          </p:cNvPr>
          <p:cNvSpPr/>
          <p:nvPr/>
        </p:nvSpPr>
        <p:spPr>
          <a:xfrm>
            <a:off x="3444025" y="117092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03924E7-9D04-49E3-A35D-CDC6B1A32BCE}"/>
              </a:ext>
            </a:extLst>
          </p:cNvPr>
          <p:cNvSpPr/>
          <p:nvPr/>
        </p:nvSpPr>
        <p:spPr>
          <a:xfrm>
            <a:off x="4376380" y="3379670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D3CCE-E780-4D4F-8D75-2F60267ABFD4}"/>
              </a:ext>
            </a:extLst>
          </p:cNvPr>
          <p:cNvSpPr txBox="1"/>
          <p:nvPr/>
        </p:nvSpPr>
        <p:spPr>
          <a:xfrm>
            <a:off x="4673990" y="4241654"/>
            <a:ext cx="9952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931B1-805C-4B9E-B1D7-52A9497F464A}"/>
              </a:ext>
            </a:extLst>
          </p:cNvPr>
          <p:cNvSpPr txBox="1"/>
          <p:nvPr/>
        </p:nvSpPr>
        <p:spPr>
          <a:xfrm>
            <a:off x="6105076" y="4212323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to Destroy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31076A-D2C7-4F4F-B69C-3C80F2AC4AEE}"/>
              </a:ext>
            </a:extLst>
          </p:cNvPr>
          <p:cNvSpPr txBox="1"/>
          <p:nvPr/>
        </p:nvSpPr>
        <p:spPr>
          <a:xfrm>
            <a:off x="4811355" y="3545202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D517605-190E-4C9A-864D-E11EE9F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8" y="3635886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0ABF858-D738-44C6-BAA4-9B8EB047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9" y="3913124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4D1E272-2537-4598-9323-5DB07E613A20}"/>
              </a:ext>
            </a:extLst>
          </p:cNvPr>
          <p:cNvSpPr/>
          <p:nvPr/>
        </p:nvSpPr>
        <p:spPr>
          <a:xfrm>
            <a:off x="3485347" y="38680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4C867C7-0B31-49A8-BEB9-309FCBF15D87}"/>
              </a:ext>
            </a:extLst>
          </p:cNvPr>
          <p:cNvSpPr/>
          <p:nvPr/>
        </p:nvSpPr>
        <p:spPr>
          <a:xfrm>
            <a:off x="9108349" y="1180163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8A29A0-6C45-4589-907D-48D6D70454A5}"/>
              </a:ext>
            </a:extLst>
          </p:cNvPr>
          <p:cNvSpPr/>
          <p:nvPr/>
        </p:nvSpPr>
        <p:spPr>
          <a:xfrm>
            <a:off x="9108349" y="4463486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799D7B8-1655-48CB-B99A-74DC1D0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7" y="5686208"/>
            <a:ext cx="11406533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Making new cells and enzymes uses more energy than removing them, but both add to the total cost of thermoregulation.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DBE698-7453-4C3C-B63C-A56C7BD9BEE4}"/>
              </a:ext>
            </a:extLst>
          </p:cNvPr>
          <p:cNvSpPr txBox="1"/>
          <p:nvPr/>
        </p:nvSpPr>
        <p:spPr>
          <a:xfrm>
            <a:off x="582946" y="4844324"/>
            <a:ext cx="278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Cell and Enzyme production Decrease</a:t>
            </a:r>
          </a:p>
        </p:txBody>
      </p:sp>
    </p:spTree>
    <p:extLst>
      <p:ext uri="{BB962C8B-B14F-4D97-AF65-F5344CB8AC3E}">
        <p14:creationId xmlns:p14="http://schemas.microsoft.com/office/powerpoint/2010/main" val="7328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2" grpId="0" animBg="1"/>
      <p:bldP spid="163" grpId="0" animBg="1"/>
      <p:bldP spid="164" grpId="0"/>
      <p:bldP spid="165" grpId="0"/>
      <p:bldP spid="166" grpId="0"/>
      <p:bldP spid="169" grpId="0" animBg="1"/>
      <p:bldP spid="171" grpId="0" animBg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3" y="227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Maintenance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75102" y="337181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146922" y="1641331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587167" y="3371812"/>
            <a:ext cx="39622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43C4-3929-4E4B-8F4E-AF2652DD64F5}"/>
              </a:ext>
            </a:extLst>
          </p:cNvPr>
          <p:cNvSpPr txBox="1"/>
          <p:nvPr/>
        </p:nvSpPr>
        <p:spPr>
          <a:xfrm>
            <a:off x="1055241" y="1782632"/>
            <a:ext cx="1101584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dirty="0"/>
              <a:t>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853729" y="2693834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8167398" y="3393254"/>
            <a:ext cx="29238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Energy Cost of Maintenance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F8B78-0583-40CE-9B21-7E8F882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32" y="1947294"/>
            <a:ext cx="1194137" cy="119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2028C4A-9AB8-4E67-9D8E-9E47044AC9D4}"/>
              </a:ext>
            </a:extLst>
          </p:cNvPr>
          <p:cNvGrpSpPr/>
          <p:nvPr/>
        </p:nvGrpSpPr>
        <p:grpSpPr>
          <a:xfrm rot="2855737">
            <a:off x="3099451" y="2324100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0918FB-71F4-4E96-95FE-975A4D4BD03C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7F7B49-48E6-4C77-A59C-A657CE2FD874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7275116" y="2361483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854418" y="4268052"/>
            <a:ext cx="96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 Energy: </a:t>
            </a:r>
            <a:r>
              <a:rPr lang="en-US" dirty="0"/>
              <a:t>amount of energy a fish must use to keep its existing chloride cells functioning properly, even when no new cells are being created or removed. </a:t>
            </a:r>
            <a:endParaRPr lang="en-US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87A97D-E7DF-45E8-AAE5-37270F5595D8}"/>
              </a:ext>
            </a:extLst>
          </p:cNvPr>
          <p:cNvSpPr txBox="1">
            <a:spLocks/>
          </p:cNvSpPr>
          <p:nvPr/>
        </p:nvSpPr>
        <p:spPr>
          <a:xfrm>
            <a:off x="366471" y="5182756"/>
            <a:ext cx="11240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Even without new cell growth or removal, fish must spend energy to maintain their existing cells and enzyme levels.</a:t>
            </a:r>
          </a:p>
        </p:txBody>
      </p:sp>
    </p:spTree>
    <p:extLst>
      <p:ext uri="{BB962C8B-B14F-4D97-AF65-F5344CB8AC3E}">
        <p14:creationId xmlns:p14="http://schemas.microsoft.com/office/powerpoint/2010/main" val="3458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6285</TotalTime>
  <Words>1277</Words>
  <Application>Microsoft Office PowerPoint</Application>
  <PresentationFormat>Widescreen</PresentationFormat>
  <Paragraphs>226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MJXc-TeX-main-R</vt:lpstr>
      <vt:lpstr>MJXc-TeX-math-I</vt:lpstr>
      <vt:lpstr>Office Theme</vt:lpstr>
      <vt:lpstr>Thermoregulation Function</vt:lpstr>
      <vt:lpstr>Relevant Background Information</vt:lpstr>
      <vt:lpstr>Model Objectives</vt:lpstr>
      <vt:lpstr>Fish feel stress when the water is too hot or too cold for them. They use more energy to survive and move when they’re outside their comfort zone.</vt:lpstr>
      <vt:lpstr>Thermal stress increases when environmental temperature doesn’t match the fish’s optimal temperature.</vt:lpstr>
      <vt:lpstr>Fish adjust their cellular and enzyme systems to function in new temperatures which costs energy.</vt:lpstr>
      <vt:lpstr>Calculate Patch Stress</vt:lpstr>
      <vt:lpstr>Making new cells and enzymes uses more energy than removing them, but both add to the total cost of thermoregulation.</vt:lpstr>
      <vt:lpstr>Cell Maintenance Energy</vt:lpstr>
      <vt:lpstr>PowerPoint Presentation</vt:lpstr>
      <vt:lpstr>Total Energy Balance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Osmoregulation Function</dc:title>
  <dc:creator>Quintana, Vanessa M ERDC-RDE-EL-MS Contractor</dc:creator>
  <cp:lastModifiedBy>Quintana, Vanessa M ERDC-RDE-EL-MS Contractor</cp:lastModifiedBy>
  <cp:revision>167</cp:revision>
  <dcterms:created xsi:type="dcterms:W3CDTF">2025-05-20T23:38:07Z</dcterms:created>
  <dcterms:modified xsi:type="dcterms:W3CDTF">2025-07-28T13:10:05Z</dcterms:modified>
</cp:coreProperties>
</file>