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9" r:id="rId4"/>
    <p:sldId id="286" r:id="rId5"/>
    <p:sldId id="297" r:id="rId6"/>
    <p:sldId id="298" r:id="rId7"/>
    <p:sldId id="267" r:id="rId8"/>
    <p:sldId id="300" r:id="rId9"/>
    <p:sldId id="301" r:id="rId10"/>
    <p:sldId id="299" r:id="rId11"/>
    <p:sldId id="303" r:id="rId12"/>
    <p:sldId id="304" r:id="rId13"/>
    <p:sldId id="305" r:id="rId14"/>
    <p:sldId id="309" r:id="rId15"/>
    <p:sldId id="310" r:id="rId16"/>
    <p:sldId id="311" r:id="rId17"/>
    <p:sldId id="278" r:id="rId18"/>
    <p:sldId id="315" r:id="rId19"/>
    <p:sldId id="28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1" autoAdjust="0"/>
    <p:restoredTop sz="83206" autoAdjust="0"/>
  </p:normalViewPr>
  <p:slideViewPr>
    <p:cSldViewPr snapToGrid="0">
      <p:cViewPr varScale="1">
        <p:scale>
          <a:sx n="94" d="100"/>
          <a:sy n="94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Calculate effective swimming speed based on fish energy and water velocity, capturing how fish respond to hydrodynamic resistance.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Use a normalized velocity-based difficulty factor to scale the energetic cost of upstream swimming based on local flow and fish traits.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Determine fish position updates and energy loss at each time step, revealing where and when movement becomes inefficient or unsustainable.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along-channel flow velocity in a patch, influencing whether fish swim or drift.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Migration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1290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1291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AAD16D3-77C0-44CA-8201-9597A48E679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8CD886-36F2-4AE6-8B5B-478145E052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F295ABA-0BD4-41EC-B3AF-369D139CD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957838C-F196-4E25-A7C4-2724C58BA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FFCED1D-C1A4-4249-85A2-1D643D890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0BC64E2-462C-4A40-98D9-A13D862E0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37E506B-A98D-4E1D-BA1E-FA6CD9862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E82D29E-B521-4E66-9E61-2AD094F30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D89AD44-C6CC-4E69-92E7-817F26CC1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9690B4-56E7-49B2-9DB0-E7075A7DD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F6A5EA0-CB43-4583-8348-B5AC01AC45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95A5008-7F49-4D4B-B14E-BE1F8F14F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D58E1A7-79F1-437B-9028-A9BCAABE3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A9A0A7-DCBD-4B47-8B88-76AA9C1E5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2104520-5F9F-47C4-9875-F0C937580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3336B0-A491-4F76-A0F3-48E26536E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53093F3-DED1-4E0E-9790-8A405465C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5A15B9C-B3C2-4D41-AF98-35C1E6718E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9D0CAB3-F4D8-4D66-81A9-B2331165348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0A5C2B2-69EF-420D-B352-FA7597E976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AFD4008-0609-436F-A37A-02B0B6B1D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A06C53B-8900-4B3F-85FE-D8A0B0B37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ACA9C37-CCA9-4181-A9DE-A4D4402BD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FD1242B-C6FD-423C-AC12-16CC52FC8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307A492-ED9B-4E26-8583-DD82B861E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7797734-4551-4F06-BFEA-E2F3687B1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556F197-D2C8-4EDE-B079-C47F6B1E94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ADEDFA4-8DED-4447-9E2D-E3A49F117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9AF1B5A-1E20-4A0F-905C-5C41F134C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5E0153-74D3-4EC3-B7DF-F777E49BC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241E35-204B-4C42-8910-50ADB981D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0523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373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Lower swimming difficulty reduces energy expenditure, making movement energetically beneficial.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EA128-FD0D-4E04-93D4-DF8D1D50DC35}"/>
              </a:ext>
            </a:extLst>
          </p:cNvPr>
          <p:cNvGrpSpPr/>
          <p:nvPr/>
        </p:nvGrpSpPr>
        <p:grpSpPr>
          <a:xfrm>
            <a:off x="151355" y="114778"/>
            <a:ext cx="5478134" cy="1473405"/>
            <a:chOff x="595095" y="37519"/>
            <a:chExt cx="5478134" cy="147340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794AB59-EA4B-404E-9E3E-914A0F5063F7}"/>
                </a:ext>
              </a:extLst>
            </p:cNvPr>
            <p:cNvGrpSpPr/>
            <p:nvPr/>
          </p:nvGrpSpPr>
          <p:grpSpPr>
            <a:xfrm>
              <a:off x="595095" y="37519"/>
              <a:ext cx="5478134" cy="1473405"/>
              <a:chOff x="622438" y="47782"/>
              <a:chExt cx="5478134" cy="1473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F1859F-9E5E-4414-A432-E94E498150A7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5B6AE40-9DF8-40F9-880D-ABB2234145F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A516FD00-5F6C-4AB5-B54F-80B5449E0C00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56BCBF6-7DFB-49D7-9C9B-0B56035D2B69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9B42182-04DD-4E62-B3F2-54B6A3947C9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6B0DBB3-C5A2-4E6A-B0C3-ACF028AC134E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C500F76-DDDD-4B6C-8E5D-079767409B80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7B0B4C2-468D-49AB-B169-66DD9E8B2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9D9250F-904F-47D6-B1A5-C6056838121D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447FE9E7-60E5-4169-8B52-0248F4ADE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454EB7E-67AF-4185-B9A2-C7DAC91C56EA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4F701087-A372-468C-B9FF-1B6758A391D1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9EE9787-5F0B-4B62-BD39-1E54F1220181}"/>
                  </a:ext>
                </a:extLst>
              </p:cNvPr>
              <p:cNvGrpSpPr/>
              <p:nvPr/>
            </p:nvGrpSpPr>
            <p:grpSpPr>
              <a:xfrm>
                <a:off x="5093945" y="47782"/>
                <a:ext cx="1006627" cy="1473405"/>
                <a:chOff x="5190610" y="104819"/>
                <a:chExt cx="1006627" cy="147340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04F8009-4431-4496-A83C-5131AAC6839C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70665C2-663B-46D8-8328-B3636628E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5371977" y="104819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0EB2CBD-A079-4436-BFEA-EA9391904044}"/>
                    </a:ext>
                  </a:extLst>
                </p:cNvPr>
                <p:cNvSpPr/>
                <p:nvPr/>
              </p:nvSpPr>
              <p:spPr>
                <a:xfrm>
                  <a:off x="5564360" y="609403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FF3AD92-CF9B-47D3-B6F3-2A02C1304F02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BE3DC33-E6AF-462A-A406-5A5827EB391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F0E09E-5F8F-4737-81F7-71EC9A71E7C3}"/>
              </a:ext>
            </a:extLst>
          </p:cNvPr>
          <p:cNvGrpSpPr/>
          <p:nvPr/>
        </p:nvGrpSpPr>
        <p:grpSpPr>
          <a:xfrm>
            <a:off x="9459950" y="2303229"/>
            <a:ext cx="3080159" cy="988962"/>
            <a:chOff x="9387122" y="5891916"/>
            <a:chExt cx="2566985" cy="9889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E2C692-F13C-487A-80BA-727C194A25F7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D7DC1BC-26AA-4546-811E-5FECAA32C488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DC52DC5-075D-4579-BCB5-A9237F845077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55E85-D12F-43D3-909F-AFCFEC60D41E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0311A39-3D46-4A8A-AF64-7AEF7C8E47BF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75D41A4-715F-4E61-9811-303A954C22EE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6F6149-1D7B-4C9C-B3A1-738C5765F53F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584812-94FC-43EE-8B08-59FC319F6BB5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AE10AA7-C81D-4880-9A7D-AF3BFD1A66C9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EDD20DB-7C4A-4468-842D-B2E568B01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Arrow: Down 118">
                <a:extLst>
                  <a:ext uri="{FF2B5EF4-FFF2-40B4-BE49-F238E27FC236}">
                    <a16:creationId xmlns:a16="http://schemas.microsoft.com/office/drawing/2014/main" id="{28B60C98-F6B1-4BB6-8EC3-78DDE475B2B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7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61958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61959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5119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7561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decrease their swimming speed when supportive currents weaken, compensating to maintain migration progress.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47165" y="2062779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4C41B4-9B6E-4091-8EF7-E4207166D4F8}"/>
              </a:ext>
            </a:extLst>
          </p:cNvPr>
          <p:cNvGrpSpPr/>
          <p:nvPr/>
        </p:nvGrpSpPr>
        <p:grpSpPr>
          <a:xfrm>
            <a:off x="2839854" y="171286"/>
            <a:ext cx="3066225" cy="1622242"/>
            <a:chOff x="973581" y="132336"/>
            <a:chExt cx="3066225" cy="162224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560FFC-4EAD-4A16-BED6-7E2ADF02BF47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1D937B-4EAA-4741-AE01-BFA314FE0E74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CCB645-85C7-4762-BFA1-2470D5EB62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77B894-E2A9-4843-BF74-D65D09A755B5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92A41A-65C4-4733-849F-5FE4A75BF540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0812AEB-599D-438E-AE62-FB936B95BAED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C31FE4-3A35-4D58-8C5C-506AC25E7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FA0346-AD41-4879-8FF7-EA77CF795C00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752D811-524A-47F9-B353-76004D574987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D956D2A-4246-41BF-9A6B-A482C65A93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CF7B9FC-BD9D-4C10-92AC-82B81201C6B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C68CEBF-45B2-4E6B-B45F-91748525B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15"/>
          <a:stretch/>
        </p:blipFill>
        <p:spPr>
          <a:xfrm>
            <a:off x="4799338" y="272142"/>
            <a:ext cx="1001263" cy="772165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1DAF853-7545-43E9-A634-53A004882501}"/>
              </a:ext>
            </a:extLst>
          </p:cNvPr>
          <p:cNvGrpSpPr/>
          <p:nvPr/>
        </p:nvGrpSpPr>
        <p:grpSpPr>
          <a:xfrm>
            <a:off x="9459950" y="2409909"/>
            <a:ext cx="3080159" cy="988962"/>
            <a:chOff x="9387122" y="5891916"/>
            <a:chExt cx="2566985" cy="9889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AB088B-E437-4C61-A3DC-348A28739834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B6EA38-460D-41C6-91E0-96A8EFF5EDA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F01FC1-8DC2-4837-80E8-A78983AF6413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9386AC-9BB4-42AD-B27F-7D8AADDBC7A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F4AABAF5-44D0-4BFF-A417-6FD375BF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93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DF02E9-D277-48C0-AAC2-D8172FFB5113}"/>
              </a:ext>
            </a:extLst>
          </p:cNvPr>
          <p:cNvGrpSpPr/>
          <p:nvPr/>
        </p:nvGrpSpPr>
        <p:grpSpPr>
          <a:xfrm>
            <a:off x="3091065" y="171993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5585AF-8EAB-452D-BF06-BC8DFB07B0F0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5585AF-8EAB-452D-BF06-BC8DFB07B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3C739CE-8A04-498E-85B8-0B41E241F98E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88A172CE-1D82-42D8-8796-E150667BD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4" name="Arrow: Down 93">
                <a:extLst>
                  <a:ext uri="{FF2B5EF4-FFF2-40B4-BE49-F238E27FC236}">
                    <a16:creationId xmlns:a16="http://schemas.microsoft.com/office/drawing/2014/main" id="{4737797D-45CF-4A81-9FA1-511E7AC87C7C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8944080-09E4-4616-A87D-18EE9499437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013" y="1706569"/>
            <a:ext cx="2420322" cy="1554615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5B3B7F1-091C-4822-ABA2-84383D272F34}"/>
              </a:ext>
            </a:extLst>
          </p:cNvPr>
          <p:cNvSpPr/>
          <p:nvPr/>
        </p:nvSpPr>
        <p:spPr>
          <a:xfrm>
            <a:off x="1636548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B2AE1F4-A047-4C8E-B2F3-AA373EC7F5A0}"/>
              </a:ext>
            </a:extLst>
          </p:cNvPr>
          <p:cNvSpPr/>
          <p:nvPr/>
        </p:nvSpPr>
        <p:spPr>
          <a:xfrm>
            <a:off x="1620547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719BF42-0960-4F64-AD2E-99CC206EFFB8}"/>
              </a:ext>
            </a:extLst>
          </p:cNvPr>
          <p:cNvSpPr/>
          <p:nvPr/>
        </p:nvSpPr>
        <p:spPr>
          <a:xfrm>
            <a:off x="1629769" y="365922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07E955C-4898-43F1-9E73-D9EC3F25DB8E}"/>
              </a:ext>
            </a:extLst>
          </p:cNvPr>
          <p:cNvSpPr/>
          <p:nvPr/>
        </p:nvSpPr>
        <p:spPr>
          <a:xfrm>
            <a:off x="3927323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FDC0FFE-5124-4341-98A2-AFE826152E4E}"/>
              </a:ext>
            </a:extLst>
          </p:cNvPr>
          <p:cNvSpPr/>
          <p:nvPr/>
        </p:nvSpPr>
        <p:spPr>
          <a:xfrm>
            <a:off x="3911322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1526A3-C7AD-4224-9F1F-0166B1724EF0}"/>
              </a:ext>
            </a:extLst>
          </p:cNvPr>
          <p:cNvSpPr txBox="1"/>
          <p:nvPr/>
        </p:nvSpPr>
        <p:spPr>
          <a:xfrm>
            <a:off x="1407937" y="149596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0F7DC3-6435-4245-8B67-5D3E4932884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28029C-0098-4FCD-BEEF-ED894B67137B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FC69C9D-345D-4C06-BA46-0F4AFC9CD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A967C0B-3C81-443D-98CA-C88B80578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026EE85-23F9-4F84-A46A-1B87AFF4B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839FCC5-1AC6-442D-9298-94DBF339D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102DB5-E52F-4331-97C3-698E24CB3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9B61F24-A3BA-4597-9E3C-0C497B457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74E14C6-2729-4014-87CC-A0F81D87D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F9FF530-F350-401C-88F2-B25CC8CAD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A1CBD74-B007-417D-BA31-0CA4488034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927097-320F-402F-BA2A-2BB076D69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3FA7862-2FA9-4D63-9762-DA1335004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9050F5-E97B-41A5-AAB3-4654A0F90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1E6353C-3BD7-4929-A296-091EC5DFC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A1135A3-B8C7-4C4E-AA0B-386D6C05E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F745539-6EF2-4C3C-8BF3-903D84A3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43D472F-85E9-4B07-BCD6-E752ADF7B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6BA6C2-966A-4B65-9182-BB11DFC04C2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8F2680C-0329-476F-B2F1-E2225ADBD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B19B6E-7221-42BE-BD9E-3E079EC99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0C93DED-315D-40C6-B339-F7348081D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E7DEB2-00FC-46DD-A070-F969533067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DD3205-B82C-420A-9CF4-02698BFD1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6CDC80B-DEEC-4E18-B04A-389CF5582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AC8191C-D34F-40B5-BEAB-E85896497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96F4D5E-DA27-41DC-AAC9-4623800F4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8ED2B38-B5E6-4AC7-B864-620C113BA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0C452E3-ADA8-410E-B9CE-20D86A878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00962B4-F7F7-4BE2-84FE-9010B7461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2E40FBC-1B55-46FB-8CC7-9219DE754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962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85613" y="131760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8" y="131760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6F341E9-ACEF-4CE8-A24E-4DAF688EE4D5}"/>
              </a:ext>
            </a:extLst>
          </p:cNvPr>
          <p:cNvGrpSpPr/>
          <p:nvPr/>
        </p:nvGrpSpPr>
        <p:grpSpPr>
          <a:xfrm>
            <a:off x="1136975" y="2606576"/>
            <a:ext cx="8658299" cy="2225347"/>
            <a:chOff x="1891845" y="3231495"/>
            <a:chExt cx="8658299" cy="22253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74AFC49-C3F4-447F-9E4A-50E1C326573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8F86BFA-5B3B-4388-9B48-1755BCD7B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19FF1F3-8FC1-46AC-96DB-396298578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F83342A-21F1-4399-B35D-ABE34D916C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51770F8-4379-44E0-B4D0-DCEB3D754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EE18AB6-CAC1-408A-85B2-180DDE189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B3953CA-137D-496B-A90E-44D105AA0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D8EAAB-3040-4E39-A43D-5F1AED44D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E5D4BDA-2BA1-4F1D-BA4E-6D7303ABA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D110F12-A076-4D92-9246-FFF598AE7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2A3C275-7E9E-445F-83CF-253E79617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87A7B45-E0F5-4A0C-B925-621ACF971B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625E87-DA8F-4781-BF1B-216C495AE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3E9F101-9E0E-4772-B612-CB3F2F74B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8BF6E65-D8E3-4D88-8859-672CED5EC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FBFD408-4F60-469F-BE94-59CAB6050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3B3F565-DCD2-4763-9730-AC2062709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030360E-1725-469D-A70A-0661C3C5939F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59B401-14B8-4664-9084-A71F4ECE7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2C03B86-0E8D-47ED-B5F6-C19B8856B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849156C-5350-4AB5-A6B1-548C33CA4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8FFF22-AE39-472E-87AE-7F333D242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EA0B25D-3B5A-49EF-A1E0-9512B58FA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3F0F98F-AC64-4BF8-AB23-8D519C0D0B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49ED993-910B-4DBC-8207-ECAF64FBBD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86347F7-71F4-4428-829D-1B8537ADC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BEAF49-96EA-4581-96F1-32B2E5DE0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8221C20-5EAF-4500-B5A2-7A6F9D1740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9405D7B-F249-4F51-B860-70F3B8798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2B496EE-9F31-438D-8AC1-AE6F51895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75969" y="520993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48" y="546448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flow raises swimming difficulty because a fish must rely more on their own effort to continue forward.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22400" y="1760795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88F756-BB38-4E2F-BA8C-CFD9B332D4EA}"/>
              </a:ext>
            </a:extLst>
          </p:cNvPr>
          <p:cNvGrpSpPr/>
          <p:nvPr/>
        </p:nvGrpSpPr>
        <p:grpSpPr>
          <a:xfrm>
            <a:off x="2607999" y="129202"/>
            <a:ext cx="3340698" cy="1367942"/>
            <a:chOff x="595095" y="118791"/>
            <a:chExt cx="3340698" cy="13679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38E818-1AE8-4B96-B2C4-DB84E16B8D61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ADD016F-2753-4DBD-AB78-15B98982FF39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228683-9FA0-48BE-B95C-94C22E11347D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9564B21-53F0-4538-8157-68EFA4AFE8F7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105392-ED21-484B-8863-7FB0B3B57D8E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CF91DD-7734-45F9-9522-264022D43F83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CD99F6F-820F-42BF-8D85-98812E928F3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44E375-DAE2-4835-A08B-07728B960E50}"/>
              </a:ext>
            </a:extLst>
          </p:cNvPr>
          <p:cNvCxnSpPr>
            <a:cxnSpLocks/>
          </p:cNvCxnSpPr>
          <p:nvPr/>
        </p:nvCxnSpPr>
        <p:spPr>
          <a:xfrm>
            <a:off x="2937447" y="965982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FA2592B-5082-460A-8C17-91157C4F9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4980373" y="45527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9941FB0-D299-4B51-8825-9612D1BA530E}"/>
              </a:ext>
            </a:extLst>
          </p:cNvPr>
          <p:cNvSpPr/>
          <p:nvPr/>
        </p:nvSpPr>
        <p:spPr>
          <a:xfrm>
            <a:off x="5168439" y="548859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8E4EA6-8EE0-4BB3-8373-F8A7242AB183}"/>
              </a:ext>
            </a:extLst>
          </p:cNvPr>
          <p:cNvGrpSpPr/>
          <p:nvPr/>
        </p:nvGrpSpPr>
        <p:grpSpPr>
          <a:xfrm>
            <a:off x="9444710" y="2107925"/>
            <a:ext cx="3080159" cy="988962"/>
            <a:chOff x="9387122" y="5891916"/>
            <a:chExt cx="2566985" cy="98896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819FED-6FCF-43F9-B9BB-7CA89239A00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E5E902-75B8-4A55-BE44-43A1AE498F3B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A0F932E-9FC3-4F98-943F-08B73CD1493A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7FD48ED-83C9-4B83-9526-10DD1F0B5D47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CEF423C-0280-4C98-B983-3FFB3AE67839}"/>
              </a:ext>
            </a:extLst>
          </p:cNvPr>
          <p:cNvSpPr/>
          <p:nvPr/>
        </p:nvSpPr>
        <p:spPr>
          <a:xfrm>
            <a:off x="3929743" y="289794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6DE3712-6008-4E59-B433-A0370B2464D4}"/>
              </a:ext>
            </a:extLst>
          </p:cNvPr>
          <p:cNvSpPr/>
          <p:nvPr/>
        </p:nvSpPr>
        <p:spPr>
          <a:xfrm>
            <a:off x="3913742" y="312571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3DE628-E877-4AE4-8F4F-B1DC49E3D57F}"/>
              </a:ext>
            </a:extLst>
          </p:cNvPr>
          <p:cNvSpPr/>
          <p:nvPr/>
        </p:nvSpPr>
        <p:spPr>
          <a:xfrm>
            <a:off x="3922964" y="335500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86EAFA-4A8A-48FF-BE76-AAE39647A929}"/>
              </a:ext>
            </a:extLst>
          </p:cNvPr>
          <p:cNvGrpSpPr/>
          <p:nvPr/>
        </p:nvGrpSpPr>
        <p:grpSpPr>
          <a:xfrm>
            <a:off x="3074607" y="139355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0F19E1-13AF-4A1F-8C76-A704B6F7B8F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C1321A8-5CCE-4126-A30E-9FF5CDACD0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Arrow: Down 108">
                <a:extLst>
                  <a:ext uri="{FF2B5EF4-FFF2-40B4-BE49-F238E27FC236}">
                    <a16:creationId xmlns:a16="http://schemas.microsoft.com/office/drawing/2014/main" id="{A4D3FE52-0E91-46B2-874C-5A42B57E86B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AC76B91-677A-4644-955B-2FAFD91529F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850" y="1418692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00A8ED0-285B-4BE6-8366-202528E9775E}"/>
              </a:ext>
            </a:extLst>
          </p:cNvPr>
          <p:cNvSpPr/>
          <p:nvPr/>
        </p:nvSpPr>
        <p:spPr>
          <a:xfrm>
            <a:off x="1558385" y="2914287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EACA7EC-0FFB-4D52-A458-02D245E24A5F}"/>
              </a:ext>
            </a:extLst>
          </p:cNvPr>
          <p:cNvSpPr/>
          <p:nvPr/>
        </p:nvSpPr>
        <p:spPr>
          <a:xfrm>
            <a:off x="1542384" y="314206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1ECB82-C4DD-45E2-80EC-87C6F4981445}"/>
              </a:ext>
            </a:extLst>
          </p:cNvPr>
          <p:cNvSpPr/>
          <p:nvPr/>
        </p:nvSpPr>
        <p:spPr>
          <a:xfrm>
            <a:off x="1551606" y="337135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C9F404-4958-4AB5-9D37-CC19D8F27514}"/>
              </a:ext>
            </a:extLst>
          </p:cNvPr>
          <p:cNvSpPr txBox="1"/>
          <p:nvPr/>
        </p:nvSpPr>
        <p:spPr>
          <a:xfrm>
            <a:off x="1292935" y="124941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1126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24463" y="15209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08" y="15209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B5536B9-FF32-486D-B624-C63DD3B09EAD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B2956B9-431A-4300-AF03-0AB9AC0DBD0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A857A9D-8F9E-4D84-806C-A4EEF32F0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BEFD1E9-ECD0-4ADA-9A51-5A807D0C6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860FE38-527C-4E79-9AED-527493BC5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656E697-95F0-4AFC-9325-833B61C86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6A796A-917C-49F4-9767-A9EC3E693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2CEB8D4-71A5-46DE-AC98-DF4A41898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45B52D7-FEC2-425E-9739-0A7385751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5E83C98-F63B-45A9-8A9B-EAB427047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CC22DE8-1765-4CCA-BF70-AF83C8E4D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69DF62E-3480-42F5-B921-DE6AE6D59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A7166DE-73AD-4147-BCFB-0706263DE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F5F69CF-CA84-4CCF-9CA9-7A6F90708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81B1B56-E21B-403B-81F1-1528055DA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53115A0-8C29-4CDE-947A-DAB5E198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984EEB-CE1A-4F82-B7F9-22B689A12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F5BE8B6-7EFC-4F52-B271-492096620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8D7E14-480A-4658-8D43-C38D27311B36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3D991F9-CB50-4AFE-8821-82E1B2E81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645445-9357-49F8-ACD8-C84D5770D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E128521-F61C-452B-A5E4-452C6AF55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EB5E17B-3501-48C0-B09A-C98C68B9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4B71872-9AEF-4A25-B37B-6B70A4B50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8A7FA2-56F9-4BD0-9BAD-4BC012D46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B2DD5C-AC8D-40E9-B5DD-8CE2A5CA1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9E71991-DE04-4B75-8D1C-77B3979CA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A71205D-5360-4843-BF71-D159F494D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7FFCF6A-5645-4662-ACC0-D8B7DC336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EF384BD-73E4-4C34-AB2B-88978D404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65193FE-B75B-419F-BF11-2FCD18FAC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8056045-FDC4-4229-A64A-177D77CA4F69}"/>
              </a:ext>
            </a:extLst>
          </p:cNvPr>
          <p:cNvSpPr txBox="1"/>
          <p:nvPr/>
        </p:nvSpPr>
        <p:spPr>
          <a:xfrm>
            <a:off x="1368175" y="144528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14819" y="54132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62" y="5622679"/>
            <a:ext cx="1166677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difficulty rises, energy demand increases, reducing migration efficiency.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61250" y="1964125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9341E6-70FC-4038-A20E-F93EE2C1C683}"/>
              </a:ext>
            </a:extLst>
          </p:cNvPr>
          <p:cNvGrpSpPr/>
          <p:nvPr/>
        </p:nvGrpSpPr>
        <p:grpSpPr>
          <a:xfrm>
            <a:off x="1504232" y="130434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FFD8764-34F2-4655-AC21-B7F67659B561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C6E986A-7EAC-4395-89CA-183678ACF601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743F077-4282-4851-8242-7A258CF8E3CD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823A65BE-D500-4BAE-B9D1-BC56B3B6623E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4915E52-144B-4E68-A2F4-4B65475D8B7B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01E6C4-E867-488D-BC71-55BF90463B4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0A5E4A3-DA0C-4FE3-9F61-6211F8DE4CA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172CFA-091B-40D6-8E1D-A7BCC1C61A39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970F7258-511E-4304-BC18-7F6A0573B1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8692557-9EE3-4C83-B274-854AE2FD69BB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Arrow: Right 77">
                <a:extLst>
                  <a:ext uri="{FF2B5EF4-FFF2-40B4-BE49-F238E27FC236}">
                    <a16:creationId xmlns:a16="http://schemas.microsoft.com/office/drawing/2014/main" id="{60F149D1-7BEC-40A5-9E35-60F1524F59F0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D51F43-31ED-4404-A71D-BDD0A65A1932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B970166-B66B-4A55-A6BD-15FD43845B3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97E60A11-2C0E-4A58-98A3-4BACCD727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61A1D5D-F72D-4333-BE7A-0B313E27D179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B2C3EA-B8D5-431D-8DFF-73C138D80E7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B0D8E88-7B4D-4D2B-A990-7506A050FFD6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2E9E70E-839C-49F7-A60E-25807298A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3841800" y="12102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CA1832C8-0F09-42EE-8B73-D7882FD129A0}"/>
              </a:ext>
            </a:extLst>
          </p:cNvPr>
          <p:cNvSpPr/>
          <p:nvPr/>
        </p:nvSpPr>
        <p:spPr>
          <a:xfrm>
            <a:off x="4029866" y="62435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CD515D-8B89-4EB8-859E-694CC434B1C6}"/>
              </a:ext>
            </a:extLst>
          </p:cNvPr>
          <p:cNvCxnSpPr>
            <a:cxnSpLocks/>
          </p:cNvCxnSpPr>
          <p:nvPr/>
        </p:nvCxnSpPr>
        <p:spPr>
          <a:xfrm>
            <a:off x="1833680" y="1049648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3F7BCF-AF4A-4183-B78A-619FF89B088C}"/>
              </a:ext>
            </a:extLst>
          </p:cNvPr>
          <p:cNvGrpSpPr/>
          <p:nvPr/>
        </p:nvGrpSpPr>
        <p:grpSpPr>
          <a:xfrm>
            <a:off x="9383560" y="2311255"/>
            <a:ext cx="3080159" cy="988962"/>
            <a:chOff x="9387122" y="5891916"/>
            <a:chExt cx="2566985" cy="988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53AC2-81AA-469B-9321-3999D848E2F6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F470180-993B-4947-9805-5B87818D964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AB4286-96B2-41AA-A368-D56C7B343C88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A7330A-1C49-4CA4-A4DD-FACEADD47F0A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8468A8C2-A879-45C7-A355-13EB45A4A94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1329346-39D4-472D-BB8A-D31944959885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7D28FD6-0E98-4299-841E-0B233EAF4C98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B8186D3-480E-48AB-B707-05AA95ED970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B264E1A-6544-4C14-A5E7-060B637114AE}"/>
              </a:ext>
            </a:extLst>
          </p:cNvPr>
          <p:cNvSpPr/>
          <p:nvPr/>
        </p:nvSpPr>
        <p:spPr>
          <a:xfrm>
            <a:off x="3811248" y="310795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E562818-5F13-466F-98D3-50B6215BEADA}"/>
              </a:ext>
            </a:extLst>
          </p:cNvPr>
          <p:cNvSpPr/>
          <p:nvPr/>
        </p:nvSpPr>
        <p:spPr>
          <a:xfrm>
            <a:off x="3795247" y="333572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91BB428-2ABD-4867-985D-893CFBA862A6}"/>
              </a:ext>
            </a:extLst>
          </p:cNvPr>
          <p:cNvSpPr/>
          <p:nvPr/>
        </p:nvSpPr>
        <p:spPr>
          <a:xfrm>
            <a:off x="3804469" y="356501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54D8F1-F7A5-4222-A31A-02F3EA1F2B80}"/>
              </a:ext>
            </a:extLst>
          </p:cNvPr>
          <p:cNvGrpSpPr/>
          <p:nvPr/>
        </p:nvGrpSpPr>
        <p:grpSpPr>
          <a:xfrm>
            <a:off x="2956112" y="160356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A8AFD11-8655-4C93-B5E3-19D8C958422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4BE7B150-8308-40EA-BFA9-957FD6951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Arrow: Down 121">
                <a:extLst>
                  <a:ext uri="{FF2B5EF4-FFF2-40B4-BE49-F238E27FC236}">
                    <a16:creationId xmlns:a16="http://schemas.microsoft.com/office/drawing/2014/main" id="{42963697-A274-4FD9-B2FF-72C078BE94FA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74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523932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523933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03A6E0A-C433-4FC0-BC38-54F9E7710EEB}"/>
              </a:ext>
            </a:extLst>
          </p:cNvPr>
          <p:cNvGrpSpPr/>
          <p:nvPr/>
        </p:nvGrpSpPr>
        <p:grpSpPr>
          <a:xfrm>
            <a:off x="1006343" y="2835182"/>
            <a:ext cx="8658299" cy="2225347"/>
            <a:chOff x="1891845" y="3231495"/>
            <a:chExt cx="8658299" cy="222534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C148A9-FAF6-4F7C-BD71-1479AFA0EB53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5F0CE5F-9BC8-4EDD-A5C0-41BED2DD1B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4929A65-A042-4C87-9F38-94316200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B882F13A-1C97-4FA0-8E35-7DA540642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A18B2A1-0C22-4072-BB49-E79D90FA4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9A2631AF-7191-4D05-941C-E9ADA74DC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A4BB161-E9DF-4891-9F1F-BA6A04DE0B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20736CE-450D-4723-ACFD-91E9EBDCD0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BED2623-B678-49EB-BA5B-E5DF7B8CC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FE482AE-5382-448C-B1FD-BECEF6B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8484FE8-626D-4E9A-8D28-0301CAC54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94BA7FF-4251-4F6E-9C4C-D1C0509B7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D35E474-D08D-49BC-BB75-FE99B1C7D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92C0719-7639-4946-8C07-B987D8677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DCB6442-002C-4E08-B283-7918E1808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494DC83-A050-4EE3-AE8A-DD3CA1EC3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1780EE0-47CC-4CDC-AAFD-87CFFF2CA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B75A34C-EC2C-44D8-98CA-B142D4CF6695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6602F0D-D29A-4713-AFAC-DA2E14EEB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5DD9EBD-F699-4138-B199-078B1C1AA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32FF4D5-E41B-4E3D-B5A4-EF55A61D9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7A1E423-45C4-466A-8E41-8950D45D2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647A934-8A96-43CB-8710-51E5A07CB9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7DAE5F3-0C04-429C-A4F7-01FBBF1D9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1C9C091-C670-45E3-93A2-38B18F99D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00C2B9E-A236-4A7F-A948-03EA23607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8DBAE27-64E1-4F25-B2F6-241AC0F49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38F2342-BE79-4257-A416-80DC2FDB8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5E60-12F3-4AAA-B681-C14BE98E6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A0A9706-B63E-4DCC-A8F9-414A67FA2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416259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314252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16" y="560092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Opposing currents force fish to swim faster to overcome resistance.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57307" y="1988894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BFB4F-8CD5-475D-B9AA-DFC7A2C7B4ED}"/>
              </a:ext>
            </a:extLst>
          </p:cNvPr>
          <p:cNvGrpSpPr/>
          <p:nvPr/>
        </p:nvGrpSpPr>
        <p:grpSpPr>
          <a:xfrm>
            <a:off x="6941091" y="77485"/>
            <a:ext cx="3066225" cy="1622242"/>
            <a:chOff x="2839854" y="247486"/>
            <a:chExt cx="3066225" cy="16222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E4C41B4-9B6E-4091-8EF7-E4207166D4F8}"/>
                </a:ext>
              </a:extLst>
            </p:cNvPr>
            <p:cNvGrpSpPr/>
            <p:nvPr/>
          </p:nvGrpSpPr>
          <p:grpSpPr>
            <a:xfrm>
              <a:off x="2839854" y="247486"/>
              <a:ext cx="3066225" cy="1622242"/>
              <a:chOff x="973581" y="132336"/>
              <a:chExt cx="3066225" cy="162224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2560FFC-4EAD-4A16-BED6-7E2ADF02BF47}"/>
                  </a:ext>
                </a:extLst>
              </p:cNvPr>
              <p:cNvSpPr/>
              <p:nvPr/>
            </p:nvSpPr>
            <p:spPr>
              <a:xfrm>
                <a:off x="1158466" y="132336"/>
                <a:ext cx="2771277" cy="16222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D937B-4EAA-4741-AE01-BFA314FE0E74}"/>
                  </a:ext>
                </a:extLst>
              </p:cNvPr>
              <p:cNvSpPr txBox="1"/>
              <p:nvPr/>
            </p:nvSpPr>
            <p:spPr>
              <a:xfrm>
                <a:off x="2688929" y="1149526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Speed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CCB645-85C7-4762-BFA1-2470D5EB6239}"/>
                  </a:ext>
                </a:extLst>
              </p:cNvPr>
              <p:cNvSpPr txBox="1"/>
              <p:nvPr/>
            </p:nvSpPr>
            <p:spPr>
              <a:xfrm>
                <a:off x="973581" y="1130846"/>
                <a:ext cx="1484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77B894-E2A9-4843-BF74-D65D09A755B5}"/>
                  </a:ext>
                </a:extLst>
              </p:cNvPr>
              <p:cNvSpPr txBox="1"/>
              <p:nvPr/>
            </p:nvSpPr>
            <p:spPr>
              <a:xfrm>
                <a:off x="2286654" y="503553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692A41A-65C4-4733-849F-5FE4A75BF540}"/>
                  </a:ext>
                </a:extLst>
              </p:cNvPr>
              <p:cNvGrpSpPr/>
              <p:nvPr/>
            </p:nvGrpSpPr>
            <p:grpSpPr>
              <a:xfrm>
                <a:off x="2924709" y="236730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0812AEB-599D-438E-AE62-FB936B95BAED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C31FE4-3A35-4D58-8C5C-506AC25E7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FFA0346-AD41-4879-8FF7-EA77CF795C00}"/>
                  </a:ext>
                </a:extLst>
              </p:cNvPr>
              <p:cNvGrpSpPr/>
              <p:nvPr/>
            </p:nvGrpSpPr>
            <p:grpSpPr>
              <a:xfrm>
                <a:off x="1302559" y="247769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752D811-524A-47F9-B353-76004D574987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D956D2A-4246-41BF-9A6B-A482C65A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CF7B9FC-BD9D-4C10-92AC-82B81201C6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5405" y="372207"/>
                <a:ext cx="842824" cy="7007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6118D4-09C4-4BB5-9C08-531890BF0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494" y="487357"/>
              <a:ext cx="842824" cy="700735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6DF5A-324E-4354-A972-0C80DA156B73}"/>
                </a:ext>
              </a:extLst>
            </p:cNvPr>
            <p:cNvSpPr/>
            <p:nvPr/>
          </p:nvSpPr>
          <p:spPr>
            <a:xfrm>
              <a:off x="4865914" y="860546"/>
              <a:ext cx="816429" cy="325997"/>
            </a:xfrm>
            <a:custGeom>
              <a:avLst/>
              <a:gdLst>
                <a:gd name="connsiteX0" fmla="*/ 0 w 816429"/>
                <a:gd name="connsiteY0" fmla="*/ 325997 h 325997"/>
                <a:gd name="connsiteX1" fmla="*/ 446315 w 816429"/>
                <a:gd name="connsiteY1" fmla="*/ 32083 h 325997"/>
                <a:gd name="connsiteX2" fmla="*/ 816429 w 816429"/>
                <a:gd name="connsiteY2" fmla="*/ 21197 h 3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6429" h="325997">
                  <a:moveTo>
                    <a:pt x="0" y="325997"/>
                  </a:moveTo>
                  <a:cubicBezTo>
                    <a:pt x="155122" y="204440"/>
                    <a:pt x="310244" y="82883"/>
                    <a:pt x="446315" y="32083"/>
                  </a:cubicBezTo>
                  <a:cubicBezTo>
                    <a:pt x="582387" y="-18717"/>
                    <a:pt x="699408" y="1240"/>
                    <a:pt x="816429" y="211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9D69B0-D4F6-4096-AEB8-73034A9CB18C}"/>
              </a:ext>
            </a:extLst>
          </p:cNvPr>
          <p:cNvCxnSpPr>
            <a:cxnSpLocks/>
          </p:cNvCxnSpPr>
          <p:nvPr/>
        </p:nvCxnSpPr>
        <p:spPr>
          <a:xfrm>
            <a:off x="5017188" y="1987063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2326D1C-4B2D-41D6-A08F-EEAC31907FAB}"/>
              </a:ext>
            </a:extLst>
          </p:cNvPr>
          <p:cNvSpPr/>
          <p:nvPr/>
        </p:nvSpPr>
        <p:spPr>
          <a:xfrm>
            <a:off x="3845550" y="312789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F50AFC8-5CDE-4153-84E2-AC5CCC2D7A84}"/>
              </a:ext>
            </a:extLst>
          </p:cNvPr>
          <p:cNvSpPr/>
          <p:nvPr/>
        </p:nvSpPr>
        <p:spPr>
          <a:xfrm>
            <a:off x="3829549" y="335566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576D6A9-F8E4-4A5F-A5E8-D88D243EB281}"/>
              </a:ext>
            </a:extLst>
          </p:cNvPr>
          <p:cNvSpPr/>
          <p:nvPr/>
        </p:nvSpPr>
        <p:spPr>
          <a:xfrm>
            <a:off x="3838771" y="358495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3105F63-D1CC-4768-8674-186A92FEEE51}"/>
              </a:ext>
            </a:extLst>
          </p:cNvPr>
          <p:cNvSpPr/>
          <p:nvPr/>
        </p:nvSpPr>
        <p:spPr>
          <a:xfrm>
            <a:off x="8271400" y="3135542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87CADA9-9F38-499A-9949-55E4DE7D58DA}"/>
              </a:ext>
            </a:extLst>
          </p:cNvPr>
          <p:cNvSpPr/>
          <p:nvPr/>
        </p:nvSpPr>
        <p:spPr>
          <a:xfrm>
            <a:off x="8255399" y="336332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FD717F-7BC9-455B-8742-FA1EE1ACA3EA}"/>
              </a:ext>
            </a:extLst>
          </p:cNvPr>
          <p:cNvGrpSpPr/>
          <p:nvPr/>
        </p:nvGrpSpPr>
        <p:grpSpPr>
          <a:xfrm>
            <a:off x="7416264" y="1631151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B86C0BF-F6C7-4A64-830C-E5693DB36F3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B86C0BF-F6C7-4A64-830C-E5693DB36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8EED1B-645B-47D0-AFDB-32C794EC008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C4C19B4-E9CB-4D0C-B44D-334967823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" name="Arrow: Down 102">
                <a:extLst>
                  <a:ext uri="{FF2B5EF4-FFF2-40B4-BE49-F238E27FC236}">
                    <a16:creationId xmlns:a16="http://schemas.microsoft.com/office/drawing/2014/main" id="{6906DF0D-A572-463A-AC72-FDE0E8A58E9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B51441B-8744-4996-885C-C578677080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B4924A0-33F2-4B16-AA7D-D6DE96684992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67BFC83-BD9D-47F1-A6EA-9112B0ED1CB1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88F543F-9F7D-46CE-A544-E1CA3EC1ABF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B03AF85-977D-4DB8-8476-395200B60FC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027" y="1628206"/>
            <a:ext cx="2420322" cy="155461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EE42AC9-AAD1-4AB8-8C78-641EA6A83DF7}"/>
              </a:ext>
            </a:extLst>
          </p:cNvPr>
          <p:cNvSpPr txBox="1"/>
          <p:nvPr/>
        </p:nvSpPr>
        <p:spPr>
          <a:xfrm>
            <a:off x="1315219" y="1457861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4EF0A2-2E6A-48C1-BB66-4F705C3BD3A6}"/>
              </a:ext>
            </a:extLst>
          </p:cNvPr>
          <p:cNvSpPr txBox="1"/>
          <p:nvPr/>
        </p:nvSpPr>
        <p:spPr>
          <a:xfrm>
            <a:off x="3426407" y="145808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44840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70373" y="13344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8" y="13344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4AE2184-F242-4F39-B24C-E85D19F2C50E}"/>
              </a:ext>
            </a:extLst>
          </p:cNvPr>
          <p:cNvGrpSpPr/>
          <p:nvPr/>
        </p:nvGrpSpPr>
        <p:grpSpPr>
          <a:xfrm>
            <a:off x="1087887" y="2648686"/>
            <a:ext cx="8658299" cy="2225347"/>
            <a:chOff x="1891845" y="3231495"/>
            <a:chExt cx="8658299" cy="222534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CA2247-BACD-4E83-B07E-621E6515DB1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6FDA81A-118A-443C-9BE6-21919A154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C36DE02-E583-4D5D-BC0B-D67535BB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AE08541-76BC-4055-8669-01D466027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5F57E2-EA04-4DE6-899A-975BACE7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6A730E2-E2ED-439A-B2BA-F5243972A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5C3BC25-0DD6-478B-B3FA-896986658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9D19C45-8DFA-4365-A60C-7AC8CC1203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852DE6B-6009-4161-911B-A0DA827632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20C9B78-713D-4CA2-B0D4-B72ED9E04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451AD74-27DD-457D-8DF8-90473EC9D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07DA279-7AA8-47A7-B86A-7A77F6B5E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0C26131-E6A9-4FD6-A541-7A26B4E31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03CEF-4F39-48F6-8693-15C9F68AC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EEFB9AB-0CE8-4A52-8E0F-6142032A89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4A7671D-551A-4883-8BCC-C336DF9AB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567C3F5-6AB0-457B-8A08-DA6CEF1FF2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21F28E-9455-4383-90AB-E200B64F16D1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4F9385F-2812-4A2C-827F-64637F137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EC7667-752D-4BF5-92CB-BD5E017ED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3AFF456-F7EF-46D7-BC4A-F49C573C0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846D237-5788-438E-ABE2-89F3778BF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4F7F0CD-E66C-4AA7-B649-FCEF5E665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3A250AE-9583-4D74-8054-731375AFC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76B837F-B1B7-4471-AAED-D66F173B7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4C49623-310D-41B0-A62C-ABAA35D48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933C577-B1F1-42B0-AF2D-EEC5F8FB2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BA8E8D2-D2C4-4881-BC71-B8B97B7DC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C4B7F6E-BF1A-4D44-8564-CFFA1AA94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974E8E-4EE9-4C54-8838-A5BB4821E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60729" y="52267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429470" y="2124755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8" y="5419886"/>
            <a:ext cx="1184152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This raises difficulty, forcing fish to work harder to maintain forward movement.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48747" y="1799397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CE5955-5B77-47B2-A8E1-585B0ADBB78D}"/>
              </a:ext>
            </a:extLst>
          </p:cNvPr>
          <p:cNvGrpSpPr/>
          <p:nvPr/>
        </p:nvGrpSpPr>
        <p:grpSpPr>
          <a:xfrm>
            <a:off x="6895295" y="0"/>
            <a:ext cx="3340698" cy="1462250"/>
            <a:chOff x="4808390" y="221309"/>
            <a:chExt cx="3340698" cy="146225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FF30FB-347C-41E1-8DAC-1A7EF2DB1FC3}"/>
                </a:ext>
              </a:extLst>
            </p:cNvPr>
            <p:cNvGrpSpPr/>
            <p:nvPr/>
          </p:nvGrpSpPr>
          <p:grpSpPr>
            <a:xfrm>
              <a:off x="4808390" y="315617"/>
              <a:ext cx="3340698" cy="1367942"/>
              <a:chOff x="595095" y="118791"/>
              <a:chExt cx="3340698" cy="13679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71A2B24-69F1-4CFF-9FA4-E6397C790EFD}"/>
                  </a:ext>
                </a:extLst>
              </p:cNvPr>
              <p:cNvGrpSpPr/>
              <p:nvPr/>
            </p:nvGrpSpPr>
            <p:grpSpPr>
              <a:xfrm>
                <a:off x="595095" y="118791"/>
                <a:ext cx="3340698" cy="1367942"/>
                <a:chOff x="5205192" y="5168157"/>
                <a:chExt cx="3340698" cy="136794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75F0AF2-31C7-4E58-8688-FF7DD6C2A3B7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3115685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6A03A63-38F4-46E8-9CEC-7DEB8E461417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C5308-DBE9-4D7F-A321-F2352B5CFF6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3AE5A15-9069-4E43-BA70-F45D07706B7A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F48B4F-7D64-4032-8446-FBF086BEA325}"/>
                  </a:ext>
                </a:extLst>
              </p:cNvPr>
              <p:cNvSpPr txBox="1"/>
              <p:nvPr/>
            </p:nvSpPr>
            <p:spPr>
              <a:xfrm>
                <a:off x="798663" y="487153"/>
                <a:ext cx="1644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Swimming Speed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12ABE83-5297-4F9E-8B68-54BDD0BF613C}"/>
                  </a:ext>
                </a:extLst>
              </p:cNvPr>
              <p:cNvCxnSpPr/>
              <p:nvPr/>
            </p:nvCxnSpPr>
            <p:spPr>
              <a:xfrm>
                <a:off x="924543" y="370610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CA88EB1-7216-4085-9B81-CAFA22638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7168381" y="221309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546824-9199-4FCF-B269-C6265845E56E}"/>
                </a:ext>
              </a:extLst>
            </p:cNvPr>
            <p:cNvSpPr/>
            <p:nvPr/>
          </p:nvSpPr>
          <p:spPr>
            <a:xfrm>
              <a:off x="7356447" y="724641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6C651F-664B-4F0A-B641-39A731DDF2E9}"/>
              </a:ext>
            </a:extLst>
          </p:cNvPr>
          <p:cNvCxnSpPr>
            <a:cxnSpLocks/>
          </p:cNvCxnSpPr>
          <p:nvPr/>
        </p:nvCxnSpPr>
        <p:spPr>
          <a:xfrm>
            <a:off x="5127678" y="1799397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973A8C5-C74A-4290-9C08-D33E562D4BC4}"/>
              </a:ext>
            </a:extLst>
          </p:cNvPr>
          <p:cNvCxnSpPr>
            <a:cxnSpLocks/>
          </p:cNvCxnSpPr>
          <p:nvPr/>
        </p:nvCxnSpPr>
        <p:spPr>
          <a:xfrm flipH="1">
            <a:off x="7637616" y="88836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BCF89AB-D01F-466B-B7C3-E4066F587C51}"/>
              </a:ext>
            </a:extLst>
          </p:cNvPr>
          <p:cNvSpPr/>
          <p:nvPr/>
        </p:nvSpPr>
        <p:spPr>
          <a:xfrm>
            <a:off x="8356515" y="2952903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838AA79-7B9C-4102-BA5B-149AFED3F239}"/>
              </a:ext>
            </a:extLst>
          </p:cNvPr>
          <p:cNvSpPr/>
          <p:nvPr/>
        </p:nvSpPr>
        <p:spPr>
          <a:xfrm>
            <a:off x="8340514" y="318068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031FB92-C6EC-4FD3-8DA4-7A4C4A7D14EE}"/>
              </a:ext>
            </a:extLst>
          </p:cNvPr>
          <p:cNvGrpSpPr/>
          <p:nvPr/>
        </p:nvGrpSpPr>
        <p:grpSpPr>
          <a:xfrm>
            <a:off x="7501379" y="144851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E895807-652E-4DB8-A424-9A5E5829BD6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240E5881-1C58-4415-BA22-D7C3E9DAD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Arrow: Down 107">
                <a:extLst>
                  <a:ext uri="{FF2B5EF4-FFF2-40B4-BE49-F238E27FC236}">
                    <a16:creationId xmlns:a16="http://schemas.microsoft.com/office/drawing/2014/main" id="{C582FEF3-8A8B-46A6-A422-A5D4EC2E5C1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45F6E4B-ADA0-4E95-9E49-A1F301530E1A}"/>
              </a:ext>
            </a:extLst>
          </p:cNvPr>
          <p:cNvSpPr/>
          <p:nvPr/>
        </p:nvSpPr>
        <p:spPr>
          <a:xfrm>
            <a:off x="8356515" y="340609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31A0FD1-CA80-423B-B594-19832035771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354" y="1424685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041715-3D6A-411C-BE6B-73799265A26C}"/>
              </a:ext>
            </a:extLst>
          </p:cNvPr>
          <p:cNvSpPr/>
          <p:nvPr/>
        </p:nvSpPr>
        <p:spPr>
          <a:xfrm>
            <a:off x="1622889" y="292028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3BDAB75-309D-42B3-8E39-2585D53D8171}"/>
              </a:ext>
            </a:extLst>
          </p:cNvPr>
          <p:cNvSpPr/>
          <p:nvPr/>
        </p:nvSpPr>
        <p:spPr>
          <a:xfrm>
            <a:off x="1606888" y="314805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D701CA-E147-4CB0-A936-E46C1952C9D7}"/>
              </a:ext>
            </a:extLst>
          </p:cNvPr>
          <p:cNvSpPr/>
          <p:nvPr/>
        </p:nvSpPr>
        <p:spPr>
          <a:xfrm>
            <a:off x="1616110" y="337734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0C0B317-E1E5-41D8-B241-AFAD6D7AF0FB}"/>
              </a:ext>
            </a:extLst>
          </p:cNvPr>
          <p:cNvSpPr/>
          <p:nvPr/>
        </p:nvSpPr>
        <p:spPr>
          <a:xfrm>
            <a:off x="3951388" y="292436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124577-2ACD-4AD8-982A-C917C089582F}"/>
              </a:ext>
            </a:extLst>
          </p:cNvPr>
          <p:cNvSpPr/>
          <p:nvPr/>
        </p:nvSpPr>
        <p:spPr>
          <a:xfrm>
            <a:off x="3935387" y="315214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6339AA4-5FF5-45CB-AB73-CB12E1B3CFD0}"/>
              </a:ext>
            </a:extLst>
          </p:cNvPr>
          <p:cNvSpPr/>
          <p:nvPr/>
        </p:nvSpPr>
        <p:spPr>
          <a:xfrm>
            <a:off x="3944609" y="338143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8398ECA-41C9-474C-98A3-F3B626207D7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5865" y="1424685"/>
            <a:ext cx="2420322" cy="155461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D35ADE0-0936-4113-BC71-44113A7DA46E}"/>
              </a:ext>
            </a:extLst>
          </p:cNvPr>
          <p:cNvSpPr txBox="1"/>
          <p:nvPr/>
        </p:nvSpPr>
        <p:spPr>
          <a:xfrm>
            <a:off x="1441992" y="124609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EF4BA-65B0-476F-8F30-977E5F47AEDA}"/>
              </a:ext>
            </a:extLst>
          </p:cNvPr>
          <p:cNvSpPr txBox="1"/>
          <p:nvPr/>
        </p:nvSpPr>
        <p:spPr>
          <a:xfrm>
            <a:off x="3553180" y="1246327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319797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47589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475891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832BE-5D0C-41C2-915D-F9431902515A}"/>
              </a:ext>
            </a:extLst>
          </p:cNvPr>
          <p:cNvGrpSpPr/>
          <p:nvPr/>
        </p:nvGrpSpPr>
        <p:grpSpPr>
          <a:xfrm>
            <a:off x="1060773" y="2769866"/>
            <a:ext cx="8658299" cy="2225347"/>
            <a:chOff x="1891845" y="3231495"/>
            <a:chExt cx="8658299" cy="222534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FD2E966-0078-4C8E-832A-D92DBFD9371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F03EE71-E774-4266-91C0-56EF254C3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CA73A3B-1715-45B4-A5C2-7BD1ADFC43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652CF2C-C856-42B4-8F11-FE1677C27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9EE39B9-4A8C-486A-ADC0-8C8826A34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DF5E2B7-69E5-472A-A470-28DB27600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0E78BD6-A76D-4725-8116-74BB7FD36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6DFA7F5-ABFB-4EDE-AC71-5B0B74044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45468DF-0E5F-4EEF-B38F-F5534DDD8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31E630-9A9B-4509-88B4-E1B3F8917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81E6D1-6C61-4D7A-BCC0-5F5DA96ADF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D02E1D2-15E5-4250-8916-5B6151EC5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70991CED-C566-4008-9F83-A347964B1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6A99622-BB3D-4DC8-92AC-A836B134F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1598468-6DE7-48D4-A808-82745161E0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92EBB8F-203B-4B34-8D34-45F0C3AC2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76A77A-330A-413C-8FE8-B0D25627E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BFE558-AB71-4A39-BA0E-BC957C67E627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D673170-3459-40B8-8B32-BCB20285D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8BBC02-45C5-43D1-A53D-E6B62BF35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388F0C6-EBF7-46E6-B050-DD168B33B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045E7BC-3E07-49BA-8938-BE886FA77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6AF53D-5DA6-486B-9B79-03DF8144F5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6732CC4-CE32-4591-9088-B7596DD5B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D81BFAC-EDBD-4F2D-9C2C-201BA81B3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73B62ED-DCB7-4AEF-AEDC-178EEEF6C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25CDF27-1E3C-4745-843D-4E1F2DDD26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7D1C6A4-8C23-4A37-AE62-26BD2D0F3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BC906F1-FDBE-4884-B90E-C0EAF81A2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3E88CF2-F20E-4E9D-B83F-59099F1D2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36821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266210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69" y="5575049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Energy reserves deplete faster when fish experience high difficulty.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57307" y="1940852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E63414-F9AD-47E3-976E-CC77652BC1B8}"/>
              </a:ext>
            </a:extLst>
          </p:cNvPr>
          <p:cNvCxnSpPr>
            <a:cxnSpLocks/>
          </p:cNvCxnSpPr>
          <p:nvPr/>
        </p:nvCxnSpPr>
        <p:spPr>
          <a:xfrm>
            <a:off x="5061757" y="1940852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31E4AA-2449-4300-BDA4-FD9E538CF13B}"/>
              </a:ext>
            </a:extLst>
          </p:cNvPr>
          <p:cNvGrpSpPr/>
          <p:nvPr/>
        </p:nvGrpSpPr>
        <p:grpSpPr>
          <a:xfrm>
            <a:off x="5716570" y="123995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DB88136-EA7C-4D3B-819A-EA0CEE7D6A7D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9457263-302E-460D-A719-E0F91E57107D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01B884B-7F6B-4CD6-B65B-A39D0B77429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07BE382-3394-4A81-BC6B-C5FA84ECB2B6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1284071-AFF1-4099-B77E-722CF179EC1E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DBF8D84-AD5A-4777-81D4-D45C6E26DC7C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9D0F4C-8D2F-49E6-AD09-66091405959B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A5D9122-88A2-44AD-B341-1A649D773E23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946C4ABD-980D-4931-8EC3-F189C7652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412E259-C1BE-4F0C-B5E3-09EF1FD60F3F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D3451700-F484-42E7-A8EC-381D10DE6575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37F946D-E8C6-47AE-BC8B-FD9C65CEA289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A573FB-1201-4186-A012-FD90B008279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CF02B88-3726-42A2-A233-E87C1D3BD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9EF4D8-5793-4E46-A301-A38E45132DA0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10E355-A75C-4812-8479-E979F6AD9EF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77A6E0-0F22-4FF2-A9EA-B2C26FCCD5A3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3B9F96F-54AC-4E46-A035-1AE59E06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8069054" y="10757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E8D3BD49-B727-4FCF-944D-4C5382EB9884}"/>
              </a:ext>
            </a:extLst>
          </p:cNvPr>
          <p:cNvSpPr/>
          <p:nvPr/>
        </p:nvSpPr>
        <p:spPr>
          <a:xfrm>
            <a:off x="8257120" y="61090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6A7FE9-9579-49F4-B170-840ECB29ABA1}"/>
              </a:ext>
            </a:extLst>
          </p:cNvPr>
          <p:cNvCxnSpPr>
            <a:cxnSpLocks/>
          </p:cNvCxnSpPr>
          <p:nvPr/>
        </p:nvCxnSpPr>
        <p:spPr>
          <a:xfrm flipH="1">
            <a:off x="6433357" y="102279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2532E0A-7FF4-4BAF-9ACA-0D53C179C119}"/>
              </a:ext>
            </a:extLst>
          </p:cNvPr>
          <p:cNvSpPr/>
          <p:nvPr/>
        </p:nvSpPr>
        <p:spPr>
          <a:xfrm>
            <a:off x="8303461" y="30968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091C8BD-5CFE-4E61-965A-8245AB1F7C03}"/>
              </a:ext>
            </a:extLst>
          </p:cNvPr>
          <p:cNvSpPr/>
          <p:nvPr/>
        </p:nvSpPr>
        <p:spPr>
          <a:xfrm>
            <a:off x="8287460" y="33246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8E4464-38CF-4FCB-B4AC-CE4F787EBBF5}"/>
              </a:ext>
            </a:extLst>
          </p:cNvPr>
          <p:cNvGrpSpPr/>
          <p:nvPr/>
        </p:nvGrpSpPr>
        <p:grpSpPr>
          <a:xfrm>
            <a:off x="7448325" y="1592505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8E44397-9F9D-4DAB-8DE8-E70127D940B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275B7CEF-A81F-41DE-A466-44E6F611BF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B8083443-BDEB-444C-A0D5-08143466B80D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6D4FA6C-FD3C-4EC8-A0AE-F89367CBCBF0}"/>
              </a:ext>
            </a:extLst>
          </p:cNvPr>
          <p:cNvSpPr/>
          <p:nvPr/>
        </p:nvSpPr>
        <p:spPr>
          <a:xfrm>
            <a:off x="8303461" y="355008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B005D72-9BC0-46D8-8E31-AEBDD33DBE3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E81CA49-F101-492A-8E2D-306FF22D32FE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701086-DAA0-45D6-B541-93453C9D78D3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037BC4A-648E-498F-8A31-5342CFFA4F58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DB9E380-E35A-46A0-AB28-5B6114FC9989}"/>
              </a:ext>
            </a:extLst>
          </p:cNvPr>
          <p:cNvSpPr/>
          <p:nvPr/>
        </p:nvSpPr>
        <p:spPr>
          <a:xfrm>
            <a:off x="3894785" y="309218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7B1D98D-AB9C-47CE-8F00-EAC965EB596C}"/>
              </a:ext>
            </a:extLst>
          </p:cNvPr>
          <p:cNvSpPr/>
          <p:nvPr/>
        </p:nvSpPr>
        <p:spPr>
          <a:xfrm>
            <a:off x="3878784" y="331996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BF6B31E-4C0E-4FFD-A5B4-94A99C3084C6}"/>
              </a:ext>
            </a:extLst>
          </p:cNvPr>
          <p:cNvSpPr/>
          <p:nvPr/>
        </p:nvSpPr>
        <p:spPr>
          <a:xfrm>
            <a:off x="3888006" y="354925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A1DD4A9A-0A3F-4A3E-A682-9E3575C20A8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262" y="1592505"/>
            <a:ext cx="2420322" cy="155461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851B34A-0667-4DE4-A073-E06C4F9AAAA5}"/>
              </a:ext>
            </a:extLst>
          </p:cNvPr>
          <p:cNvSpPr txBox="1"/>
          <p:nvPr/>
        </p:nvSpPr>
        <p:spPr>
          <a:xfrm>
            <a:off x="1418304" y="142983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89FA26-3DCA-4C9C-8EFA-089DA958EAA1}"/>
              </a:ext>
            </a:extLst>
          </p:cNvPr>
          <p:cNvSpPr txBox="1"/>
          <p:nvPr/>
        </p:nvSpPr>
        <p:spPr>
          <a:xfrm>
            <a:off x="3529492" y="1430063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96586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2114"/>
              </p:ext>
            </p:extLst>
          </p:nvPr>
        </p:nvGraphicFramePr>
        <p:xfrm>
          <a:off x="1054958" y="1673906"/>
          <a:ext cx="1008208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10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5041041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06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234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How 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057301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Maximum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upper limit of a fish’s swimming ability, constrained by size, age, and species.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73319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Energy cost of swimming, scaled by flow difficulty and swimming resistance.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158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04A7D-871E-466F-8580-C582F33F4AD2}"/>
              </a:ext>
            </a:extLst>
          </p:cNvPr>
          <p:cNvSpPr txBox="1"/>
          <p:nvPr/>
        </p:nvSpPr>
        <p:spPr>
          <a:xfrm>
            <a:off x="414336" y="5245762"/>
            <a:ext cx="1136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like size, age, and species influence a fish’s swimming capacity, energy use, and ability to navigate changing flow conditions.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03664"/>
              </p:ext>
            </p:extLst>
          </p:nvPr>
        </p:nvGraphicFramePr>
        <p:xfrm>
          <a:off x="701005" y="1645920"/>
          <a:ext cx="10789979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1534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17189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68655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Measures total energy use over time, reflecting migration effort and recovery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Swimming 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difficulty from swimming against or with the current, influencing energy expenditure.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areas with highest swimming difficulty and periods where fish struggle to migrate.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where fish spend the most time, which may indicate resting zones or movement delays.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fish distribution by location, helping assess habitat use and crowding.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263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5440015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outputs identify where and when swimming becomes most difficult, highlighting zones of high energy demand during fish migration.</a:t>
            </a:r>
          </a:p>
        </p:txBody>
      </p:sp>
    </p:spTree>
    <p:extLst>
      <p:ext uri="{BB962C8B-B14F-4D97-AF65-F5344CB8AC3E}">
        <p14:creationId xmlns:p14="http://schemas.microsoft.com/office/powerpoint/2010/main" val="20692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swimming patterns and difficulty levels reflect your understanding of how fish move with or against the current?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adjust speed based on current direction and strength?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(like homing, spawning condition, or feeding behavior) that could influence swimming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drivers (e.g., lunar phase, temperature, salinity) missing that could affect swimming difficulty or route selection?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would help us understand where or when fish struggle most during migration?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(e.g., time spent in high-difficulty zones) or spatial outputs (e.g., maps of swimming effort or resistance) more useful for understanding migration efficiency?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28902"/>
              </p:ext>
            </p:extLst>
          </p:nvPr>
        </p:nvGraphicFramePr>
        <p:xfrm>
          <a:off x="628253" y="1854753"/>
          <a:ext cx="10935494" cy="2910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Landward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marine or estuarine zones upstream into freshwater, typically during spawning migrations.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4451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Seaward Migration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freshwater or estuarine habitats toward the ocean, often seen in juvenile or post-spawning individuals.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Homing	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return to their natal habitat, guided by environmental cues like salinity, temperature, or chemical signals.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🔋</a:t>
                </a:r>
                <a:r>
                  <a:rPr lang="en-US" sz="1400" dirty="0"/>
                  <a:t> </a:t>
                </a:r>
                <a:r>
                  <a:rPr lang="en-US" sz="1400" b="1" dirty="0"/>
                  <a:t>Energy</a:t>
                </a:r>
                <a:br>
                  <a:rPr lang="en-US" sz="1400" dirty="0"/>
                </a:br>
                <a:r>
                  <a:rPr lang="en-US" sz="1400" dirty="0"/>
                  <a:t>The amount energy the fish uses to swim, recover, and regulate bodily functions. </a:t>
                </a:r>
              </a:p>
              <a:p>
                <a:r>
                  <a:rPr lang="en-US" sz="1600" dirty="0"/>
                  <a:t>⏱️</a:t>
                </a:r>
                <a:r>
                  <a:rPr lang="en-US" sz="1400" b="1" dirty="0"/>
                  <a:t>Swimming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⚠️ </a:t>
                </a:r>
                <a:r>
                  <a:rPr lang="en-US" sz="1400" b="1" dirty="0"/>
                  <a:t>Maximum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𝑺𝒘𝒊𝒎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🏊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Swimming Difficulty (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𝑫𝒇</m:t>
                    </m:r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difficulty factor of a fish, which determines how “difficult” it is for a fish to swim against the current.</a:t>
                </a:r>
              </a:p>
              <a:p>
                <a:r>
                  <a:rPr lang="en-US" sz="1600" dirty="0"/>
                  <a:t>💤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𝑺𝒘𝒊𝒎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𝑬𝒏𝒆𝒓𝒈𝒚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amount of energy required for a fish to move.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  <a:blipFill>
                <a:blip r:embed="rId3"/>
                <a:stretch>
                  <a:fillRect l="-415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780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06" y="991666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🌍 Environmental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06" y="1858469"/>
            <a:ext cx="5703887" cy="3684588"/>
          </a:xfrm>
        </p:spPr>
        <p:txBody>
          <a:bodyPr>
            <a:noAutofit/>
          </a:bodyPr>
          <a:lstStyle/>
          <a:p>
            <a:r>
              <a:rPr lang="en-US" sz="1600" dirty="0"/>
              <a:t>🌀</a:t>
            </a:r>
            <a:r>
              <a:rPr lang="en-US" sz="1400" dirty="0"/>
              <a:t> </a:t>
            </a:r>
            <a:r>
              <a:rPr lang="en-US" sz="1400" b="1" dirty="0"/>
              <a:t>Velocity (</a:t>
            </a:r>
            <a:r>
              <a:rPr lang="en-US" sz="1400" b="1" i="1" dirty="0"/>
              <a:t>u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along-channel flow velocity in a patch, influencing whether fish swim or drift.</a:t>
            </a:r>
          </a:p>
          <a:p>
            <a:r>
              <a:rPr lang="en-US" sz="1600" dirty="0"/>
              <a:t>🛑</a:t>
            </a:r>
            <a:r>
              <a:rPr lang="en-US" sz="1400" dirty="0"/>
              <a:t> </a:t>
            </a:r>
            <a:r>
              <a:rPr lang="en-US" sz="1400" b="1" dirty="0"/>
              <a:t>Patch Difficulty (</a:t>
            </a:r>
            <a:r>
              <a:rPr lang="en-US" sz="1400" b="1" i="1" dirty="0"/>
              <a:t>Patch-Df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difficulty factor of a patch, which records the highest difficulty experienced in the patch over time.</a:t>
            </a:r>
          </a:p>
          <a:p>
            <a:r>
              <a:rPr lang="en-US" sz="1600" b="1" dirty="0"/>
              <a:t>🐟</a:t>
            </a:r>
            <a:r>
              <a:rPr lang="en-US" sz="1400" dirty="0"/>
              <a:t> </a:t>
            </a:r>
            <a:r>
              <a:rPr lang="en-US" sz="1400" b="1" dirty="0"/>
              <a:t>Fish (</a:t>
            </a:r>
            <a:r>
              <a:rPr lang="en-US" sz="1400" b="1" i="1" dirty="0"/>
              <a:t>Fish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number of fish using one location.</a:t>
            </a:r>
          </a:p>
          <a:p>
            <a:r>
              <a:rPr lang="en-US" sz="1600" dirty="0"/>
              <a:t>⏳</a:t>
            </a:r>
            <a:r>
              <a:rPr lang="en-US" sz="1400" dirty="0"/>
              <a:t> </a:t>
            </a:r>
            <a:r>
              <a:rPr lang="en-US" sz="1400" b="1" dirty="0"/>
              <a:t>Time Spent (</a:t>
            </a:r>
            <a:r>
              <a:rPr lang="en-US" sz="1400" b="1" i="1" dirty="0"/>
              <a:t>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resting in one location.</a:t>
            </a:r>
          </a:p>
          <a:p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7580" y="991666"/>
            <a:ext cx="5703887" cy="823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🐟 Individual (Fish) Variables</a:t>
            </a:r>
          </a:p>
        </p:txBody>
      </p:sp>
    </p:spTree>
    <p:extLst>
      <p:ext uri="{BB962C8B-B14F-4D97-AF65-F5344CB8AC3E}">
        <p14:creationId xmlns:p14="http://schemas.microsoft.com/office/powerpoint/2010/main" val="412824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353490"/>
            <a:ext cx="10643906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fish migrate under flow resistance by calculating swimming effort, difficulty, and energy cost.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migration movement under varying flow conditions</a:t>
            </a:r>
            <a:br>
              <a:rPr lang="en-US" sz="2000" dirty="0"/>
            </a:br>
            <a:r>
              <a:rPr lang="en-US" sz="2000" dirty="0"/>
              <a:t>Calculate swimming speed based on fish energy and water velocity, capturing how fish respond to hydrodynamic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energetic difficulty of movement</a:t>
            </a:r>
            <a:br>
              <a:rPr lang="en-US" sz="2000" dirty="0"/>
            </a:br>
            <a:r>
              <a:rPr lang="en-US" sz="2000" dirty="0"/>
              <a:t>Use a velocity-based difficulty factor to scale the energetic cost of upstream swimming based on local flow and fish traits.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movement and energy depletion</a:t>
            </a:r>
            <a:br>
              <a:rPr lang="en-US" sz="2000" dirty="0"/>
            </a:br>
            <a:r>
              <a:rPr lang="en-US" sz="2000" dirty="0"/>
              <a:t>Determine fish position and energy loss at each time step, revealing where and when movement becomes inefficient or unsustainable.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975916" y="61105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6E184-65EF-4E7B-BF05-5F6676CDF53C}"/>
              </a:ext>
            </a:extLst>
          </p:cNvPr>
          <p:cNvGrpSpPr/>
          <p:nvPr/>
        </p:nvGrpSpPr>
        <p:grpSpPr>
          <a:xfrm>
            <a:off x="1542373" y="620864"/>
            <a:ext cx="8918945" cy="4529601"/>
            <a:chOff x="1631199" y="1952123"/>
            <a:chExt cx="8918945" cy="45296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DCC76E-82E4-489B-B111-88676FC9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369" y="1952123"/>
              <a:ext cx="8235639" cy="4529601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F67821-0371-4DFE-A091-17B83DA69D25}"/>
                </a:ext>
              </a:extLst>
            </p:cNvPr>
            <p:cNvGrpSpPr/>
            <p:nvPr/>
          </p:nvGrpSpPr>
          <p:grpSpPr>
            <a:xfrm>
              <a:off x="1891845" y="3231495"/>
              <a:ext cx="8658299" cy="2225347"/>
              <a:chOff x="1891845" y="3231495"/>
              <a:chExt cx="8658299" cy="22253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76A888-2ECE-4AB8-B3F1-7FAA0C246190}"/>
                  </a:ext>
                </a:extLst>
              </p:cNvPr>
              <p:cNvGrpSpPr/>
              <p:nvPr/>
            </p:nvGrpSpPr>
            <p:grpSpPr>
              <a:xfrm>
                <a:off x="6130892" y="3260052"/>
                <a:ext cx="4419252" cy="2196790"/>
                <a:chOff x="6130892" y="3260052"/>
                <a:chExt cx="4419252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6376D9-59D6-43C3-A016-4189B80E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2775" y="3260052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AA6A18C-73F4-401D-82EE-666BB3B07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BF7041-5B86-4EE7-B4DD-8FCDC3337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E9D3B5-52CB-4EF8-90FC-755ABBC51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8FB62C-34AF-4D50-A582-835C2B68A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72C09B0-38AE-4298-87F2-CEBDE777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6F7CDD-CE4B-4F06-B4D3-ED79669E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2A4542D-33A8-48CB-96B9-A3CB23BA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55B17BF-6755-4D69-B4A3-66188C69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EF482C0-DD48-49B4-B9AC-0DF01622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D0C8BAC-6E08-490F-A4E1-2171D3E41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6AEC572-70B1-4668-82BD-C5CEE72B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921A53-B0CB-45B0-8E81-8C3204D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89CFF4B-C07B-49FF-833D-BEE781EC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0892" y="3876078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F5CF2D4-DE71-4EBD-B571-001BA271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8278" y="4626276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2362C5E-F9F0-4F7E-B59D-F1674DE0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512" y="5417361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A28C2BD-3438-4DD0-9510-71B97A3AA584}"/>
                  </a:ext>
                </a:extLst>
              </p:cNvPr>
              <p:cNvGrpSpPr/>
              <p:nvPr/>
            </p:nvGrpSpPr>
            <p:grpSpPr>
              <a:xfrm flipH="1">
                <a:off x="1891845" y="3231495"/>
                <a:ext cx="3371386" cy="2196790"/>
                <a:chOff x="7178758" y="3260052"/>
                <a:chExt cx="3371386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A4429FD-2F8B-4756-BC73-88AC77BB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DA1ABD-5F75-4F9D-A705-8225B8ECA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4612499-76E3-4012-B764-2EABB6490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63BBC51-E788-421A-9D78-C0AF9745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C8B67D9-5F75-4548-AF92-72DA0E5D9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FBFC15B-92B7-4397-AC9C-D5A1E4A59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C2C415F-32F1-4E09-A2F8-D62A5EC5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9D4B07B-BE0D-4D53-8815-B8A7F05FD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1FF8A1B-4116-45F8-8D80-0626EE9CD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9D47ED2-974A-4EA7-A8F6-33ABA327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14A5F04-FF65-4F4A-8FE6-2BDC7479A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CDCDBFF-DDED-4721-8523-4FFB745BA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2109369" y="3538280"/>
              <a:ext cx="1438648" cy="830997"/>
              <a:chOff x="2142823" y="3694397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142823" y="3694397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360342" y="4342069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1066800" y="64174"/>
            <a:ext cx="10331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Swimming Becomes More or Less Difficult as Fish Move Through Changing Flow Conditions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124609" y="4553971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900094" y="202235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15F8E1-59E2-4ADE-A007-97C3BD358907}"/>
              </a:ext>
            </a:extLst>
          </p:cNvPr>
          <p:cNvSpPr txBox="1"/>
          <p:nvPr/>
        </p:nvSpPr>
        <p:spPr>
          <a:xfrm>
            <a:off x="873786" y="4923303"/>
            <a:ext cx="10444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Velocity Direction × Magnitude = Difficulty Factor (</a:t>
            </a:r>
            <a:r>
              <a:rPr lang="en-US" sz="2000" b="1" i="1" dirty="0"/>
              <a:t>Df</a:t>
            </a:r>
            <a:r>
              <a:rPr lang="en-US" sz="2000" dirty="0"/>
              <a:t>)</a:t>
            </a:r>
          </a:p>
          <a:p>
            <a:r>
              <a:rPr lang="en-US" b="1" dirty="0"/>
              <a:t>Highest difficulty: </a:t>
            </a:r>
          </a:p>
          <a:p>
            <a:r>
              <a:rPr lang="en-US" b="1" dirty="0"/>
              <a:t>→</a:t>
            </a:r>
            <a:r>
              <a:rPr lang="en-US" dirty="0"/>
              <a:t> Strongest velocity in the opposite direction of fish movement</a:t>
            </a:r>
          </a:p>
          <a:p>
            <a:endParaRPr lang="en-US" dirty="0"/>
          </a:p>
          <a:p>
            <a:r>
              <a:rPr lang="en-US" b="1" dirty="0"/>
              <a:t>Lowest difficulty:</a:t>
            </a:r>
          </a:p>
          <a:p>
            <a:r>
              <a:rPr lang="en-US" b="1" dirty="0"/>
              <a:t>→</a:t>
            </a:r>
            <a:r>
              <a:rPr lang="en-US" dirty="0"/>
              <a:t> Weak or assisting flow in the same direction as fish movement</a:t>
            </a:r>
          </a:p>
          <a:p>
            <a:r>
              <a:rPr lang="en-US" sz="1600" b="1" dirty="0"/>
              <a:t>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8968541" y="5231384"/>
            <a:ext cx="3223459" cy="1469722"/>
            <a:chOff x="9267697" y="5411156"/>
            <a:chExt cx="2686410" cy="14697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0010F9-677F-4723-8A7B-CDD386509001}"/>
                </a:ext>
              </a:extLst>
            </p:cNvPr>
            <p:cNvSpPr/>
            <p:nvPr/>
          </p:nvSpPr>
          <p:spPr>
            <a:xfrm>
              <a:off x="9267697" y="5787731"/>
              <a:ext cx="2474537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C585B2-0C18-4BB8-BA51-58F6C0F59181}"/>
                </a:ext>
              </a:extLst>
            </p:cNvPr>
            <p:cNvSpPr txBox="1"/>
            <p:nvPr/>
          </p:nvSpPr>
          <p:spPr>
            <a:xfrm>
              <a:off x="9743224" y="5411156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Against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78" y="5696173"/>
            <a:ext cx="12432156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adjust their speed to overcome opposing currents, constrained by maximum velocity and rate of change.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428331" y="167584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1E9C8-9DDD-44EB-8992-51CA12E6012F}"/>
              </a:ext>
            </a:extLst>
          </p:cNvPr>
          <p:cNvGrpSpPr/>
          <p:nvPr/>
        </p:nvGrpSpPr>
        <p:grpSpPr>
          <a:xfrm>
            <a:off x="-308278" y="1010826"/>
            <a:ext cx="3962269" cy="2397301"/>
            <a:chOff x="-308278" y="1010826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761796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1010826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114763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931948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B6D483B-E84D-48A8-9F6D-AAFB24518BA1}"/>
              </a:ext>
            </a:extLst>
          </p:cNvPr>
          <p:cNvGrpSpPr/>
          <p:nvPr/>
        </p:nvGrpSpPr>
        <p:grpSpPr>
          <a:xfrm>
            <a:off x="3985253" y="1010825"/>
            <a:ext cx="5054317" cy="2150503"/>
            <a:chOff x="3985253" y="1010825"/>
            <a:chExt cx="5054317" cy="21505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1010825"/>
              <a:ext cx="2909155" cy="2015689"/>
              <a:chOff x="1017956" y="2071167"/>
              <a:chExt cx="1387788" cy="14967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9"/>
                <a:ext cx="117917" cy="228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/>
                  <a:t>t</a:t>
                </a:r>
                <a:endParaRPr lang="en-US" sz="1600" b="1" i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72736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F6CF6A-88EB-43D0-AA13-C102F146DA68}"/>
                </a:ext>
              </a:extLst>
            </p:cNvPr>
            <p:cNvSpPr/>
            <p:nvPr/>
          </p:nvSpPr>
          <p:spPr>
            <a:xfrm>
              <a:off x="4387294" y="1991088"/>
              <a:ext cx="2620537" cy="688846"/>
            </a:xfrm>
            <a:custGeom>
              <a:avLst/>
              <a:gdLst>
                <a:gd name="connsiteX0" fmla="*/ 0 w 2620537"/>
                <a:gd name="connsiteY0" fmla="*/ 688846 h 688846"/>
                <a:gd name="connsiteX1" fmla="*/ 1282390 w 2620537"/>
                <a:gd name="connsiteY1" fmla="*/ 19773 h 688846"/>
                <a:gd name="connsiteX2" fmla="*/ 2620537 w 2620537"/>
                <a:gd name="connsiteY2" fmla="*/ 242797 h 68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537" h="688846">
                  <a:moveTo>
                    <a:pt x="0" y="688846"/>
                  </a:moveTo>
                  <a:cubicBezTo>
                    <a:pt x="422817" y="391480"/>
                    <a:pt x="845634" y="94114"/>
                    <a:pt x="1282390" y="19773"/>
                  </a:cubicBezTo>
                  <a:cubicBezTo>
                    <a:pt x="1719146" y="-54568"/>
                    <a:pt x="2169841" y="94114"/>
                    <a:pt x="2620537" y="24279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w="lg" len="lg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A0699-2940-43C3-BD06-9AFE33A1F834}"/>
              </a:ext>
            </a:extLst>
          </p:cNvPr>
          <p:cNvGrpSpPr/>
          <p:nvPr/>
        </p:nvGrpSpPr>
        <p:grpSpPr>
          <a:xfrm>
            <a:off x="-395754" y="3442158"/>
            <a:ext cx="3962269" cy="2397301"/>
            <a:chOff x="-395754" y="344215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95754" y="519312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36309" y="344215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389712" y="354609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35443" y="437739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D2AE9-4799-4562-84C4-628CD26ED7A2}"/>
              </a:ext>
            </a:extLst>
          </p:cNvPr>
          <p:cNvGrpSpPr/>
          <p:nvPr/>
        </p:nvGrpSpPr>
        <p:grpSpPr>
          <a:xfrm>
            <a:off x="3985253" y="3456273"/>
            <a:ext cx="5188012" cy="2150502"/>
            <a:chOff x="3985253" y="3456273"/>
            <a:chExt cx="5188012" cy="215050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3985253" y="3456273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/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blipFill>
                  <a:blip r:embed="rId4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>
              <a:off x="4359040" y="4442573"/>
              <a:ext cx="2553629" cy="67464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3629" h="674642">
                  <a:moveTo>
                    <a:pt x="0" y="612285"/>
                  </a:moveTo>
                  <a:cubicBezTo>
                    <a:pt x="357768" y="664324"/>
                    <a:pt x="715536" y="716363"/>
                    <a:pt x="947853" y="623436"/>
                  </a:cubicBezTo>
                  <a:cubicBezTo>
                    <a:pt x="1180170" y="530509"/>
                    <a:pt x="1126273" y="149509"/>
                    <a:pt x="1393902" y="54724"/>
                  </a:cubicBezTo>
                  <a:cubicBezTo>
                    <a:pt x="1661531" y="-40061"/>
                    <a:pt x="2107580" y="7331"/>
                    <a:pt x="2553629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9040" y="3865584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488FC84-CF1C-404F-A7FF-A650F20E4C62}"/>
              </a:ext>
            </a:extLst>
          </p:cNvPr>
          <p:cNvSpPr txBox="1"/>
          <p:nvPr/>
        </p:nvSpPr>
        <p:spPr>
          <a:xfrm>
            <a:off x="8653870" y="935777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67A67-3EAA-4897-919A-F928338BEF45}"/>
              </a:ext>
            </a:extLst>
          </p:cNvPr>
          <p:cNvSpPr txBox="1"/>
          <p:nvPr/>
        </p:nvSpPr>
        <p:spPr>
          <a:xfrm>
            <a:off x="8653870" y="1445748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strengthens, fish increase speed to counter resistance, constrained by their max swimming rate and how fast they can accelerate.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B9E386-F33F-40A0-A0E7-CDA196023D14}"/>
              </a:ext>
            </a:extLst>
          </p:cNvPr>
          <p:cNvCxnSpPr/>
          <p:nvPr/>
        </p:nvCxnSpPr>
        <p:spPr>
          <a:xfrm>
            <a:off x="8726664" y="1375670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1CB1FFA-E6FC-48F3-B83A-63E692A22D58}"/>
              </a:ext>
            </a:extLst>
          </p:cNvPr>
          <p:cNvSpPr/>
          <p:nvPr/>
        </p:nvSpPr>
        <p:spPr>
          <a:xfrm>
            <a:off x="7927476" y="1666960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9B06B7-7730-47D2-96EE-74D7B0EE76C9}"/>
              </a:ext>
            </a:extLst>
          </p:cNvPr>
          <p:cNvSpPr/>
          <p:nvPr/>
        </p:nvSpPr>
        <p:spPr>
          <a:xfrm>
            <a:off x="7927476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AA568F-B5BB-47C2-B3E8-021CC41D6CFA}"/>
              </a:ext>
            </a:extLst>
          </p:cNvPr>
          <p:cNvSpPr txBox="1"/>
          <p:nvPr/>
        </p:nvSpPr>
        <p:spPr>
          <a:xfrm>
            <a:off x="8658924" y="3612212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weakens, fish reduce speed to conserve energy unless overcoming velocity is needed for continued migration.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/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Desired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𝐒𝐩𝐞𝐞𝐝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blipFill>
                <a:blip r:embed="rId6"/>
                <a:stretch>
                  <a:fillRect l="-3358" t="-10000" r="-3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/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𝐒𝐰𝐢𝐦𝐦𝐢𝐧𝐠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𝐒𝐩𝐞𝐞𝐝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Right 59">
            <a:extLst>
              <a:ext uri="{FF2B5EF4-FFF2-40B4-BE49-F238E27FC236}">
                <a16:creationId xmlns:a16="http://schemas.microsoft.com/office/drawing/2014/main" id="{DC02A13E-0A98-4CE7-8FCB-E3C70909AFA8}"/>
              </a:ext>
            </a:extLst>
          </p:cNvPr>
          <p:cNvSpPr/>
          <p:nvPr/>
        </p:nvSpPr>
        <p:spPr>
          <a:xfrm>
            <a:off x="3428331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7" grpId="0"/>
      <p:bldP spid="68" grpId="0"/>
      <p:bldP spid="70" grpId="0" animBg="1"/>
      <p:bldP spid="72" grpId="0" animBg="1"/>
      <p:bldP spid="73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with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1" y="5596564"/>
            <a:ext cx="1155007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use favorable currents to move faster with less effort, without being limited by their maximum swimming speed.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D56449-6508-4E54-AC9F-F2BC81E41A60}"/>
              </a:ext>
            </a:extLst>
          </p:cNvPr>
          <p:cNvGrpSpPr/>
          <p:nvPr/>
        </p:nvGrpSpPr>
        <p:grpSpPr>
          <a:xfrm>
            <a:off x="-308278" y="945510"/>
            <a:ext cx="3962269" cy="2397301"/>
            <a:chOff x="-308278" y="945510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696480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049447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866632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901A36-4993-4AE6-B320-1915D7334815}"/>
              </a:ext>
            </a:extLst>
          </p:cNvPr>
          <p:cNvSpPr txBox="1"/>
          <p:nvPr/>
        </p:nvSpPr>
        <p:spPr>
          <a:xfrm>
            <a:off x="8653870" y="5059432"/>
            <a:ext cx="203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Swimming Velocity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A47E0-F6DB-47E6-9C09-8463C5EFB689}"/>
              </a:ext>
            </a:extLst>
          </p:cNvPr>
          <p:cNvSpPr txBox="1"/>
          <p:nvPr/>
        </p:nvSpPr>
        <p:spPr>
          <a:xfrm>
            <a:off x="8653870" y="4846426"/>
            <a:ext cx="27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Desired Swimming 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6D21E-E836-4C75-9D00-1CF89AB9BAAF}"/>
              </a:ext>
            </a:extLst>
          </p:cNvPr>
          <p:cNvSpPr txBox="1"/>
          <p:nvPr/>
        </p:nvSpPr>
        <p:spPr>
          <a:xfrm>
            <a:off x="8653870" y="5289699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Current Velocity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FE13A7-A8F9-48DD-B0FD-EB8D3ED45F06}"/>
              </a:ext>
            </a:extLst>
          </p:cNvPr>
          <p:cNvGrpSpPr/>
          <p:nvPr/>
        </p:nvGrpSpPr>
        <p:grpSpPr>
          <a:xfrm>
            <a:off x="-362646" y="3316218"/>
            <a:ext cx="3962269" cy="2397301"/>
            <a:chOff x="-362646" y="331621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62646" y="506718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69417" y="331621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0" y="342015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68551" y="425145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A6B7FB-45A2-45E9-9454-C05B816C8474}"/>
              </a:ext>
            </a:extLst>
          </p:cNvPr>
          <p:cNvGrpSpPr/>
          <p:nvPr/>
        </p:nvGrpSpPr>
        <p:grpSpPr>
          <a:xfrm>
            <a:off x="3428331" y="851208"/>
            <a:ext cx="5611239" cy="2244804"/>
            <a:chOff x="3428331" y="851208"/>
            <a:chExt cx="5611239" cy="22448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428331" y="1610531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Increases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07420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8024C3-0917-41E3-9DA6-5237E1A8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491" y="851208"/>
              <a:ext cx="878363" cy="179500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CDCDA8-13BF-4CC1-8666-167942DC1A7A}"/>
              </a:ext>
            </a:extLst>
          </p:cNvPr>
          <p:cNvGrpSpPr/>
          <p:nvPr/>
        </p:nvGrpSpPr>
        <p:grpSpPr>
          <a:xfrm>
            <a:off x="7927476" y="870461"/>
            <a:ext cx="3805682" cy="1710300"/>
            <a:chOff x="7927476" y="870461"/>
            <a:chExt cx="3805682" cy="1710300"/>
          </a:xfrm>
        </p:grpSpPr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B1CB1FFA-E6FC-48F3-B83A-63E692A22D58}"/>
                </a:ext>
              </a:extLst>
            </p:cNvPr>
            <p:cNvSpPr/>
            <p:nvPr/>
          </p:nvSpPr>
          <p:spPr>
            <a:xfrm>
              <a:off x="7927476" y="1457224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D50A9-0981-44C0-88EA-2FC0212C2847}"/>
                </a:ext>
              </a:extLst>
            </p:cNvPr>
            <p:cNvSpPr txBox="1"/>
            <p:nvPr/>
          </p:nvSpPr>
          <p:spPr>
            <a:xfrm>
              <a:off x="8653870" y="870461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CB7577-DD2B-4BC5-888F-5CEF86E2AD62}"/>
                </a:ext>
              </a:extLst>
            </p:cNvPr>
            <p:cNvSpPr txBox="1"/>
            <p:nvPr/>
          </p:nvSpPr>
          <p:spPr>
            <a:xfrm>
              <a:off x="8653870" y="1380432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When flow aids migration, fish swim more efficiently but still face constraints from max speed and acceleration.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05517E-7FE5-46BF-981B-7D43734C7115}"/>
                </a:ext>
              </a:extLst>
            </p:cNvPr>
            <p:cNvCxnSpPr/>
            <p:nvPr/>
          </p:nvCxnSpPr>
          <p:spPr>
            <a:xfrm>
              <a:off x="8726664" y="1310354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33470-C355-4CDC-9570-06BE165629CD}"/>
              </a:ext>
            </a:extLst>
          </p:cNvPr>
          <p:cNvGrpSpPr/>
          <p:nvPr/>
        </p:nvGrpSpPr>
        <p:grpSpPr>
          <a:xfrm>
            <a:off x="7923471" y="3592597"/>
            <a:ext cx="3809687" cy="1200329"/>
            <a:chOff x="7923471" y="3592597"/>
            <a:chExt cx="3809687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EF9B06B7-7730-47D2-96EE-74D7B0EE76C9}"/>
                </a:ext>
              </a:extLst>
            </p:cNvPr>
            <p:cNvSpPr/>
            <p:nvPr/>
          </p:nvSpPr>
          <p:spPr>
            <a:xfrm>
              <a:off x="7923471" y="391048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EE3CE5-7710-4ACD-85A0-0DC10B58E1E7}"/>
                </a:ext>
              </a:extLst>
            </p:cNvPr>
            <p:cNvSpPr txBox="1"/>
            <p:nvPr/>
          </p:nvSpPr>
          <p:spPr>
            <a:xfrm>
              <a:off x="8653870" y="359259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favorable flow lessens, fish boost effort to maintain progress, using more energy if currents slow too much.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7768F-36EE-4E7F-99C3-BD02B9D4A2A9}"/>
              </a:ext>
            </a:extLst>
          </p:cNvPr>
          <p:cNvGrpSpPr/>
          <p:nvPr/>
        </p:nvGrpSpPr>
        <p:grpSpPr>
          <a:xfrm>
            <a:off x="3428331" y="3330332"/>
            <a:ext cx="5744934" cy="2150503"/>
            <a:chOff x="3428331" y="3330332"/>
            <a:chExt cx="5744934" cy="215050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4018361" y="3330332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 flipV="1">
              <a:off x="4395794" y="3651529"/>
              <a:ext cx="2575874" cy="74161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  <a:gd name="connsiteX0" fmla="*/ 0 w 2553629"/>
                <a:gd name="connsiteY0" fmla="*/ 612285 h 619293"/>
                <a:gd name="connsiteX1" fmla="*/ 756163 w 2553629"/>
                <a:gd name="connsiteY1" fmla="*/ 319599 h 619293"/>
                <a:gd name="connsiteX2" fmla="*/ 1393902 w 2553629"/>
                <a:gd name="connsiteY2" fmla="*/ 54724 h 619293"/>
                <a:gd name="connsiteX3" fmla="*/ 2553629 w 2553629"/>
                <a:gd name="connsiteY3" fmla="*/ 54724 h 619293"/>
                <a:gd name="connsiteX0" fmla="*/ 0 w 2591967"/>
                <a:gd name="connsiteY0" fmla="*/ 682401 h 688237"/>
                <a:gd name="connsiteX1" fmla="*/ 794501 w 2591967"/>
                <a:gd name="connsiteY1" fmla="*/ 319599 h 688237"/>
                <a:gd name="connsiteX2" fmla="*/ 1432240 w 2591967"/>
                <a:gd name="connsiteY2" fmla="*/ 54724 h 688237"/>
                <a:gd name="connsiteX3" fmla="*/ 2591967 w 2591967"/>
                <a:gd name="connsiteY3" fmla="*/ 54724 h 688237"/>
                <a:gd name="connsiteX0" fmla="*/ 0 w 2591967"/>
                <a:gd name="connsiteY0" fmla="*/ 682401 h 682401"/>
                <a:gd name="connsiteX1" fmla="*/ 303751 w 2591967"/>
                <a:gd name="connsiteY1" fmla="*/ 640624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  <a:gd name="connsiteX0" fmla="*/ 0 w 2591967"/>
                <a:gd name="connsiteY0" fmla="*/ 682401 h 682401"/>
                <a:gd name="connsiteX1" fmla="*/ 266499 w 2591967"/>
                <a:gd name="connsiteY1" fmla="*/ 558870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967" h="682401">
                  <a:moveTo>
                    <a:pt x="0" y="682401"/>
                  </a:moveTo>
                  <a:cubicBezTo>
                    <a:pt x="50625" y="675438"/>
                    <a:pt x="134082" y="619337"/>
                    <a:pt x="266499" y="558870"/>
                  </a:cubicBezTo>
                  <a:cubicBezTo>
                    <a:pt x="398916" y="498403"/>
                    <a:pt x="600211" y="403623"/>
                    <a:pt x="794501" y="319599"/>
                  </a:cubicBezTo>
                  <a:cubicBezTo>
                    <a:pt x="988791" y="235575"/>
                    <a:pt x="1164611" y="149509"/>
                    <a:pt x="1432240" y="54724"/>
                  </a:cubicBezTo>
                  <a:cubicBezTo>
                    <a:pt x="1699869" y="-40061"/>
                    <a:pt x="2145918" y="7331"/>
                    <a:pt x="2591967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9157" y="3663176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/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Decreases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blipFill>
                  <a:blip r:embed="rId5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282F67F1-198A-4A47-97FB-4914AF4E4028}"/>
                </a:ext>
              </a:extLst>
            </p:cNvPr>
            <p:cNvSpPr/>
            <p:nvPr/>
          </p:nvSpPr>
          <p:spPr>
            <a:xfrm>
              <a:off x="3428331" y="391706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1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More difficult conditions require more energy to swim, making resistance a key driver of energy use.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73672" cy="1433301"/>
            <a:chOff x="7695710" y="1265648"/>
            <a:chExt cx="3773672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90094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Greater difficulty forces fish to use more energy to maintain movement or balance.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Calculating Energy Use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20567" y="991738"/>
            <a:ext cx="3962269" cy="2132000"/>
            <a:chOff x="220567" y="991738"/>
            <a:chExt cx="3962269" cy="2132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6C5D0F-AD40-4942-BA1B-A2E7B44F8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856" y="1194869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20567" y="2754406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Difficulty 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2077243"/>
              <a:chOff x="1017956" y="2071167"/>
              <a:chExt cx="1387788" cy="154250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4799" cy="27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4888"/>
            <a:chOff x="3951359" y="991737"/>
            <a:chExt cx="3466077" cy="21248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12824" y="2747293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53008"/>
            <a:chOff x="3951359" y="3392283"/>
            <a:chExt cx="3466077" cy="21530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66295" y="517595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Decreases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104471"/>
            <a:chOff x="646813" y="3392283"/>
            <a:chExt cx="2909155" cy="21044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2046465"/>
              <a:chOff x="1017956" y="2071167"/>
              <a:chExt cx="1387788" cy="15196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186859" y="5127422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BA4FA3-8519-4F04-97FD-478963B9B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09" y="3581237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717917"/>
            <a:ext cx="3781166" cy="1200329"/>
            <a:chOff x="7695710" y="3717917"/>
            <a:chExt cx="3781166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7588" y="371791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stress or resistance declines, fish reduce energy use, allowing recovery and longer endurance.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586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586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20793B9-1292-4744-9937-303F6DF3965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DC6227-2005-4D6C-9CA3-7BA0530D18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6EAA57B-5328-4382-AD8D-34B5C35D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5F0045B-7C27-47E8-B29D-BA2AF244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44DD86-7C15-4DD9-82F2-1F5325C8E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7DFCBA0-650F-4124-80B3-E78D5AB86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D35176C-A12D-4A80-BFFA-699EFA6F3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A6DB01-0B35-4824-8B0A-BC4499BAB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FC1466-2BF7-4D68-98C9-79760983F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ABEF5EE-2D66-42D6-B3BB-E707DEEA9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C20429F-1785-431D-9884-8A5034615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BE691BA-62E5-4249-9589-0B536F03E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18398D1-F6BB-42AB-A89C-80EABFC8B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2EC30B8-52FD-4A98-B7B2-41C804A2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AC3A11D-6FAB-4DF5-89BD-CB9E9769E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7684C05-7138-4BFB-8D96-89160B562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72E3C00-CF94-47B5-80A4-F9EBC6BB5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2958F3-B414-40B6-8783-E7B474A80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0ACC4A-0841-402B-85D9-6A2150FEF9E5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40E329-F943-4F61-BBA3-BA6E1CEDA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41209B8-EA34-49BC-BB17-E76639759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4071EC-BA16-4F0A-984D-3C0F308689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B6A718-A41C-452B-82CD-A4EDE4A9D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E6AFBF-92C4-41A8-B6E2-6E2B841B0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5E2B9DD-3720-489B-A390-5AAF3D874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D26140A-D52E-412C-A027-366661F47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99B3B97-48E1-4C37-9832-5F6D0DF62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AF16943-5F49-4190-A61E-F87DCE19E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C972571-56B8-4590-ADF8-D1410469D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2777040-AC01-4996-B4B1-DF13FF50E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34D34F-8C28-4EAD-8159-CE3F80637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509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048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use favorable currents to boost forward movement, increasing their swimming speed with the flow.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08BB17-8588-4980-8D35-BBB49F2407F4}"/>
              </a:ext>
            </a:extLst>
          </p:cNvPr>
          <p:cNvGrpSpPr/>
          <p:nvPr/>
        </p:nvGrpSpPr>
        <p:grpSpPr>
          <a:xfrm>
            <a:off x="547351" y="53547"/>
            <a:ext cx="3066225" cy="1682665"/>
            <a:chOff x="973581" y="71913"/>
            <a:chExt cx="3066225" cy="1682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D0F1D5-0677-4D50-A43E-FF71B6218A7D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9991289-4104-4F29-B442-BCD9EC47FED0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1634560-C4E2-414F-819D-34E947CD6C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3A7FC9-F621-4BDE-9486-75BFFD15E6F3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ACD70D-F224-4B75-8C08-69C4ED2C0302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FB300E-CE91-46A4-9DE0-A1C47252A24F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F79487-942D-40F9-9821-2A5C4B3BFF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FC02F02-2F09-4241-9403-6AD4ABACBCFC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B1E163-85F3-410C-A249-E9E24008736C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6B9AC0-C04B-406F-9BAC-935842757B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A79247-2499-4BD7-9D52-2C39807D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8126" y="71913"/>
              <a:ext cx="799776" cy="1121764"/>
            </a:xfrm>
            <a:prstGeom prst="rect">
              <a:avLst/>
            </a:prstGeom>
          </p:spPr>
        </p:pic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99D490B-6E8B-4BA8-BD6B-FE7054A83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11C94C-1F45-4471-8605-ACF4C791BB97}"/>
              </a:ext>
            </a:extLst>
          </p:cNvPr>
          <p:cNvGrpSpPr/>
          <p:nvPr/>
        </p:nvGrpSpPr>
        <p:grpSpPr>
          <a:xfrm>
            <a:off x="9459950" y="2348949"/>
            <a:ext cx="3080159" cy="988962"/>
            <a:chOff x="9387122" y="5891916"/>
            <a:chExt cx="2566985" cy="98896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6393BB3-5930-45D5-AF83-F935EDA9C2CD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D69054-CD21-4ADF-BE0A-27330031F705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B2BD2D-E270-4279-A223-1114AF00C500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784F121-D191-4170-977B-92283FC12128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F86732-9677-49E2-9744-C02EE66EB1EA}"/>
              </a:ext>
            </a:extLst>
          </p:cNvPr>
          <p:cNvSpPr/>
          <p:nvPr/>
        </p:nvSpPr>
        <p:spPr>
          <a:xfrm>
            <a:off x="1636548" y="312462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02DA28E-CD5D-44C4-964A-AF0B980D1B9F}"/>
              </a:ext>
            </a:extLst>
          </p:cNvPr>
          <p:cNvSpPr/>
          <p:nvPr/>
        </p:nvSpPr>
        <p:spPr>
          <a:xfrm>
            <a:off x="1620547" y="335239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B0A5718-ECEB-438D-B810-2B6DCEBC10F4}"/>
              </a:ext>
            </a:extLst>
          </p:cNvPr>
          <p:cNvGrpSpPr/>
          <p:nvPr/>
        </p:nvGrpSpPr>
        <p:grpSpPr>
          <a:xfrm>
            <a:off x="878199" y="165848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4EC188D-7062-46F2-96E4-A214C577EBF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2C43020F-DDC0-48BF-BDE4-8219429393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6" name="Arrow: Down 165">
                <a:extLst>
                  <a:ext uri="{FF2B5EF4-FFF2-40B4-BE49-F238E27FC236}">
                    <a16:creationId xmlns:a16="http://schemas.microsoft.com/office/drawing/2014/main" id="{61824FC9-3D4A-4704-A444-C73CF49DAEAF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DC31BC-AFBB-4AD4-881D-FFCFD9CB6388}"/>
              </a:ext>
            </a:extLst>
          </p:cNvPr>
          <p:cNvSpPr txBox="1"/>
          <p:nvPr/>
        </p:nvSpPr>
        <p:spPr>
          <a:xfrm>
            <a:off x="267865" y="3648897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</p:spTree>
    <p:extLst>
      <p:ext uri="{BB962C8B-B14F-4D97-AF65-F5344CB8AC3E}">
        <p14:creationId xmlns:p14="http://schemas.microsoft.com/office/powerpoint/2010/main" val="22922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4824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4824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E685A80-9535-4666-BAEE-4C71B45451C9}"/>
              </a:ext>
            </a:extLst>
          </p:cNvPr>
          <p:cNvGrpSpPr/>
          <p:nvPr/>
        </p:nvGrpSpPr>
        <p:grpSpPr>
          <a:xfrm>
            <a:off x="1136975" y="2748094"/>
            <a:ext cx="8658299" cy="2225347"/>
            <a:chOff x="1891845" y="3231495"/>
            <a:chExt cx="8658299" cy="222534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23876B-5ECD-45FA-B105-91CBD133E146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4DC6332-6C2C-4F3B-A5DA-6753479E9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B08CCC6-F0EA-4A5A-B843-094EBD4E14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F2B8BF1-94B1-40B3-8E59-712FCD8D4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CE6DFF7-6E25-4723-B078-C7D776827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996721B-C45E-4768-9DFA-801ED24FD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FD00D66-6AB5-4DB5-94E9-16C06621F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D034E03-B6B0-4660-B1FF-ED6FF6129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612CFC-EBD4-4B41-8C01-D7A02FEB1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04FED3E-390F-4B1E-ABD1-6D3C45A1D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7057C9C-4AEA-4F9F-B640-9212A84D7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FE937F-7057-484C-91D0-89E13401D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CAC298B-EE34-4D6F-A0D3-FD6421F5B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E4608E4-EA69-4D76-8EA4-C1CFAB1AB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E11AC45-86E6-455D-B697-11FC37115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D7390B3-45E6-487F-A340-BDB8462CC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59A7AF-D200-43E6-9CE1-BEA4267F2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805B9B-7F2F-4BAF-AC2D-02C85A1C2DEE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FBD14A-A9B1-4567-BBCD-61CE77FE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93FC58C-E066-420F-9E87-1DC07D275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928BF45-ED8F-41EC-AFA3-79C8B908A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29FBAA-8F90-4125-84DF-0DA50499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2B7B54F-7121-4993-AB20-E2E1977F03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F3C526-0B84-4C45-BB6B-5A542192F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B718809-426A-4040-BEA2-E13F2930C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7CF4E77-0460-45E5-AF11-55221C0BF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544C1C4-876C-4761-90F7-ECEAA05B8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057E4AA-0724-4469-8442-225AA0CC2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B1BA596-AA0C-4673-B8ED-E999B999C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B79A2B3-237B-43FB-9B5C-DDEB882B77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3747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847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resistance during favorable flow conditions leads to lower swimming difficulty and improved migration efficiency.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6F737D-51A2-410E-994C-644D2B7E25B6}"/>
              </a:ext>
            </a:extLst>
          </p:cNvPr>
          <p:cNvGrpSpPr/>
          <p:nvPr/>
        </p:nvGrpSpPr>
        <p:grpSpPr>
          <a:xfrm>
            <a:off x="542359" y="208378"/>
            <a:ext cx="3340698" cy="1367942"/>
            <a:chOff x="595095" y="118791"/>
            <a:chExt cx="3340698" cy="136794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FE9067F-92BB-4396-8459-BA9343F88AE3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4D0F1D5-0677-4D50-A43E-FF71B6218A7D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9991289-4104-4F29-B442-BCD9EC47FED0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1634560-C4E2-414F-819D-34E947CD6C39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3A7FC9-F621-4BDE-9486-75BFFD15E6F3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855540E4-F774-4B0C-A48D-1799C18C39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8AA3D0D-122D-4177-8C46-991DE0C635D9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767CE1-2B8E-4D20-8DFD-FDFD4AD7C91A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4585A5C-2F86-40D2-BCB4-87ED81280A85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96A5D8-A22B-4CF5-9AA0-260AB26A06F5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10A379-9888-4387-9EAD-5E799C15576D}"/>
              </a:ext>
            </a:extLst>
          </p:cNvPr>
          <p:cNvGrpSpPr/>
          <p:nvPr/>
        </p:nvGrpSpPr>
        <p:grpSpPr>
          <a:xfrm>
            <a:off x="9459950" y="2272749"/>
            <a:ext cx="3080159" cy="988962"/>
            <a:chOff x="9387122" y="5891916"/>
            <a:chExt cx="2566985" cy="98896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827DD9-F4C2-46B2-85F4-1FED7719367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C0F3BF-B1C8-4ABD-B685-6E79EFF86A7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1A9311-B970-4E7E-9FC8-7A93F4C5F82B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11A7C-7E7C-414C-9A43-5739B88380D9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34E3945-949A-4ACD-A495-76AB99028BAE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B26FC76-9933-4684-A99D-CBD373158B92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EBA2FD-8403-41A1-A0DE-48FDFB7F1034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B54E6-4A02-4435-B37E-E1ED6C4F29AB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7B71D7-83D5-43A3-9689-54229F24A6E5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4F2E78A9-7CF8-4D05-9163-86ED0826B87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EAA362A-9755-4CAF-A4BD-3EF020347DB0}"/>
              </a:ext>
            </a:extLst>
          </p:cNvPr>
          <p:cNvSpPr txBox="1"/>
          <p:nvPr/>
        </p:nvSpPr>
        <p:spPr>
          <a:xfrm>
            <a:off x="297976" y="3831924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also tracks the highest difficulty experienced in one location.</a:t>
            </a:r>
          </a:p>
        </p:txBody>
      </p:sp>
    </p:spTree>
    <p:extLst>
      <p:ext uri="{BB962C8B-B14F-4D97-AF65-F5344CB8AC3E}">
        <p14:creationId xmlns:p14="http://schemas.microsoft.com/office/powerpoint/2010/main" val="38650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1815</Words>
  <Application>Microsoft Office PowerPoint</Application>
  <PresentationFormat>Widescreen</PresentationFormat>
  <Paragraphs>325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Migration</vt:lpstr>
      <vt:lpstr>Relevant Background Information</vt:lpstr>
      <vt:lpstr>Model Objectives</vt:lpstr>
      <vt:lpstr>PowerPoint Presentation</vt:lpstr>
      <vt:lpstr>Fish adjust their speed to overcome opposing currents, constrained by maximum velocity and rate of change.</vt:lpstr>
      <vt:lpstr>Fish use favorable currents to move faster with less effort, without being limited by their maximum swimming speed.</vt:lpstr>
      <vt:lpstr>More difficult conditions require more energy to swim, making resistance a key driver of energy use.</vt:lpstr>
      <vt:lpstr>Fish use favorable currents to boost forward movement, increasing their swimming speed with the flow.</vt:lpstr>
      <vt:lpstr>Reduced resistance during favorable flow conditions leads to lower swimming difficulty and improved migration efficiency.</vt:lpstr>
      <vt:lpstr>Lower swimming difficulty reduces energy expenditure, making movement energetically beneficial.</vt:lpstr>
      <vt:lpstr>Fish decrease their swimming speed when supportive currents weaken, compensating to maintain migration progress.</vt:lpstr>
      <vt:lpstr>Reduced flow raises swimming difficulty because a fish must rely more on their own effort to continue forward.</vt:lpstr>
      <vt:lpstr>As difficulty rises, energy demand increases, reducing migration efficiency.</vt:lpstr>
      <vt:lpstr>Opposing currents force fish to swim faster to overcome resistance.</vt:lpstr>
      <vt:lpstr>This raises difficulty, forcing fish to work harder to maintain forward movement.</vt:lpstr>
      <vt:lpstr>Energy reserves deplete faster when fish experience high difficulty.</vt:lpstr>
      <vt:lpstr>Individual-Specific Traits</vt:lpstr>
      <vt:lpstr>Outputs of Interest</vt:lpstr>
      <vt:lpstr>Discussion Prompts</vt:lpstr>
      <vt:lpstr>Key Variables for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189</cp:revision>
  <dcterms:created xsi:type="dcterms:W3CDTF">2025-06-04T12:52:07Z</dcterms:created>
  <dcterms:modified xsi:type="dcterms:W3CDTF">2025-06-30T14:51:16Z</dcterms:modified>
</cp:coreProperties>
</file>