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9" r:id="rId4"/>
    <p:sldId id="291" r:id="rId5"/>
    <p:sldId id="266" r:id="rId6"/>
    <p:sldId id="285" r:id="rId7"/>
    <p:sldId id="267" r:id="rId8"/>
    <p:sldId id="268" r:id="rId9"/>
    <p:sldId id="273" r:id="rId10"/>
    <p:sldId id="275" r:id="rId11"/>
    <p:sldId id="288" r:id="rId12"/>
    <p:sldId id="292" r:id="rId13"/>
    <p:sldId id="294" r:id="rId14"/>
    <p:sldId id="293" r:id="rId15"/>
    <p:sldId id="277" r:id="rId16"/>
    <p:sldId id="279" r:id="rId17"/>
    <p:sldId id="28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Osmoregulation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0" y="525406"/>
            <a:ext cx="7570792" cy="4859617"/>
            <a:chOff x="2057531" y="1544190"/>
            <a:chExt cx="7570792" cy="48596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057531" y="3314621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Creation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Decay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960890" y="3325782"/>
              <a:ext cx="336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666054" y="6034475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Total osmoregulation cost is the sum of energy used to create, destroy, and maintain chloride cells.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Osmoregulation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D015F96-7400-44AE-AC12-35136EFC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8397" y="1463190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708C55F-8F1C-4CB3-BE28-8B79EC18AEFE}"/>
              </a:ext>
            </a:extLst>
          </p:cNvPr>
          <p:cNvSpPr txBox="1"/>
          <p:nvPr/>
        </p:nvSpPr>
        <p:spPr>
          <a:xfrm>
            <a:off x="923746" y="1978778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77" name="Arrow: Up-Down 76">
            <a:extLst>
              <a:ext uri="{FF2B5EF4-FFF2-40B4-BE49-F238E27FC236}">
                <a16:creationId xmlns:a16="http://schemas.microsoft.com/office/drawing/2014/main" id="{911E59BE-09EA-49D6-8B57-7644BBBC8D80}"/>
              </a:ext>
            </a:extLst>
          </p:cNvPr>
          <p:cNvSpPr/>
          <p:nvPr/>
        </p:nvSpPr>
        <p:spPr>
          <a:xfrm>
            <a:off x="2597453" y="2314164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A1C2A5-BE31-401B-8D1B-41DF4F9FCA3A}"/>
              </a:ext>
            </a:extLst>
          </p:cNvPr>
          <p:cNvGrpSpPr/>
          <p:nvPr/>
        </p:nvGrpSpPr>
        <p:grpSpPr>
          <a:xfrm>
            <a:off x="283597" y="26010"/>
            <a:ext cx="5816975" cy="1470986"/>
            <a:chOff x="283597" y="26010"/>
            <a:chExt cx="5816975" cy="1470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304574A-8BFF-4503-9DFE-2867AA980C03}"/>
                </a:ext>
              </a:extLst>
            </p:cNvPr>
            <p:cNvGrpSpPr/>
            <p:nvPr/>
          </p:nvGrpSpPr>
          <p:grpSpPr>
            <a:xfrm>
              <a:off x="283597" y="129054"/>
              <a:ext cx="5715738" cy="1367942"/>
              <a:chOff x="4866351" y="5168157"/>
              <a:chExt cx="5715738" cy="136794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5038229" y="5168157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8207803" y="5639754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8487435" y="592974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2F63FA8-4295-4EB3-B226-132396A1041A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B4C251C-9060-45CC-9ED7-316EA75BB353}"/>
                  </a:ext>
                </a:extLst>
              </p:cNvPr>
              <p:cNvSpPr txBox="1"/>
              <p:nvPr/>
            </p:nvSpPr>
            <p:spPr>
              <a:xfrm>
                <a:off x="4866351" y="5932027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1E61F0-F1BC-4805-BA2E-BEB8584B5E15}"/>
                  </a:ext>
                </a:extLst>
              </p:cNvPr>
              <p:cNvSpPr txBox="1"/>
              <p:nvPr/>
            </p:nvSpPr>
            <p:spPr>
              <a:xfrm>
                <a:off x="6186577" y="5937805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48D3C95-9A86-42F1-895E-C6857EBFA30B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106" name="Arrow: Left-Right 105">
                <a:extLst>
                  <a:ext uri="{FF2B5EF4-FFF2-40B4-BE49-F238E27FC236}">
                    <a16:creationId xmlns:a16="http://schemas.microsoft.com/office/drawing/2014/main" id="{D3B50B89-66B8-44F9-BB54-BEC7F102D849}"/>
                  </a:ext>
                </a:extLst>
              </p:cNvPr>
              <p:cNvSpPr/>
              <p:nvPr/>
            </p:nvSpPr>
            <p:spPr>
              <a:xfrm>
                <a:off x="5843501" y="5620142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9BA3888-6703-4600-B094-AA257EE2F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C95A29C-FDCC-4D93-9756-56EF133DAC72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86835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763F7A3-52DC-4697-8477-D0BCC602B09F}"/>
                  </a:ext>
                </a:extLst>
              </p:cNvPr>
              <p:cNvSpPr/>
              <p:nvPr/>
            </p:nvSpPr>
            <p:spPr>
              <a:xfrm>
                <a:off x="8865797" y="5871146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BCD46D5E-52A4-4286-88DA-7E843F529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5176366" y="517453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D0FEED8-E608-4BF7-A589-626DCDB94257}"/>
                  </a:ext>
                </a:extLst>
              </p:cNvPr>
              <p:cNvSpPr/>
              <p:nvPr/>
            </p:nvSpPr>
            <p:spPr>
              <a:xfrm>
                <a:off x="5361918" y="585822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35EE0D00-C713-49B8-968C-57A7E6847D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6456025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9CFF455-E8AA-4D0C-8044-D1B5B5E10F7B}"/>
                  </a:ext>
                </a:extLst>
              </p:cNvPr>
              <p:cNvSpPr/>
              <p:nvPr/>
            </p:nvSpPr>
            <p:spPr>
              <a:xfrm>
                <a:off x="6638264" y="587114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8B9EE1-FAF5-4651-81C7-2F9C85860B59}"/>
                </a:ext>
              </a:extLst>
            </p:cNvPr>
            <p:cNvSpPr/>
            <p:nvPr/>
          </p:nvSpPr>
          <p:spPr>
            <a:xfrm>
              <a:off x="4774892" y="60780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BF9CA0-F647-4004-9B1B-926950B392E6}"/>
                </a:ext>
              </a:extLst>
            </p:cNvPr>
            <p:cNvGrpSpPr/>
            <p:nvPr/>
          </p:nvGrpSpPr>
          <p:grpSpPr>
            <a:xfrm>
              <a:off x="5093945" y="26010"/>
              <a:ext cx="1006627" cy="1462519"/>
              <a:chOff x="5190610" y="83047"/>
              <a:chExt cx="1006627" cy="146251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190610" y="960791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28F630C7-C28F-4F33-90F7-38430912D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5371977" y="83047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9432F68-E350-45BB-B4BC-326AB772573C}"/>
                  </a:ext>
                </a:extLst>
              </p:cNvPr>
              <p:cNvSpPr/>
              <p:nvPr/>
            </p:nvSpPr>
            <p:spPr>
              <a:xfrm>
                <a:off x="5564360" y="587631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610033-CC3A-4EF9-BE6C-5A5AA0723D0B}"/>
              </a:ext>
            </a:extLst>
          </p:cNvPr>
          <p:cNvSpPr/>
          <p:nvPr/>
        </p:nvSpPr>
        <p:spPr>
          <a:xfrm>
            <a:off x="10493479" y="2160682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61E1F42-C31A-4B14-B563-6D6E28569035}"/>
              </a:ext>
            </a:extLst>
          </p:cNvPr>
          <p:cNvSpPr/>
          <p:nvPr/>
        </p:nvSpPr>
        <p:spPr>
          <a:xfrm>
            <a:off x="10621035" y="2331649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D2FB09-22C4-42AE-8B6D-6EAE6A6CE56D}"/>
              </a:ext>
            </a:extLst>
          </p:cNvPr>
          <p:cNvSpPr txBox="1"/>
          <p:nvPr/>
        </p:nvSpPr>
        <p:spPr>
          <a:xfrm>
            <a:off x="10969007" y="2264866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365D00-E2B6-43B6-932A-D3DDB46FB046}"/>
              </a:ext>
            </a:extLst>
          </p:cNvPr>
          <p:cNvSpPr txBox="1"/>
          <p:nvPr/>
        </p:nvSpPr>
        <p:spPr>
          <a:xfrm>
            <a:off x="10309976" y="1775818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759999" y="5704862"/>
            <a:ext cx="104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internal and environmental salinity are similar, fish experience low stress and expend less energy.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A6D271-20C7-4238-B5C1-80530D7918B2}"/>
              </a:ext>
            </a:extLst>
          </p:cNvPr>
          <p:cNvCxnSpPr>
            <a:cxnSpLocks/>
          </p:cNvCxnSpPr>
          <p:nvPr/>
        </p:nvCxnSpPr>
        <p:spPr>
          <a:xfrm>
            <a:off x="3344846" y="1778105"/>
            <a:ext cx="20116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BF5CCE2-E4DB-45A1-A190-A6ADD8526E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183" y="1427154"/>
            <a:ext cx="3377477" cy="17984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47BBE78-2FF9-41B3-AFD6-F8EC07AA6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35" y="2774020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64339" y="1444924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D0F06-87A0-427D-9918-C73FF37C344D}"/>
              </a:ext>
            </a:extLst>
          </p:cNvPr>
          <p:cNvSpPr txBox="1"/>
          <p:nvPr/>
        </p:nvSpPr>
        <p:spPr>
          <a:xfrm>
            <a:off x="4299688" y="1960512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70A0BBE-2999-48B9-BDAD-AEEF3FA367FE}"/>
              </a:ext>
            </a:extLst>
          </p:cNvPr>
          <p:cNvSpPr/>
          <p:nvPr/>
        </p:nvSpPr>
        <p:spPr>
          <a:xfrm>
            <a:off x="5973395" y="229589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6E921F-4756-45D9-BBF8-FADDC23FD2A9}"/>
              </a:ext>
            </a:extLst>
          </p:cNvPr>
          <p:cNvGrpSpPr/>
          <p:nvPr/>
        </p:nvGrpSpPr>
        <p:grpSpPr>
          <a:xfrm>
            <a:off x="3659539" y="33220"/>
            <a:ext cx="5650716" cy="1481030"/>
            <a:chOff x="291053" y="-26968"/>
            <a:chExt cx="5650716" cy="1481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F42906-4699-4DDB-8C83-4B9B30D076E4}"/>
                </a:ext>
              </a:extLst>
            </p:cNvPr>
            <p:cNvSpPr/>
            <p:nvPr/>
          </p:nvSpPr>
          <p:spPr>
            <a:xfrm>
              <a:off x="462931" y="86120"/>
              <a:ext cx="5478838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C6411A31-7CBD-4CFB-B412-0CEE88D502B2}"/>
                </a:ext>
              </a:extLst>
            </p:cNvPr>
            <p:cNvSpPr/>
            <p:nvPr/>
          </p:nvSpPr>
          <p:spPr>
            <a:xfrm>
              <a:off x="3632505" y="566184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C9562A-6838-4F33-B2DE-C03C11D94339}"/>
                </a:ext>
              </a:extLst>
            </p:cNvPr>
            <p:cNvSpPr txBox="1"/>
            <p:nvPr/>
          </p:nvSpPr>
          <p:spPr>
            <a:xfrm>
              <a:off x="3901357" y="849990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Use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7CDC90-3F5A-4ABE-998F-643A030FED68}"/>
                </a:ext>
              </a:extLst>
            </p:cNvPr>
            <p:cNvSpPr txBox="1"/>
            <p:nvPr/>
          </p:nvSpPr>
          <p:spPr>
            <a:xfrm>
              <a:off x="2619715" y="869287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A074108-6DA7-4F8E-A30A-7D2121291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2957953" y="-1555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DC778CA-C991-4E8D-86D2-AB42AA26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4078795" y="-2696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45EDEE8-DF42-4204-BD2F-9A405437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1841349" y="12017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93B9E8-8961-484B-94E4-85F97E620630}"/>
                </a:ext>
              </a:extLst>
            </p:cNvPr>
            <p:cNvSpPr txBox="1"/>
            <p:nvPr/>
          </p:nvSpPr>
          <p:spPr>
            <a:xfrm>
              <a:off x="291053" y="849990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E113A5-E2CA-4963-8A25-26F50FBBEFF3}"/>
                </a:ext>
              </a:extLst>
            </p:cNvPr>
            <p:cNvSpPr txBox="1"/>
            <p:nvPr/>
          </p:nvSpPr>
          <p:spPr>
            <a:xfrm>
              <a:off x="1563557" y="857463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E9927C-5B33-428E-A918-E6E99273B906}"/>
                </a:ext>
              </a:extLst>
            </p:cNvPr>
            <p:cNvSpPr txBox="1"/>
            <p:nvPr/>
          </p:nvSpPr>
          <p:spPr>
            <a:xfrm>
              <a:off x="2457257" y="168909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E13B7EC-E6A0-4EBE-818F-454C60B30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601420" y="-12502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0" name="Arrow: Left-Right 69">
              <a:extLst>
                <a:ext uri="{FF2B5EF4-FFF2-40B4-BE49-F238E27FC236}">
                  <a16:creationId xmlns:a16="http://schemas.microsoft.com/office/drawing/2014/main" id="{2543CAFB-440C-4662-9D4E-D399CE83E0F2}"/>
                </a:ext>
              </a:extLst>
            </p:cNvPr>
            <p:cNvSpPr/>
            <p:nvPr/>
          </p:nvSpPr>
          <p:spPr>
            <a:xfrm>
              <a:off x="1268203" y="538105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34483B6-0AA4-49A1-B60B-064B9C54C543}"/>
                </a:ext>
              </a:extLst>
            </p:cNvPr>
            <p:cNvSpPr/>
            <p:nvPr/>
          </p:nvSpPr>
          <p:spPr>
            <a:xfrm>
              <a:off x="4271178" y="477616"/>
              <a:ext cx="243672" cy="3349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4F34CE-A03F-4CC5-9BB5-FABBBD0516FA}"/>
                </a:ext>
              </a:extLst>
            </p:cNvPr>
            <p:cNvSpPr/>
            <p:nvPr/>
          </p:nvSpPr>
          <p:spPr>
            <a:xfrm>
              <a:off x="3146019" y="487774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491497D-0121-45B0-9A78-C955601B3284}"/>
                </a:ext>
              </a:extLst>
            </p:cNvPr>
            <p:cNvSpPr/>
            <p:nvPr/>
          </p:nvSpPr>
          <p:spPr>
            <a:xfrm>
              <a:off x="794023" y="490241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82D1780-1BFD-4BFA-96F4-79FEE4482698}"/>
                </a:ext>
              </a:extLst>
            </p:cNvPr>
            <p:cNvSpPr/>
            <p:nvPr/>
          </p:nvSpPr>
          <p:spPr>
            <a:xfrm>
              <a:off x="2026902" y="805107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439F932-E0DD-4ABC-BE4B-0ED3647345F5}"/>
              </a:ext>
            </a:extLst>
          </p:cNvPr>
          <p:cNvSpPr/>
          <p:nvPr/>
        </p:nvSpPr>
        <p:spPr>
          <a:xfrm>
            <a:off x="8128373" y="616377"/>
            <a:ext cx="432639" cy="1828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EEE022-C34A-4CAF-AB97-032332462E51}"/>
              </a:ext>
            </a:extLst>
          </p:cNvPr>
          <p:cNvSpPr txBox="1"/>
          <p:nvPr/>
        </p:nvSpPr>
        <p:spPr>
          <a:xfrm>
            <a:off x="8425677" y="904752"/>
            <a:ext cx="100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Energy Levels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0044866-B399-46C7-A2F1-5A811CA0CE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883" t="9252" r="55401" b="73628"/>
          <a:stretch/>
        </p:blipFill>
        <p:spPr>
          <a:xfrm>
            <a:off x="8584865" y="150288"/>
            <a:ext cx="561821" cy="896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F9FF6B2-A8C9-4E7F-A4A7-A7F88EF19AF1}"/>
              </a:ext>
            </a:extLst>
          </p:cNvPr>
          <p:cNvSpPr/>
          <p:nvPr/>
        </p:nvSpPr>
        <p:spPr>
          <a:xfrm>
            <a:off x="8770418" y="835225"/>
            <a:ext cx="254405" cy="365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B18729-3F70-4C68-987B-573D209FE31C}"/>
              </a:ext>
            </a:extLst>
          </p:cNvPr>
          <p:cNvSpPr txBox="1"/>
          <p:nvPr/>
        </p:nvSpPr>
        <p:spPr>
          <a:xfrm>
            <a:off x="605591" y="5671046"/>
            <a:ext cx="1087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Differences between internal and environmental salinity create stress, requiring fish to spend energy to maintain balance.</a:t>
            </a:r>
            <a:r>
              <a:rPr lang="en-US" sz="28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02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524205E-1DB7-4748-8EBF-E6AC79A4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29C16E32-C039-4DE7-B206-FF2D13741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0016" y="1427154"/>
            <a:ext cx="3377477" cy="1798476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71C7818-350D-4A2E-A555-65403C5DEE47}"/>
              </a:ext>
            </a:extLst>
          </p:cNvPr>
          <p:cNvCxnSpPr>
            <a:cxnSpLocks/>
          </p:cNvCxnSpPr>
          <p:nvPr/>
        </p:nvCxnSpPr>
        <p:spPr>
          <a:xfrm>
            <a:off x="6716652" y="1777311"/>
            <a:ext cx="21031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EE636871-0791-4BC7-87B4-54B7DE0AD0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049" y="1427154"/>
            <a:ext cx="3377477" cy="179847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FF47DA-FB88-4D9E-A08A-0EC7EE794743}"/>
              </a:ext>
            </a:extLst>
          </p:cNvPr>
          <p:cNvCxnSpPr>
            <a:cxnSpLocks/>
          </p:cNvCxnSpPr>
          <p:nvPr/>
        </p:nvCxnSpPr>
        <p:spPr>
          <a:xfrm>
            <a:off x="3326322" y="1769091"/>
            <a:ext cx="21031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63C6AA11-DDFA-4C80-888C-FB0EEE9D7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936" y="2853626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819772" y="1476825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D0F06-87A0-427D-9918-C73FF37C344D}"/>
              </a:ext>
            </a:extLst>
          </p:cNvPr>
          <p:cNvSpPr txBox="1"/>
          <p:nvPr/>
        </p:nvSpPr>
        <p:spPr>
          <a:xfrm>
            <a:off x="7755121" y="1992413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70A0BBE-2999-48B9-BDAD-AEEF3FA367FE}"/>
              </a:ext>
            </a:extLst>
          </p:cNvPr>
          <p:cNvSpPr/>
          <p:nvPr/>
        </p:nvSpPr>
        <p:spPr>
          <a:xfrm>
            <a:off x="9428828" y="2327799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921442D4-8E5A-41EC-8118-8B07A1DBC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C87EF09-64C2-4F4C-B4D8-2DA15E28D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735" y="2774020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A74B2E0-E258-4604-8A77-B7EDF0116321}"/>
              </a:ext>
            </a:extLst>
          </p:cNvPr>
          <p:cNvGrpSpPr/>
          <p:nvPr/>
        </p:nvGrpSpPr>
        <p:grpSpPr>
          <a:xfrm>
            <a:off x="5303653" y="49214"/>
            <a:ext cx="5707944" cy="1466564"/>
            <a:chOff x="214395" y="5069535"/>
            <a:chExt cx="5707944" cy="14665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E56D3D0-96F5-4DE6-A77C-A01121230662}"/>
                </a:ext>
              </a:extLst>
            </p:cNvPr>
            <p:cNvSpPr/>
            <p:nvPr/>
          </p:nvSpPr>
          <p:spPr>
            <a:xfrm>
              <a:off x="386272" y="5168157"/>
              <a:ext cx="5536067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213C5ADA-D1B0-4442-8CFA-3F5E93991AFE}"/>
                </a:ext>
              </a:extLst>
            </p:cNvPr>
            <p:cNvSpPr/>
            <p:nvPr/>
          </p:nvSpPr>
          <p:spPr>
            <a:xfrm>
              <a:off x="3555847" y="5648221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AFF493-C557-488A-80ED-8DAF98D3D1E0}"/>
                </a:ext>
              </a:extLst>
            </p:cNvPr>
            <p:cNvSpPr txBox="1"/>
            <p:nvPr/>
          </p:nvSpPr>
          <p:spPr>
            <a:xfrm>
              <a:off x="3835479" y="5929740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Use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358092-E112-4B2C-B69D-5AB44C120D08}"/>
                </a:ext>
              </a:extLst>
            </p:cNvPr>
            <p:cNvSpPr txBox="1"/>
            <p:nvPr/>
          </p:nvSpPr>
          <p:spPr>
            <a:xfrm>
              <a:off x="2543057" y="5951324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F631D5-C18B-4746-9D38-ECB6BB841E70}"/>
                </a:ext>
              </a:extLst>
            </p:cNvPr>
            <p:cNvSpPr txBox="1"/>
            <p:nvPr/>
          </p:nvSpPr>
          <p:spPr>
            <a:xfrm>
              <a:off x="214395" y="5932027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92242E-BC93-4A01-B8B3-90438BE5F109}"/>
                </a:ext>
              </a:extLst>
            </p:cNvPr>
            <p:cNvSpPr txBox="1"/>
            <p:nvPr/>
          </p:nvSpPr>
          <p:spPr>
            <a:xfrm>
              <a:off x="1534621" y="5937805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A18839-F4AE-41DD-B19F-6B7C8B6F39A6}"/>
                </a:ext>
              </a:extLst>
            </p:cNvPr>
            <p:cNvSpPr txBox="1"/>
            <p:nvPr/>
          </p:nvSpPr>
          <p:spPr>
            <a:xfrm>
              <a:off x="2380599" y="5250946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42627E2-DD73-462A-9FE9-93226CB92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524762" y="5069535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Arrow: Left-Right 55">
              <a:extLst>
                <a:ext uri="{FF2B5EF4-FFF2-40B4-BE49-F238E27FC236}">
                  <a16:creationId xmlns:a16="http://schemas.microsoft.com/office/drawing/2014/main" id="{67514375-EB11-415C-BCA4-5145333D41D3}"/>
                </a:ext>
              </a:extLst>
            </p:cNvPr>
            <p:cNvSpPr/>
            <p:nvPr/>
          </p:nvSpPr>
          <p:spPr>
            <a:xfrm>
              <a:off x="1191545" y="5620142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8C20E1-A929-4160-A26F-1E2B3E93BF81}"/>
                </a:ext>
              </a:extLst>
            </p:cNvPr>
            <p:cNvSpPr/>
            <p:nvPr/>
          </p:nvSpPr>
          <p:spPr>
            <a:xfrm>
              <a:off x="717365" y="5572278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EFE82AC-F71C-4AD4-BF14-ED76EB033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1807773" y="507708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D10AA7-3AC7-4E6A-8D8D-6324EF9E17A1}"/>
                </a:ext>
              </a:extLst>
            </p:cNvPr>
            <p:cNvSpPr/>
            <p:nvPr/>
          </p:nvSpPr>
          <p:spPr>
            <a:xfrm>
              <a:off x="1997865" y="5581566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80AC1C1-2147-4733-8229-97CF5E67D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2895102" y="5187454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85E3A9-C0FA-406E-8C40-EA5F810513C6}"/>
                </a:ext>
              </a:extLst>
            </p:cNvPr>
            <p:cNvSpPr/>
            <p:nvPr/>
          </p:nvSpPr>
          <p:spPr>
            <a:xfrm>
              <a:off x="3080654" y="5871146"/>
              <a:ext cx="254405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D97C226-8DD5-4E57-B0EF-BD5BC780F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031602" y="5187454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F6EC41-5302-4AAA-A0A9-633F4657A1FD}"/>
                </a:ext>
              </a:extLst>
            </p:cNvPr>
            <p:cNvSpPr/>
            <p:nvPr/>
          </p:nvSpPr>
          <p:spPr>
            <a:xfrm>
              <a:off x="4213841" y="5871146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5E2939-D832-4BC2-A178-DF0E3D954682}"/>
              </a:ext>
            </a:extLst>
          </p:cNvPr>
          <p:cNvGrpSpPr/>
          <p:nvPr/>
        </p:nvGrpSpPr>
        <p:grpSpPr>
          <a:xfrm>
            <a:off x="9772446" y="627937"/>
            <a:ext cx="1355311" cy="880722"/>
            <a:chOff x="11050067" y="627635"/>
            <a:chExt cx="1355311" cy="880722"/>
          </a:xfrm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629F16E8-5ECB-4BB9-B075-20F8ED7E52A9}"/>
                </a:ext>
              </a:extLst>
            </p:cNvPr>
            <p:cNvSpPr/>
            <p:nvPr/>
          </p:nvSpPr>
          <p:spPr>
            <a:xfrm>
              <a:off x="11050067" y="627635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935639C-9C55-4C4E-B62A-8DE48649E0EF}"/>
                </a:ext>
              </a:extLst>
            </p:cNvPr>
            <p:cNvSpPr txBox="1"/>
            <p:nvPr/>
          </p:nvSpPr>
          <p:spPr>
            <a:xfrm>
              <a:off x="11398751" y="923582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Levels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BF43F8-C44F-4A8F-8F3E-0B0EE3F10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8431" y="205505"/>
            <a:ext cx="495369" cy="8192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546293E-4939-4847-BD2B-5D9CB08A34E8}"/>
              </a:ext>
            </a:extLst>
          </p:cNvPr>
          <p:cNvSpPr txBox="1"/>
          <p:nvPr/>
        </p:nvSpPr>
        <p:spPr>
          <a:xfrm>
            <a:off x="519984" y="5700556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Energy loss increases along migration routes as fish navigate salinity changes, with the highest stress in transitional zones.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3566BF-71D0-41BE-9F28-840772479365}"/>
              </a:ext>
            </a:extLst>
          </p:cNvPr>
          <p:cNvSpPr txBox="1"/>
          <p:nvPr/>
        </p:nvSpPr>
        <p:spPr>
          <a:xfrm>
            <a:off x="-18366" y="2454106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the level of stress experienced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408777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2057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Salinity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affect how fish regulate salinity. These differences influence stress levels, energy use, and overall osmoregulatory cost.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14730"/>
              </p:ext>
            </p:extLst>
          </p:nvPr>
        </p:nvGraphicFramePr>
        <p:xfrm>
          <a:off x="316170" y="14831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Salinity-Stress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internal balance as salinity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regulate its salt balance.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salinity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fluctuating salinity.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41" y="5073801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295275" y="1347273"/>
            <a:ext cx="1160145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the steps feel realistic based on your knowledge or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would use more energy to manage salinity stress in certain areas or times?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4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other traits that might affect how well a fish regulates salinity (like stress, body condition, or energy reserves, individual acclimation ability)?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environmental factors or variables missing (e.g. temperature, precipitation) impacting a fishing ability to manage stress?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4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from the osmoregulation function would help us better understand how salinity affects fish, or help guide management and restoration decisions (e.g. stress zones, osmoregulation energy expenditure)?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time-based outputs (like how fish expend energy over time) more useful, or location-based outputs (like where fish are expending the most energy)?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957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09335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b="1" dirty="0"/>
              <a:t>🌍 Environmental Variable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3952" y="2141571"/>
            <a:ext cx="4990447" cy="3684588"/>
          </a:xfrm>
        </p:spPr>
        <p:txBody>
          <a:bodyPr>
            <a:normAutofit/>
          </a:bodyPr>
          <a:lstStyle/>
          <a:p>
            <a:r>
              <a:rPr lang="en-US" sz="1800" dirty="0"/>
              <a:t>🧂 </a:t>
            </a:r>
            <a:r>
              <a:rPr lang="en-US" sz="1800" b="1" dirty="0"/>
              <a:t>Salinity</a:t>
            </a:r>
            <a:br>
              <a:rPr lang="en-US" sz="1800" dirty="0"/>
            </a:br>
            <a:r>
              <a:rPr lang="en-US" sz="1800" i="1" dirty="0"/>
              <a:t>How salty the surrounding water is</a:t>
            </a:r>
            <a:br>
              <a:rPr lang="en-US" sz="1800" dirty="0"/>
            </a:br>
            <a:r>
              <a:rPr lang="en-US" sz="1800" i="1" dirty="0"/>
              <a:t>(Affects how much the fish needs to regulate)</a:t>
            </a:r>
          </a:p>
          <a:p>
            <a:r>
              <a:rPr lang="en-US" sz="1800" dirty="0"/>
              <a:t>🌡️</a:t>
            </a:r>
            <a:r>
              <a:rPr lang="en-US" sz="1200" dirty="0"/>
              <a:t> </a:t>
            </a:r>
            <a:r>
              <a:rPr lang="en-US" sz="1800" b="1" dirty="0"/>
              <a:t>Patch-Stress</a:t>
            </a:r>
            <a:br>
              <a:rPr lang="en-US" sz="1800" dirty="0"/>
            </a:br>
            <a:r>
              <a:rPr lang="en-US" sz="1800" dirty="0"/>
              <a:t>L</a:t>
            </a:r>
            <a:r>
              <a:rPr lang="en-US" sz="1800" i="1" dirty="0"/>
              <a:t>ocations where fish experience the highest salinity stress</a:t>
            </a:r>
          </a:p>
          <a:p>
            <a:r>
              <a:rPr lang="en-US" sz="1800" dirty="0"/>
              <a:t>⚡</a:t>
            </a:r>
            <a:r>
              <a:rPr lang="en-US" sz="1800" b="1" dirty="0"/>
              <a:t>Patch-Energy</a:t>
            </a:r>
            <a:br>
              <a:rPr lang="en-US" sz="1800" dirty="0"/>
            </a:br>
            <a:r>
              <a:rPr lang="en-US" sz="1800" i="1" dirty="0"/>
              <a:t>Locations where fish are using the most energy to stay balanced</a:t>
            </a:r>
          </a:p>
          <a:p>
            <a:endParaRPr lang="en-US" sz="18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4399" y="1209335"/>
            <a:ext cx="5703887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🐟 Individual (Fish) Variables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22524-FA0B-4B09-A398-76A25CDC9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141571"/>
            <a:ext cx="5703887" cy="3774513"/>
          </a:xfrm>
        </p:spPr>
        <p:txBody>
          <a:bodyPr>
            <a:noAutofit/>
          </a:bodyPr>
          <a:lstStyle/>
          <a:p>
            <a:r>
              <a:rPr lang="en-US" sz="1800" dirty="0"/>
              <a:t>⚡ </a:t>
            </a:r>
            <a:r>
              <a:rPr lang="en-US" sz="1800" b="1" dirty="0"/>
              <a:t>Energy</a:t>
            </a:r>
            <a:br>
              <a:rPr lang="en-US" sz="1800" dirty="0"/>
            </a:br>
            <a:r>
              <a:rPr lang="en-US" sz="1800" i="1" dirty="0"/>
              <a:t>Available energy for physiological processes</a:t>
            </a:r>
            <a:endParaRPr lang="en-US" sz="1800" dirty="0"/>
          </a:p>
          <a:p>
            <a:r>
              <a:rPr lang="en-US" sz="1800" dirty="0"/>
              <a:t>💧 </a:t>
            </a:r>
            <a:r>
              <a:rPr lang="en-US" sz="1800" b="1" dirty="0"/>
              <a:t>Acclimated Salinity</a:t>
            </a:r>
            <a:br>
              <a:rPr lang="en-US" sz="1800" dirty="0"/>
            </a:br>
            <a:r>
              <a:rPr lang="en-US" sz="1800" i="1" dirty="0"/>
              <a:t>The salt level the fish internally acclimated to (Assumes internal physiological processes managing internal salt levels)</a:t>
            </a:r>
          </a:p>
          <a:p>
            <a:r>
              <a:rPr lang="en-US" sz="1800" dirty="0"/>
              <a:t>🌊 </a:t>
            </a:r>
            <a:r>
              <a:rPr lang="en-US" sz="1800" b="1" dirty="0"/>
              <a:t>Salinity Stress</a:t>
            </a:r>
            <a:br>
              <a:rPr lang="en-US" sz="1800" dirty="0"/>
            </a:br>
            <a:r>
              <a:rPr lang="en-US" sz="1800" i="1" dirty="0"/>
              <a:t>Difference between acclimated and external salinity</a:t>
            </a:r>
            <a:endParaRPr lang="en-US" sz="1800" dirty="0"/>
          </a:p>
          <a:p>
            <a:r>
              <a:rPr lang="en-US" sz="1800" dirty="0"/>
              <a:t>🧫 </a:t>
            </a:r>
            <a:r>
              <a:rPr lang="en-US" sz="1800" b="1" dirty="0"/>
              <a:t>Chloride Cell Density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i="1" dirty="0"/>
              <a:t>Percent of specialized gill cells expressed for salt regulation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824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22788"/>
              </p:ext>
            </p:extLst>
          </p:nvPr>
        </p:nvGraphicFramePr>
        <p:xfrm>
          <a:off x="1258094" y="1895697"/>
          <a:ext cx="967581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Osmoregulation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fish keep the right balance of salt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Gills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Organs that allow fish to breathe and also help control the salt and water balance in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Chloride Cells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Special cells in the gills that help fish adjust to salty or fresh water by moving salt in or out of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Homeostasis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keep their internal conditions stable and healthy, even when the environment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stress and energy use as fish adapt to changing salinity.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Quantify Salinity Stress </a:t>
            </a:r>
            <a:r>
              <a:rPr lang="en-US" sz="2400" dirty="0"/>
              <a:t>by calculating the difference between environmental salinity and internal salinity.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Regulate Chloride Cell Density </a:t>
            </a:r>
            <a:r>
              <a:rPr lang="en-US" sz="2400" dirty="0"/>
              <a:t>to maintain homeostasis by adjusting cell expression in response to stress.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Estimate Energy Costs </a:t>
            </a:r>
            <a:r>
              <a:rPr lang="en-US" sz="2400" dirty="0"/>
              <a:t>associated with chloride cell creation, maintenance, and decay to track the metabolic trade-offs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BFCE5-36A5-4BFB-A32C-96DFCF7B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470409"/>
            <a:ext cx="8298388" cy="4342020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B7C7AEB-ED1A-4362-920F-36B9EB6C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79742" y="1435254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FE6AB8-17F4-45C0-9EF9-9F93A2D63BEA}"/>
              </a:ext>
            </a:extLst>
          </p:cNvPr>
          <p:cNvSpPr txBox="1"/>
          <p:nvPr/>
        </p:nvSpPr>
        <p:spPr>
          <a:xfrm>
            <a:off x="1015091" y="1950842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Acclimated Salinity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7BFBA86A-F974-4582-9B94-C2BF6E113C14}"/>
              </a:ext>
            </a:extLst>
          </p:cNvPr>
          <p:cNvSpPr/>
          <p:nvPr/>
        </p:nvSpPr>
        <p:spPr>
          <a:xfrm>
            <a:off x="2688798" y="228622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F06D8-EEE3-4036-9F6F-D3AE69FF4541}"/>
              </a:ext>
            </a:extLst>
          </p:cNvPr>
          <p:cNvGrpSpPr/>
          <p:nvPr/>
        </p:nvGrpSpPr>
        <p:grpSpPr>
          <a:xfrm>
            <a:off x="953363" y="136187"/>
            <a:ext cx="3679539" cy="1367942"/>
            <a:chOff x="239106" y="3660653"/>
            <a:chExt cx="3679539" cy="13679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4B2FC5-3287-4577-814A-17549257DF6C}"/>
                </a:ext>
              </a:extLst>
            </p:cNvPr>
            <p:cNvSpPr/>
            <p:nvPr/>
          </p:nvSpPr>
          <p:spPr>
            <a:xfrm>
              <a:off x="410985" y="3660653"/>
              <a:ext cx="3233754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CF6D11-8950-44DE-8C53-3D6938D8076D}"/>
                </a:ext>
              </a:extLst>
            </p:cNvPr>
            <p:cNvSpPr txBox="1"/>
            <p:nvPr/>
          </p:nvSpPr>
          <p:spPr>
            <a:xfrm>
              <a:off x="2567768" y="4443820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9FCEE65-8464-462D-ADB2-977C70FE0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1807773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CDB2A9-DDB4-432D-A97B-3135DFA82EA4}"/>
                </a:ext>
              </a:extLst>
            </p:cNvPr>
            <p:cNvSpPr txBox="1"/>
            <p:nvPr/>
          </p:nvSpPr>
          <p:spPr>
            <a:xfrm>
              <a:off x="239106" y="4424523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8A6C6-25FC-4C27-96CE-D82B9D1D4317}"/>
                </a:ext>
              </a:extLst>
            </p:cNvPr>
            <p:cNvSpPr txBox="1"/>
            <p:nvPr/>
          </p:nvSpPr>
          <p:spPr>
            <a:xfrm>
              <a:off x="1511610" y="4431996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7D99A6-467D-4DBF-B2F5-2E2B46F34F2A}"/>
                </a:ext>
              </a:extLst>
            </p:cNvPr>
            <p:cNvSpPr txBox="1"/>
            <p:nvPr/>
          </p:nvSpPr>
          <p:spPr>
            <a:xfrm>
              <a:off x="2405310" y="3743442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154EA78D-3366-4C67-8C5E-BD20D704F862}"/>
                </a:ext>
              </a:extLst>
            </p:cNvPr>
            <p:cNvSpPr/>
            <p:nvPr/>
          </p:nvSpPr>
          <p:spPr>
            <a:xfrm>
              <a:off x="1216256" y="4112638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162683-BE36-4E63-89A0-3FD72DDAFA90}"/>
                </a:ext>
              </a:extLst>
            </p:cNvPr>
            <p:cNvSpPr/>
            <p:nvPr/>
          </p:nvSpPr>
          <p:spPr>
            <a:xfrm>
              <a:off x="1993325" y="4378395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961D0C4-6DB7-42C9-82CB-2B53189DC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2913035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B03503-470F-428C-80B2-575B9F1AC0E3}"/>
                </a:ext>
              </a:extLst>
            </p:cNvPr>
            <p:cNvSpPr/>
            <p:nvPr/>
          </p:nvSpPr>
          <p:spPr>
            <a:xfrm>
              <a:off x="3098587" y="4378395"/>
              <a:ext cx="254405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6F1B9E5-DCBE-44AB-BD88-BD5F41A9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532710" y="366703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8484BA-1B50-4A87-B086-DEBB21570C74}"/>
                </a:ext>
              </a:extLst>
            </p:cNvPr>
            <p:cNvSpPr/>
            <p:nvPr/>
          </p:nvSpPr>
          <p:spPr>
            <a:xfrm>
              <a:off x="718262" y="4350722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64960BA-92C6-40ED-84DE-D13CAADD84D3}"/>
              </a:ext>
            </a:extLst>
          </p:cNvPr>
          <p:cNvSpPr/>
          <p:nvPr/>
        </p:nvSpPr>
        <p:spPr>
          <a:xfrm>
            <a:off x="10331704" y="1853890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72BF3D-D249-4B8F-8D5A-95D3B211BE5A}"/>
              </a:ext>
            </a:extLst>
          </p:cNvPr>
          <p:cNvSpPr/>
          <p:nvPr/>
        </p:nvSpPr>
        <p:spPr>
          <a:xfrm>
            <a:off x="10459260" y="2024857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90094-13D3-4931-9EC1-BC2F9525E92B}"/>
              </a:ext>
            </a:extLst>
          </p:cNvPr>
          <p:cNvSpPr txBox="1"/>
          <p:nvPr/>
        </p:nvSpPr>
        <p:spPr>
          <a:xfrm>
            <a:off x="10807232" y="1958074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5A780F-ADE3-4089-9AEA-4268344EDB6E}"/>
              </a:ext>
            </a:extLst>
          </p:cNvPr>
          <p:cNvSpPr txBox="1"/>
          <p:nvPr/>
        </p:nvSpPr>
        <p:spPr>
          <a:xfrm>
            <a:off x="10148201" y="1469026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9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environmental salinity differs from a fish’s internal balance, the fish experiences stress and must use energy to maintain homeostasis.</a:t>
            </a:r>
          </a:p>
        </p:txBody>
      </p: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20" y="5510807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Stress increases when environmental salinity doesn’t match the fish’s acclimated salinity.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655808" y="4611633"/>
            <a:ext cx="2582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Acclimated Salinity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Environmental Salinity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430117" y="479953"/>
            <a:ext cx="7872288" cy="4880070"/>
            <a:chOff x="2133731" y="1544190"/>
            <a:chExt cx="7872288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Increases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838200" y="3022686"/>
              <a:chExt cx="3206878" cy="21223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838200" y="3022686"/>
              <a:chExt cx="3206878" cy="212238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Decreases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47D0D9F-6B88-4144-9DE0-A55754F0865C}"/>
                </a:ext>
              </a:extLst>
            </p:cNvPr>
            <p:cNvGrpSpPr/>
            <p:nvPr/>
          </p:nvGrpSpPr>
          <p:grpSpPr>
            <a:xfrm>
              <a:off x="2886605" y="1693727"/>
              <a:ext cx="2525485" cy="1513114"/>
              <a:chOff x="816429" y="1839686"/>
              <a:chExt cx="2525485" cy="1513114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9FB4A0-E4C0-4AB3-AEEB-1D487982B552}"/>
                  </a:ext>
                </a:extLst>
              </p:cNvPr>
              <p:cNvSpPr/>
              <p:nvPr/>
            </p:nvSpPr>
            <p:spPr>
              <a:xfrm>
                <a:off x="816429" y="2551399"/>
                <a:ext cx="2525485" cy="801401"/>
              </a:xfrm>
              <a:custGeom>
                <a:avLst/>
                <a:gdLst>
                  <a:gd name="connsiteX0" fmla="*/ 0 w 2525485"/>
                  <a:gd name="connsiteY0" fmla="*/ 801401 h 801401"/>
                  <a:gd name="connsiteX1" fmla="*/ 914400 w 2525485"/>
                  <a:gd name="connsiteY1" fmla="*/ 115601 h 801401"/>
                  <a:gd name="connsiteX2" fmla="*/ 2525485 w 2525485"/>
                  <a:gd name="connsiteY2" fmla="*/ 6744 h 80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5485" h="801401">
                    <a:moveTo>
                      <a:pt x="0" y="801401"/>
                    </a:moveTo>
                    <a:cubicBezTo>
                      <a:pt x="246743" y="524722"/>
                      <a:pt x="493486" y="248044"/>
                      <a:pt x="914400" y="115601"/>
                    </a:cubicBezTo>
                    <a:cubicBezTo>
                      <a:pt x="1335314" y="-16842"/>
                      <a:pt x="1930399" y="-5049"/>
                      <a:pt x="2525485" y="6744"/>
                    </a:cubicBezTo>
                  </a:path>
                </a:pathLst>
              </a:custGeom>
              <a:noFill/>
              <a:ln w="57150">
                <a:prstDash val="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9FA3F9-D286-449A-BD9D-273C564786E3}"/>
                  </a:ext>
                </a:extLst>
              </p:cNvPr>
              <p:cNvSpPr/>
              <p:nvPr/>
            </p:nvSpPr>
            <p:spPr>
              <a:xfrm>
                <a:off x="849086" y="1839686"/>
                <a:ext cx="2362200" cy="1502228"/>
              </a:xfrm>
              <a:custGeom>
                <a:avLst/>
                <a:gdLst>
                  <a:gd name="connsiteX0" fmla="*/ 0 w 2362200"/>
                  <a:gd name="connsiteY0" fmla="*/ 1502228 h 1502228"/>
                  <a:gd name="connsiteX1" fmla="*/ 1034143 w 2362200"/>
                  <a:gd name="connsiteY1" fmla="*/ 783771 h 1502228"/>
                  <a:gd name="connsiteX2" fmla="*/ 2362200 w 2362200"/>
                  <a:gd name="connsiteY2" fmla="*/ 0 h 150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62200" h="1502228">
                    <a:moveTo>
                      <a:pt x="0" y="1502228"/>
                    </a:moveTo>
                    <a:cubicBezTo>
                      <a:pt x="320221" y="1268185"/>
                      <a:pt x="640443" y="1034142"/>
                      <a:pt x="1034143" y="783771"/>
                    </a:cubicBezTo>
                    <a:cubicBezTo>
                      <a:pt x="1427843" y="533400"/>
                      <a:pt x="1895021" y="266700"/>
                      <a:pt x="236220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AA1C32-A862-4BD7-94DB-8A72527C39D5}"/>
                </a:ext>
              </a:extLst>
            </p:cNvPr>
            <p:cNvGrpSpPr/>
            <p:nvPr/>
          </p:nvGrpSpPr>
          <p:grpSpPr>
            <a:xfrm flipH="1" flipV="1">
              <a:off x="2891669" y="4467343"/>
              <a:ext cx="2525485" cy="1513114"/>
              <a:chOff x="816429" y="1839686"/>
              <a:chExt cx="2525485" cy="1513114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AEF198-4B3E-42E4-9C6B-0B3114A639D3}"/>
                  </a:ext>
                </a:extLst>
              </p:cNvPr>
              <p:cNvSpPr/>
              <p:nvPr/>
            </p:nvSpPr>
            <p:spPr>
              <a:xfrm>
                <a:off x="816429" y="2551399"/>
                <a:ext cx="2525485" cy="801401"/>
              </a:xfrm>
              <a:custGeom>
                <a:avLst/>
                <a:gdLst>
                  <a:gd name="connsiteX0" fmla="*/ 0 w 2525485"/>
                  <a:gd name="connsiteY0" fmla="*/ 801401 h 801401"/>
                  <a:gd name="connsiteX1" fmla="*/ 914400 w 2525485"/>
                  <a:gd name="connsiteY1" fmla="*/ 115601 h 801401"/>
                  <a:gd name="connsiteX2" fmla="*/ 2525485 w 2525485"/>
                  <a:gd name="connsiteY2" fmla="*/ 6744 h 80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5485" h="801401">
                    <a:moveTo>
                      <a:pt x="0" y="801401"/>
                    </a:moveTo>
                    <a:cubicBezTo>
                      <a:pt x="246743" y="524722"/>
                      <a:pt x="493486" y="248044"/>
                      <a:pt x="914400" y="115601"/>
                    </a:cubicBezTo>
                    <a:cubicBezTo>
                      <a:pt x="1335314" y="-16842"/>
                      <a:pt x="1930399" y="-5049"/>
                      <a:pt x="2525485" y="6744"/>
                    </a:cubicBezTo>
                  </a:path>
                </a:pathLst>
              </a:custGeom>
              <a:noFill/>
              <a:ln w="57150">
                <a:prstDash val="dash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EA758D1-C3BB-4D41-9642-8C6CFAFFA6AD}"/>
                  </a:ext>
                </a:extLst>
              </p:cNvPr>
              <p:cNvSpPr/>
              <p:nvPr/>
            </p:nvSpPr>
            <p:spPr>
              <a:xfrm>
                <a:off x="849086" y="1839686"/>
                <a:ext cx="2362200" cy="1502228"/>
              </a:xfrm>
              <a:custGeom>
                <a:avLst/>
                <a:gdLst>
                  <a:gd name="connsiteX0" fmla="*/ 0 w 2362200"/>
                  <a:gd name="connsiteY0" fmla="*/ 1502228 h 1502228"/>
                  <a:gd name="connsiteX1" fmla="*/ 1034143 w 2362200"/>
                  <a:gd name="connsiteY1" fmla="*/ 783771 h 1502228"/>
                  <a:gd name="connsiteX2" fmla="*/ 2362200 w 2362200"/>
                  <a:gd name="connsiteY2" fmla="*/ 0 h 150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62200" h="1502228">
                    <a:moveTo>
                      <a:pt x="0" y="1502228"/>
                    </a:moveTo>
                    <a:cubicBezTo>
                      <a:pt x="320221" y="1268185"/>
                      <a:pt x="640443" y="1034142"/>
                      <a:pt x="1034143" y="783771"/>
                    </a:cubicBezTo>
                    <a:cubicBezTo>
                      <a:pt x="1427843" y="533400"/>
                      <a:pt x="1895021" y="266700"/>
                      <a:pt x="236220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olid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6043749" y="3331974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6043750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62161" y="351984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62161" y="963636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osmoregulation processes cannot keep up with maintaining balance of salt in the fish and salinity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734955" y="791877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62161" y="3513557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salinity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patch records the highest stress fish have experienced there, helping identify zones of peak physiological challenge.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1115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stress increases, fish build more chloride cells to regulate salinity. When stress decreases, fish reduce unneeded cells to conserve energy.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-160433" y="510772"/>
            <a:ext cx="7674575" cy="4880070"/>
            <a:chOff x="2133731" y="1544190"/>
            <a:chExt cx="7674575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838200" y="3022686"/>
              <a:chExt cx="3206878" cy="21223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838200" y="3022686"/>
              <a:chExt cx="3206878" cy="212238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766855" y="3308172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Chloride Cells Increase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846037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Chloride Cells Decrease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initializes the creation of new chloride cells to keep up with osmoregulation and maintain homeostasis, limited by a fish’s cell growth 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144405" y="3590317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can remove excess chloride cells that are not needed to maintain balance.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02DA6-8BC6-407C-BDD8-F8BFE422BCFE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46C95B-D07D-4146-9BAD-50C879F18AF6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E26F34-7EBC-4845-9DEE-0E7E8D3FD37F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B27854B-936E-44D6-8F96-D15042888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13B3EAE-7436-4CF3-B58F-F5F24719657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684138E-A41E-4CA2-8A6D-1B533110F12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3EEE6C-2459-41B5-9862-F24840A2031C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DC5B107-0ACA-4AB5-A2A4-35AE032199DA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7F112A3-F5BF-4680-A880-31E17AD8A9C0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FFF08C-6AF6-4A9F-ADF6-2A556FB9FEF2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461634-4898-4FBA-8BAA-7AD5BC413C4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D60FF05-B79D-45E5-9852-2EFCFD7A107C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A23FD79-61BE-4956-B759-05EABE7DEE0B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384603-87B8-4E50-BEA5-5FB8372FE51D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6C5D-3828-4AD5-9A7C-3016F8F642D1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30F5022-3E1A-4B5C-A7A4-B52879FD9680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A75C4E9-5749-4D8F-B3A1-64758DBAD4CC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F5454D3-382B-43C4-84DE-5002D67C2270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13C4B1F-8D9C-46CC-A4F8-5EB66CB7E1E0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0D505F7-C97E-409A-A828-35754A23BCB1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920B96F-B68E-4BF8-A41B-E9ED65D9DF4D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2F19113-10E8-4582-91F8-573DFC509422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FB832D-0C2B-4EB8-9300-6B4FE893CE7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2EF418-EA84-48A2-ACB9-28474B00E8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7AC3C2-B627-4BC2-92B7-ACB17CAF76F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32C473A-508D-43DB-AC79-6D05C5CE3813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8478DEA-1DB4-475A-BDD0-528D90D8A0CD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B4777E-B36B-4A17-B8AE-6B80895E380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616FF3E-81C2-495E-9649-BD76D689FCD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1E6EEB-E34A-4173-BB60-58287DE8EC0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34863-EBB4-473F-962C-4E1E7FD7AB1C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8FA632-9F64-4A22-8D6C-31AC4BDC427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F4814C-E017-4E08-9DC1-B55664619FB3}"/>
              </a:ext>
            </a:extLst>
          </p:cNvPr>
          <p:cNvGrpSpPr/>
          <p:nvPr/>
        </p:nvGrpSpPr>
        <p:grpSpPr>
          <a:xfrm>
            <a:off x="7932577" y="4756441"/>
            <a:ext cx="2198669" cy="414473"/>
            <a:chOff x="1049389" y="571517"/>
            <a:chExt cx="2198669" cy="414473"/>
          </a:xfrm>
          <a:effectLst/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1C7FB7-EFCF-4F49-A34A-67809E7EC287}"/>
                </a:ext>
              </a:extLst>
            </p:cNvPr>
            <p:cNvSpPr txBox="1"/>
            <p:nvPr/>
          </p:nvSpPr>
          <p:spPr>
            <a:xfrm>
              <a:off x="1768166" y="61665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Chloride Cells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796F2B-E0EF-464D-AC4C-9F0375015C51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871"/>
            <a:ext cx="1690253" cy="1213197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241824"/>
            <a:ext cx="3969041" cy="369332"/>
            <a:chOff x="936278" y="804982"/>
            <a:chExt cx="3969041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804982"/>
              <a:ext cx="319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Cell Growth/Decay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20FEA-48B5-4288-8C5B-4523310E3412}"/>
              </a:ext>
            </a:extLst>
          </p:cNvPr>
          <p:cNvSpPr txBox="1"/>
          <p:nvPr/>
        </p:nvSpPr>
        <p:spPr>
          <a:xfrm>
            <a:off x="4367662" y="2573653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08C9AA-D7F5-4EBB-B56C-C1DDBCEEF3BD}"/>
              </a:ext>
            </a:extLst>
          </p:cNvPr>
          <p:cNvSpPr txBox="1"/>
          <p:nvPr/>
        </p:nvSpPr>
        <p:spPr>
          <a:xfrm>
            <a:off x="4444339" y="5316801"/>
            <a:ext cx="24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87797" y="2146613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93599" y="504603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Decrease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234746" y="2561548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creation of new chloride cells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617525" y="5450236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remove excess chloride cells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3020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Creating new chloride cells requires more energy than removing excess ones, but both processes contribute to the overall cost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chloride cells and keep them functioning.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6238</TotalTime>
  <Words>1334</Words>
  <Application>Microsoft Office PowerPoint</Application>
  <PresentationFormat>Widescreen</PresentationFormat>
  <Paragraphs>227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Osmoregulation Function</vt:lpstr>
      <vt:lpstr>Relevant Background Information</vt:lpstr>
      <vt:lpstr>Model Objectives</vt:lpstr>
      <vt:lpstr>When environmental salinity differs from a fish’s internal balance, the fish experiences stress and must use energy to maintain homeostasis.</vt:lpstr>
      <vt:lpstr>Stress increases when environmental salinity doesn’t match the fish’s acclimated salinity.</vt:lpstr>
      <vt:lpstr>Calculate Patch Stress</vt:lpstr>
      <vt:lpstr>As stress increases, fish build more chloride cells to regulate salinity. When stress decreases, fish reduce unneeded cells to conserve energy.</vt:lpstr>
      <vt:lpstr>Creating new chloride cells requires more energy than removing excess ones, but both processes contribute to the overall cost of osmoregulation.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PowerPoint Presentation</vt:lpstr>
      <vt:lpstr>Individual-Specific Traits</vt:lpstr>
      <vt:lpstr>Outputs of Interest</vt:lpstr>
      <vt:lpstr>Discussion Prompts</vt:lpstr>
      <vt:lpstr>Key Variables for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129</cp:revision>
  <dcterms:created xsi:type="dcterms:W3CDTF">2025-05-20T23:38:07Z</dcterms:created>
  <dcterms:modified xsi:type="dcterms:W3CDTF">2025-07-06T21:00:19Z</dcterms:modified>
</cp:coreProperties>
</file>