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285" r:id="rId5"/>
    <p:sldId id="286" r:id="rId6"/>
    <p:sldId id="301" r:id="rId7"/>
    <p:sldId id="309" r:id="rId8"/>
    <p:sldId id="310" r:id="rId9"/>
    <p:sldId id="307" r:id="rId10"/>
    <p:sldId id="291" r:id="rId11"/>
    <p:sldId id="292" r:id="rId12"/>
    <p:sldId id="278" r:id="rId13"/>
    <p:sldId id="279" r:id="rId14"/>
    <p:sldId id="284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6"/>
    <a:srgbClr val="6C3C3C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along-channel flow velocity in a patch, influencing whether fish swim or drift.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5F1D-6843-4DCB-8528-A11E2A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41" y="4680117"/>
            <a:ext cx="5157787" cy="397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Fish attempt to remain in place, move lower in the water column, and drift passively with the current to conserve energy use.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B9A50B-1593-4143-98DE-B96024EDE4D7}"/>
              </a:ext>
            </a:extLst>
          </p:cNvPr>
          <p:cNvSpPr/>
          <p:nvPr/>
        </p:nvSpPr>
        <p:spPr>
          <a:xfrm>
            <a:off x="749015" y="1110470"/>
            <a:ext cx="4754880" cy="3383280"/>
          </a:xfrm>
          <a:prstGeom prst="rect">
            <a:avLst/>
          </a:prstGeom>
          <a:gradFill>
            <a:gsLst>
              <a:gs pos="12928">
                <a:srgbClr val="D6434C"/>
              </a:gs>
              <a:gs pos="320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C22C3-2219-4936-9E54-D32B375D188B}"/>
              </a:ext>
            </a:extLst>
          </p:cNvPr>
          <p:cNvSpPr/>
          <p:nvPr/>
        </p:nvSpPr>
        <p:spPr>
          <a:xfrm>
            <a:off x="6577531" y="1097770"/>
            <a:ext cx="4754880" cy="3383280"/>
          </a:xfrm>
          <a:prstGeom prst="rect">
            <a:avLst/>
          </a:prstGeom>
          <a:gradFill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0284-540C-4BD4-8A79-4FD6CA92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3" y="3809394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Selective Tidal Stream Transport (STST)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B66F-3E4D-4F7E-87CA-B59C66EE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2031" y="3805116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Staging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Fish identify and move to the most energy-efficient neighboring patches to rest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 		|</a:t>
                </a:r>
                <a:r>
                  <a:rPr lang="en-US" sz="2400" b="1" i="1" dirty="0"/>
                  <a:t>u</a:t>
                </a:r>
                <a:r>
                  <a:rPr lang="en-US" sz="2400" dirty="0"/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58210" y="4695919"/>
                <a:ext cx="5933790" cy="3970570"/>
              </a:xfrm>
              <a:blipFill>
                <a:blip r:embed="rId2"/>
                <a:stretch>
                  <a:fillRect l="-1644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DFC1F-64AD-4736-91CF-D04374833EE8}"/>
              </a:ext>
            </a:extLst>
          </p:cNvPr>
          <p:cNvGrpSpPr/>
          <p:nvPr/>
        </p:nvGrpSpPr>
        <p:grpSpPr>
          <a:xfrm>
            <a:off x="5856914" y="459745"/>
            <a:ext cx="5496879" cy="4183772"/>
            <a:chOff x="5856914" y="-178653"/>
            <a:chExt cx="5496879" cy="41837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C7C7B6-608B-4DAB-B3FE-99E6075BBF5C}"/>
                </a:ext>
              </a:extLst>
            </p:cNvPr>
            <p:cNvGrpSpPr/>
            <p:nvPr/>
          </p:nvGrpSpPr>
          <p:grpSpPr>
            <a:xfrm>
              <a:off x="5856914" y="-178653"/>
              <a:ext cx="5496879" cy="4183772"/>
              <a:chOff x="5856914" y="-178653"/>
              <a:chExt cx="5496879" cy="41837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477DF65-6095-4927-886A-08A2CF12ADAD}"/>
                  </a:ext>
                </a:extLst>
              </p:cNvPr>
              <p:cNvGrpSpPr/>
              <p:nvPr/>
            </p:nvGrpSpPr>
            <p:grpSpPr>
              <a:xfrm>
                <a:off x="6542668" y="416443"/>
                <a:ext cx="4811125" cy="3469882"/>
                <a:chOff x="6542668" y="416443"/>
                <a:chExt cx="4811125" cy="34698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1012ACD-B33C-47C6-BF65-E14C1A0AB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668" y="416443"/>
                  <a:ext cx="4811125" cy="3469882"/>
                </a:xfrm>
                <a:prstGeom prst="rect">
                  <a:avLst/>
                </a:prstGeom>
                <a:scene3d>
                  <a:camera prst="perspectiveRelaxed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C852BA-2119-4A0A-877D-E9152198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34115" y="1041503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EECFC9-2CF1-4E39-9DC7-897F9B6A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123523" y="1395413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7EA95D5-D015-4BB9-B694-454019F3C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587392" y="1303645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1DA721E-05C2-4010-8729-6A2CDA95D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065701" y="1718978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382099E-106C-4D1B-8912-63E689667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155109" y="2072888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3BB9247-31D8-470C-A95B-99C94381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618978" y="1981120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7C93544-864A-4494-BF79-70047ABF2BFE}"/>
                  </a:ext>
                </a:extLst>
              </p:cNvPr>
              <p:cNvGrpSpPr/>
              <p:nvPr/>
            </p:nvGrpSpPr>
            <p:grpSpPr>
              <a:xfrm>
                <a:off x="5856914" y="-178653"/>
                <a:ext cx="4566967" cy="4183772"/>
                <a:chOff x="5856914" y="-178653"/>
                <a:chExt cx="4566967" cy="418377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8F5FE81-BBEF-4743-ACB3-A0D686F9A8D7}"/>
                    </a:ext>
                  </a:extLst>
                </p:cNvPr>
                <p:cNvSpPr txBox="1"/>
                <p:nvPr/>
              </p:nvSpPr>
              <p:spPr>
                <a:xfrm>
                  <a:off x="5856914" y="623379"/>
                  <a:ext cx="180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High Stress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5B28AF8-487B-48D2-B305-8FE7EB26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955810" y="1762961"/>
                  <a:ext cx="1207040" cy="697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D2468AB-D0DC-42BE-A619-70A877876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370305" y="1371930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B77F304-A47B-4552-A229-05E51DBF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459713" y="1725840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02619B9-7356-4F4A-8602-0BB66D4F7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923582" y="1634072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17D5E-A550-486D-A42A-6D441E6A9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53625" y="1897568"/>
                  <a:ext cx="354189" cy="1011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119549-3E7B-48FE-9488-F0BE4F33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81107" y="978414"/>
                  <a:ext cx="140921" cy="959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2CE093A-EE2C-4BC0-AA42-7BFC5E111B4B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>
                  <a:off x="6684103" y="985301"/>
                  <a:ext cx="1271707" cy="11262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480C9F-ADC2-4D92-8928-73B56EF0325B}"/>
                    </a:ext>
                  </a:extLst>
                </p:cNvPr>
                <p:cNvGrpSpPr/>
                <p:nvPr/>
              </p:nvGrpSpPr>
              <p:grpSpPr>
                <a:xfrm>
                  <a:off x="6728846" y="-173288"/>
                  <a:ext cx="2419815" cy="1152268"/>
                  <a:chOff x="5698887" y="-18477"/>
                  <a:chExt cx="2419815" cy="1152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503E1C5-EB06-4566-A1EC-954FFAB3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87" y="764459"/>
                    <a:ext cx="2419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Low Energy</a:t>
                    </a: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A08C5AE-5AD2-4F67-B7D4-75CD6BF1C92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6513306" y="-18477"/>
                    <a:ext cx="626224" cy="94277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6C8B90-7674-4FD5-A3AB-F43F86167CB6}"/>
                      </a:ext>
                    </a:extLst>
                  </p:cNvPr>
                  <p:cNvSpPr/>
                  <p:nvPr/>
                </p:nvSpPr>
                <p:spPr>
                  <a:xfrm>
                    <a:off x="6722507" y="699760"/>
                    <a:ext cx="274320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CDAA5B0-2ECC-479E-8BB5-B15589513AE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6370991" y="-178653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C3F131-B5FB-4342-9B8A-C3A0DF040053}"/>
                    </a:ext>
                  </a:extLst>
                </p:cNvPr>
                <p:cNvSpPr/>
                <p:nvPr/>
              </p:nvSpPr>
              <p:spPr>
                <a:xfrm>
                  <a:off x="6537362" y="297749"/>
                  <a:ext cx="338328" cy="300977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BEDC88-3C13-4730-AD51-0895033E7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7317" y="4005119"/>
                  <a:ext cx="109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F36B36-4FFF-4BAB-904C-CFA1349E8A7E}"/>
                </a:ext>
              </a:extLst>
            </p:cNvPr>
            <p:cNvGrpSpPr/>
            <p:nvPr/>
          </p:nvGrpSpPr>
          <p:grpSpPr>
            <a:xfrm>
              <a:off x="6984639" y="1390975"/>
              <a:ext cx="3896980" cy="1363648"/>
              <a:chOff x="6736484" y="3166429"/>
              <a:chExt cx="3896980" cy="13636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AF90E5-0694-49CF-91C4-30D0654E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764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3B9124-82F5-4485-8D21-3ECA049D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0057" y="3831785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E244AF-6283-4DF3-AEC5-4E4A86FC2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584" y="4519443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071050-E093-4E25-91E6-501372BF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0412FE-F26D-45CD-95AE-BC1BD040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81639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1C60AA-FEB5-43A5-ABC4-046A8F6D1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4530077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B965D1-CA95-4443-878F-F3A90DCA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170" y="3166429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7506E-22A0-4507-BCD2-61A632B9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717" y="4530077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0CF0BF-F2CF-4342-8213-285D6A4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484" y="4530077"/>
                <a:ext cx="54864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CEF02-6778-4E3A-9024-B25EA14EF35B}"/>
              </a:ext>
            </a:extLst>
          </p:cNvPr>
          <p:cNvGrpSpPr/>
          <p:nvPr/>
        </p:nvGrpSpPr>
        <p:grpSpPr>
          <a:xfrm>
            <a:off x="-287454" y="553447"/>
            <a:ext cx="5818774" cy="3968922"/>
            <a:chOff x="-287454" y="-84951"/>
            <a:chExt cx="5818774" cy="39689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4376AC-E9DA-4B3D-963D-B9D3EEA08730}"/>
                </a:ext>
              </a:extLst>
            </p:cNvPr>
            <p:cNvGrpSpPr/>
            <p:nvPr/>
          </p:nvGrpSpPr>
          <p:grpSpPr>
            <a:xfrm>
              <a:off x="-287454" y="-84951"/>
              <a:ext cx="5818774" cy="3968922"/>
              <a:chOff x="-287454" y="-84951"/>
              <a:chExt cx="5818774" cy="39689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E3B4A9-5824-46A0-8C4D-79B7CE35FAF6}"/>
                  </a:ext>
                </a:extLst>
              </p:cNvPr>
              <p:cNvGrpSpPr/>
              <p:nvPr/>
            </p:nvGrpSpPr>
            <p:grpSpPr>
              <a:xfrm>
                <a:off x="-287454" y="-84951"/>
                <a:ext cx="5818774" cy="3968922"/>
                <a:chOff x="-287454" y="-84951"/>
                <a:chExt cx="5818774" cy="396892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D320CFD-BE7D-4454-9A8C-971A63623542}"/>
                    </a:ext>
                  </a:extLst>
                </p:cNvPr>
                <p:cNvGrpSpPr/>
                <p:nvPr/>
              </p:nvGrpSpPr>
              <p:grpSpPr>
                <a:xfrm>
                  <a:off x="-287454" y="-80961"/>
                  <a:ext cx="5818774" cy="3964932"/>
                  <a:chOff x="-287454" y="-80961"/>
                  <a:chExt cx="5818774" cy="3964932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7BD4182-00A6-4750-BDCF-9B93955AAD2C}"/>
                      </a:ext>
                    </a:extLst>
                  </p:cNvPr>
                  <p:cNvGrpSpPr/>
                  <p:nvPr/>
                </p:nvGrpSpPr>
                <p:grpSpPr>
                  <a:xfrm>
                    <a:off x="-287454" y="-80961"/>
                    <a:ext cx="5818774" cy="3964932"/>
                    <a:chOff x="-287454" y="-80961"/>
                    <a:chExt cx="5818774" cy="3964932"/>
                  </a:xfrm>
                </p:grpSpPr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C063A030-C59F-4D02-B8A0-0AF055CAEB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20195" y="414089"/>
                      <a:ext cx="4811125" cy="3469882"/>
                    </a:xfrm>
                    <a:prstGeom prst="rect">
                      <a:avLst/>
                    </a:prstGeom>
                    <a:scene3d>
                      <a:camera prst="perspectiveRelaxed"/>
                      <a:lightRig rig="threePt" dir="t"/>
                    </a:scene3d>
                  </p:spPr>
                </p:pic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0F35EEE5-DB5B-4B6E-94AE-95E9313F2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7454" y="-80961"/>
                      <a:ext cx="1802599" cy="1141204"/>
                      <a:chOff x="-296810" y="-574658"/>
                      <a:chExt cx="1802599" cy="1141204"/>
                    </a:xfrm>
                  </p:grpSpPr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A3758CB-BDD3-4580-B364-8A5254269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96810" y="197214"/>
                        <a:ext cx="18025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Low Stress</a:t>
                        </a:r>
                      </a:p>
                    </p:txBody>
                  </p:sp>
                  <p:pic>
                    <p:nvPicPr>
                      <p:cNvPr id="65" name="Picture 64">
                        <a:extLst>
                          <a:ext uri="{FF2B5EF4-FFF2-40B4-BE49-F238E27FC236}">
                            <a16:creationId xmlns:a16="http://schemas.microsoft.com/office/drawing/2014/main" id="{82D17C27-E503-4FFA-A143-C955E9038F0A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 rotWithShape="1">
                      <a:blip r:embed="rId5"/>
                      <a:srcRect l="36883" t="9252" r="55401" b="73628"/>
                      <a:stretch/>
                    </p:blipFill>
                    <p:spPr>
                      <a:xfrm>
                        <a:off x="265162" y="-574658"/>
                        <a:ext cx="626224" cy="942776"/>
                      </a:xfrm>
                      <a:prstGeom prst="rect">
                        <a:avLst/>
                      </a:prstGeom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77EF809-5846-4A50-8544-A224FF227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63" y="143579"/>
                        <a:ext cx="274320" cy="3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161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9FE35DD1-7F28-4D13-A7A8-CD3B7DD5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62399" y="1463878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321D2-1283-4DA2-9DC8-D132929E0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190" y="2897235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35F5AAE-2901-4C33-ACD4-C784EB551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2957" y="2897235"/>
                    <a:ext cx="27432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13109A8-F478-4790-BF46-10FC4B1E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297" y="2137172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1B613FC-B07F-4A82-A596-4C7098A43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7901" y="2934233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BAA4AA0-02A9-4A01-BE2C-927629F2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10995" y="1463878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BFE04B44-0358-44D7-8DB7-5CCB35E0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3979" y="1463878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ECBB08-027D-48DC-9700-253529E8D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1774" y="2137172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02EAF577-965C-4A79-AEE3-7656DE0F4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6920" y="2956534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A0F712-F770-452B-91AB-C310B14CC680}"/>
                    </a:ext>
                  </a:extLst>
                </p:cNvPr>
                <p:cNvSpPr txBox="1"/>
                <p:nvPr/>
              </p:nvSpPr>
              <p:spPr>
                <a:xfrm>
                  <a:off x="880019" y="706903"/>
                  <a:ext cx="2419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Sufficient Energy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736A141-E002-4CA5-8FED-491A50C968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756157" y="-84951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8D130F0-71DF-472C-A5C5-234A2AE54234}"/>
                    </a:ext>
                  </a:extLst>
                </p:cNvPr>
                <p:cNvSpPr/>
                <p:nvPr/>
              </p:nvSpPr>
              <p:spPr>
                <a:xfrm>
                  <a:off x="1933679" y="391451"/>
                  <a:ext cx="338328" cy="300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E10A1DDA-0DAC-4023-AC9E-7F78264A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961802" y="1877445"/>
                <a:ext cx="1207040" cy="6972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3DBFDF-C2F6-4BE7-8110-20AEABCA543D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 flipV="1">
                <a:off x="613846" y="1060243"/>
                <a:ext cx="1477232" cy="10887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E8C823-7C8D-4C32-8022-3B5243A8A36E}"/>
                </a:ext>
              </a:extLst>
            </p:cNvPr>
            <p:cNvCxnSpPr>
              <a:cxnSpLocks/>
            </p:cNvCxnSpPr>
            <p:nvPr/>
          </p:nvCxnSpPr>
          <p:spPr>
            <a:xfrm>
              <a:off x="2089927" y="1064812"/>
              <a:ext cx="86122" cy="8720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6F8D18-0FFD-4A39-A872-3E3EE0140EDF}"/>
              </a:ext>
            </a:extLst>
          </p:cNvPr>
          <p:cNvCxnSpPr>
            <a:cxnSpLocks/>
          </p:cNvCxnSpPr>
          <p:nvPr/>
        </p:nvCxnSpPr>
        <p:spPr>
          <a:xfrm>
            <a:off x="592060" y="4637296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7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319"/>
            <a:ext cx="11353800" cy="1325563"/>
          </a:xfrm>
        </p:spPr>
        <p:txBody>
          <a:bodyPr/>
          <a:lstStyle/>
          <a:p>
            <a:pPr algn="ctr"/>
            <a:r>
              <a:rPr lang="en-US" b="1" dirty="0"/>
              <a:t>While in Rest</a:t>
            </a:r>
            <a:r>
              <a:rPr lang="en-US" dirty="0"/>
              <a:t>: Fish Check for Better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/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Fish remain in </a:t>
                </a:r>
                <a:r>
                  <a:rPr lang="en-US" sz="2000" b="1" dirty="0"/>
                  <a:t>STST</a:t>
                </a:r>
                <a:r>
                  <a:rPr lang="en-US" sz="2000" dirty="0"/>
                  <a:t> until </a:t>
                </a:r>
                <a:r>
                  <a:rPr lang="en-US" sz="2000" b="1" dirty="0"/>
                  <a:t>|</a:t>
                </a:r>
                <a:r>
                  <a:rPr lang="en-US" sz="2000" b="1" i="1" dirty="0"/>
                  <a:t>u</a:t>
                </a:r>
                <a:r>
                  <a:rPr lang="en-US" sz="2000" b="1" dirty="0"/>
                  <a:t>|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opposite direction</a:t>
                </a:r>
                <a:r>
                  <a:rPr lang="en-US" sz="2000" dirty="0"/>
                  <a:t> is </a:t>
                </a:r>
                <a:r>
                  <a:rPr lang="en-US" sz="2000" b="1" dirty="0"/>
                  <a:t>&lt;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blipFill>
                <a:blip r:embed="rId2"/>
                <a:stretch>
                  <a:fillRect l="-860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827351" y="3086555"/>
            <a:ext cx="75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</a:t>
            </a:r>
            <a:r>
              <a:rPr lang="en-US" sz="2000" b="1" dirty="0"/>
              <a:t>Staging</a:t>
            </a:r>
            <a:r>
              <a:rPr lang="en-US" sz="2000" dirty="0"/>
              <a:t> until </a:t>
            </a:r>
            <a:r>
              <a:rPr lang="en-US" sz="2000" b="1" dirty="0"/>
              <a:t>Stress</a:t>
            </a:r>
            <a:r>
              <a:rPr lang="en-US" sz="2000" dirty="0"/>
              <a:t> is </a:t>
            </a:r>
            <a:r>
              <a:rPr lang="en-US" sz="2000" b="1" dirty="0"/>
              <a:t>&lt;= 10%</a:t>
            </a:r>
            <a:r>
              <a:rPr lang="en-US" sz="2000" dirty="0"/>
              <a:t> and </a:t>
            </a:r>
            <a:r>
              <a:rPr lang="en-US" sz="2000" b="1" dirty="0"/>
              <a:t>Energy</a:t>
            </a:r>
            <a:r>
              <a:rPr lang="en-US" sz="2000" dirty="0"/>
              <a:t> </a:t>
            </a:r>
            <a:r>
              <a:rPr lang="en-US" sz="2000" b="1" dirty="0"/>
              <a:t>&gt;=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73A3-5F1B-4EA0-8959-745DDC452545}"/>
              </a:ext>
            </a:extLst>
          </p:cNvPr>
          <p:cNvSpPr txBox="1"/>
          <p:nvPr/>
        </p:nvSpPr>
        <p:spPr>
          <a:xfrm>
            <a:off x="659652" y="4757901"/>
            <a:ext cx="1087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Identifies critical recovery thresholds for migratory fish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Pinpoints locations where currents or temperature and salinity fluctuations impose energetic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fisheries management by revealing when and where fish pause most often, and assessing whether these resting zones overlap with areas of high contamination.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B3F5-5284-49D7-BF69-984A77F2553E}"/>
              </a:ext>
            </a:extLst>
          </p:cNvPr>
          <p:cNvSpPr txBox="1"/>
          <p:nvPr/>
        </p:nvSpPr>
        <p:spPr>
          <a:xfrm>
            <a:off x="659652" y="4271172"/>
            <a:ext cx="266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it Matters: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1" y="2910722"/>
            <a:ext cx="766999" cy="76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51" y="1892201"/>
            <a:ext cx="766999" cy="7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71574"/>
              </p:ext>
            </p:extLst>
          </p:nvPr>
        </p:nvGraphicFramePr>
        <p:xfrm>
          <a:off x="1519192" y="1658712"/>
          <a:ext cx="9153612" cy="3041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</a:t>
                      </a:r>
                      <a:r>
                        <a:rPr lang="en-US" sz="2000" dirty="0"/>
                        <a:t>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 rests differently based on its own energy reserves, swimming speed, and ability to handle stress. These traits shape when, where, and how long it pauses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6456"/>
              </p:ext>
            </p:extLst>
          </p:nvPr>
        </p:nvGraphicFramePr>
        <p:xfrm>
          <a:off x="316173" y="1093139"/>
          <a:ext cx="11559653" cy="47883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switch into passive drift due to unfavorable flow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stop active migration to recover from low energy or high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utilizing STST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staging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STST-in-Patch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environment fish most frequently rely on STST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Staging-in-Patch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most often stop to recover based on flow and stress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STST-time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locations accumulate the most total time in passive drift.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  <a:tr h="756034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Staging-time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locations accumulate the most total time spent resting or recovering.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04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7" y="6064401"/>
            <a:ext cx="1117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Identifies where and when resting occurs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triggers for STST or Staging (e.g., high current velocity, low energy, high stress) feel biologically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might rest more in certain areas or times due to hydrodynamics or salinity mismatch?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 fish’s species, age, or size affect resting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missing environmental stressors (e.g., predation, poor habitat quality in resting areas) that could influence resting?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are most useful for identifying critical habitat or management actions (e.g., resting hotspot maps, resting duration, overlap of these spots with contamination)?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more helpful to track where fish rest or how long they remain in those states?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🧠 </a:t>
                </a:r>
                <a:r>
                  <a:rPr lang="en-US" sz="1400" b="1" dirty="0"/>
                  <a:t>Stress</a:t>
                </a:r>
                <a:br>
                  <a:rPr lang="en-US" sz="1400" dirty="0"/>
                </a:br>
                <a:r>
                  <a:rPr lang="en-US" sz="1400" dirty="0"/>
                  <a:t>The level of stress experienced by the fish due to salinity or temperature mismatch.</a:t>
                </a:r>
              </a:p>
              <a:p>
                <a:r>
                  <a:rPr lang="en-US" sz="1600" dirty="0"/>
                  <a:t>🔋</a:t>
                </a:r>
                <a:r>
                  <a:rPr lang="en-US" sz="1400" dirty="0"/>
                  <a:t> </a:t>
                </a:r>
                <a:r>
                  <a:rPr lang="en-US" sz="1400" b="1" dirty="0"/>
                  <a:t>Energy</a:t>
                </a:r>
                <a:br>
                  <a:rPr lang="en-US" sz="1400" dirty="0"/>
                </a:br>
                <a:r>
                  <a:rPr lang="en-US" sz="1400" dirty="0"/>
                  <a:t>The amount energy the fish uses to swim, recover, and regulate bodily functions. </a:t>
                </a:r>
              </a:p>
              <a:p>
                <a:r>
                  <a:rPr lang="en-US" sz="1600" dirty="0"/>
                  <a:t>🏊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Swimming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💤</a:t>
                </a:r>
                <a:r>
                  <a:rPr lang="en-US" sz="1400" dirty="0"/>
                  <a:t> </a:t>
                </a:r>
                <a:r>
                  <a:rPr lang="en-US" sz="1400" b="1" dirty="0"/>
                  <a:t>Staging?</a:t>
                </a:r>
                <a:br>
                  <a:rPr lang="en-US" sz="1400" dirty="0"/>
                </a:br>
                <a:r>
                  <a:rPr lang="en-US" sz="1400" dirty="0"/>
                  <a:t>Boolean value indicating whether the fish is currently in a recovery (staging) state.</a:t>
                </a:r>
              </a:p>
              <a:p>
                <a:r>
                  <a:rPr lang="en-US" sz="1600" dirty="0"/>
                  <a:t>⏳</a:t>
                </a:r>
                <a:r>
                  <a:rPr lang="en-US" sz="1400" b="1" dirty="0"/>
                  <a:t>Time in Staging (</a:t>
                </a:r>
                <a:r>
                  <a:rPr lang="en-US" sz="1400" b="1" i="1" dirty="0"/>
                  <a:t>Time-in-Staging</a:t>
                </a:r>
                <a:r>
                  <a:rPr lang="en-US" sz="1400" b="1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cumulative time a fish spends staging throughout migration.</a:t>
                </a:r>
              </a:p>
              <a:p>
                <a:r>
                  <a:rPr lang="en-US" sz="1600" dirty="0"/>
                  <a:t>🔄</a:t>
                </a:r>
                <a:r>
                  <a:rPr lang="en-US" sz="1400" dirty="0"/>
                  <a:t> </a:t>
                </a:r>
                <a:r>
                  <a:rPr lang="en-US" sz="1400" b="1" dirty="0"/>
                  <a:t>STST?</a:t>
                </a:r>
                <a:br>
                  <a:rPr lang="en-US" sz="1400" dirty="0"/>
                </a:br>
                <a:r>
                  <a:rPr lang="en-US" sz="1400" dirty="0"/>
                  <a:t>Boolean value indicating whether the fish is currently passively resting with the flow.</a:t>
                </a:r>
              </a:p>
              <a:p>
                <a:r>
                  <a:rPr lang="en-US" sz="1600" dirty="0"/>
                  <a:t>⏳</a:t>
                </a:r>
                <a:r>
                  <a:rPr lang="en-US" sz="1400" b="1" dirty="0"/>
                  <a:t>Time in Selective Tidal Stream Transport (</a:t>
                </a:r>
                <a:r>
                  <a:rPr lang="en-US" sz="1400" b="1" i="1" dirty="0"/>
                  <a:t>Time-in-STST</a:t>
                </a:r>
                <a:r>
                  <a:rPr lang="en-US" sz="1400" b="1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cumulative time a fish spends passively resting throughout migration.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  <a:blipFill>
                <a:blip r:embed="rId3"/>
                <a:stretch>
                  <a:fillRect l="-415" t="-1131" r="-725" b="-25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780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06" y="991666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🌍 Environmental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06" y="1858469"/>
            <a:ext cx="5703887" cy="3684588"/>
          </a:xfrm>
        </p:spPr>
        <p:txBody>
          <a:bodyPr>
            <a:noAutofit/>
          </a:bodyPr>
          <a:lstStyle/>
          <a:p>
            <a:r>
              <a:rPr lang="en-US" sz="1600" dirty="0"/>
              <a:t>🌀</a:t>
            </a:r>
            <a:r>
              <a:rPr lang="en-US" sz="1400" dirty="0"/>
              <a:t> </a:t>
            </a:r>
            <a:r>
              <a:rPr lang="en-US" sz="1400" b="1" dirty="0"/>
              <a:t>Velocity (</a:t>
            </a:r>
            <a:r>
              <a:rPr lang="en-US" sz="1400" b="1" i="1" dirty="0"/>
              <a:t>u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along-channel flow velocity in a patch, influencing whether fish swim or drift.</a:t>
            </a:r>
          </a:p>
          <a:p>
            <a:r>
              <a:rPr lang="en-US" sz="1600" dirty="0"/>
              <a:t>🛑</a:t>
            </a:r>
            <a:r>
              <a:rPr lang="en-US" sz="1400" dirty="0"/>
              <a:t> </a:t>
            </a:r>
            <a:r>
              <a:rPr lang="en-US" sz="1400" b="1" dirty="0"/>
              <a:t>Staging Location (</a:t>
            </a:r>
            <a:r>
              <a:rPr lang="en-US" sz="1400" b="1" i="1" dirty="0"/>
              <a:t>Staging-in-Patch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number of agents currently resting (staging) in a patch, useful for identifying recovery zones.</a:t>
            </a:r>
          </a:p>
          <a:p>
            <a:r>
              <a:rPr lang="en-US" sz="1600" dirty="0"/>
              <a:t>🌊</a:t>
            </a:r>
            <a:r>
              <a:rPr lang="en-US" sz="1400" dirty="0"/>
              <a:t> </a:t>
            </a:r>
            <a:r>
              <a:rPr lang="en-US" sz="1400" b="1" dirty="0"/>
              <a:t>Selective Tidal Stream Transport Location (</a:t>
            </a:r>
            <a:r>
              <a:rPr lang="en-US" sz="1400" b="1" i="1" dirty="0"/>
              <a:t>STST-in-Patch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number of agents currently drifting via STST in a patch, highlighting passive transport zones</a:t>
            </a:r>
          </a:p>
          <a:p>
            <a:r>
              <a:rPr lang="en-US" sz="1600" dirty="0"/>
              <a:t>⏳</a:t>
            </a:r>
            <a:r>
              <a:rPr lang="en-US" sz="1400" dirty="0"/>
              <a:t> </a:t>
            </a:r>
            <a:r>
              <a:rPr lang="en-US" sz="1400" b="1" dirty="0"/>
              <a:t>Time Spent Selective Tidal Stream Transport (</a:t>
            </a:r>
            <a:r>
              <a:rPr lang="en-US" sz="1400" b="1" i="1" dirty="0"/>
              <a:t>STST-time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resting in one location.</a:t>
            </a:r>
          </a:p>
          <a:p>
            <a:r>
              <a:rPr lang="en-US" sz="1600" dirty="0"/>
              <a:t>💤</a:t>
            </a:r>
            <a:r>
              <a:rPr lang="en-US" sz="1400" dirty="0"/>
              <a:t> </a:t>
            </a:r>
            <a:r>
              <a:rPr lang="en-US" sz="1400" b="1" dirty="0"/>
              <a:t>Time Spent Staging (</a:t>
            </a:r>
            <a:r>
              <a:rPr lang="en-US" sz="1400" b="1" i="1" dirty="0"/>
              <a:t>Staging-time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staging in one location.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7580" y="991666"/>
            <a:ext cx="5703887" cy="823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🐟 Individual (Fish) Variables</a:t>
            </a:r>
          </a:p>
        </p:txBody>
      </p:sp>
    </p:spTree>
    <p:extLst>
      <p:ext uri="{BB962C8B-B14F-4D97-AF65-F5344CB8AC3E}">
        <p14:creationId xmlns:p14="http://schemas.microsoft.com/office/powerpoint/2010/main" val="33416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38434"/>
              </p:ext>
            </p:extLst>
          </p:nvPr>
        </p:nvGraphicFramePr>
        <p:xfrm>
          <a:off x="628253" y="1854753"/>
          <a:ext cx="10935494" cy="3100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Selective Tidal Stream Transport (STST)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strategy where fish conserve energy by drifting with favorable tidal currents, usually by positioning themselves in slower or deeper water during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632271"/>
            <a:ext cx="1078137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energy-conserving strategies fish use during migration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Reduce energy cost during high-flow events</a:t>
            </a:r>
            <a:br>
              <a:rPr lang="en-US" sz="2000" dirty="0"/>
            </a:br>
            <a:r>
              <a:rPr lang="en-US" sz="2000" dirty="0"/>
              <a:t>Enable fish to passively rest when swimming is inefficient, conserving energy for critical behaviors like migration and spawning.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Allow recovery during periods of physiological stress</a:t>
            </a:r>
            <a:br>
              <a:rPr lang="en-US" sz="2000" dirty="0"/>
            </a:br>
            <a:r>
              <a:rPr lang="en-US" sz="2000" dirty="0"/>
              <a:t>Let fish temporarily stop migrating to restore energy and acclimate to environmental changes such as salinity shifts or elevated flow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when and where resting occurs</a:t>
            </a:r>
            <a:br>
              <a:rPr lang="en-US" sz="2000" dirty="0"/>
            </a:br>
            <a:r>
              <a:rPr lang="en-US" sz="2000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9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Resting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6026"/>
              </p:ext>
            </p:extLst>
          </p:nvPr>
        </p:nvGraphicFramePr>
        <p:xfrm>
          <a:off x="775165" y="1946300"/>
          <a:ext cx="10641669" cy="27455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47223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velocity &gt; 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Passive resting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Selective Tidal Stream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Energy ≤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13096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&gt;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4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1396019" y="5073801"/>
            <a:ext cx="939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Fish rest when environmental conditions exceed their ability to swim or cope. 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1402236" y="1393430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adjust energy and stress based on current speed, salinity, and temperature.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486977" y="861094"/>
            <a:ext cx="3396953" cy="1608790"/>
            <a:chOff x="9267697" y="5389514"/>
            <a:chExt cx="3396953" cy="16087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1"/>
              <a:ext cx="2497656" cy="1210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616B5B-141C-4419-809F-DE9CAA918066}"/>
                </a:ext>
              </a:extLst>
            </p:cNvPr>
            <p:cNvSpPr/>
            <p:nvPr/>
          </p:nvSpPr>
          <p:spPr>
            <a:xfrm>
              <a:off x="9414592" y="6703367"/>
              <a:ext cx="365760" cy="233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43225" y="5891916"/>
              <a:ext cx="220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Salinity (</a:t>
              </a:r>
              <a:r>
                <a:rPr lang="en-US" b="1" i="1" dirty="0" err="1"/>
                <a:t>psu</a:t>
              </a:r>
              <a:r>
                <a:rPr lang="en-US" dirty="0"/>
                <a:t>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/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Velocity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9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726219" y="5389514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D05BD26-1DB7-47F2-B94F-B676E34E3399}"/>
              </a:ext>
            </a:extLst>
          </p:cNvPr>
          <p:cNvSpPr/>
          <p:nvPr/>
        </p:nvSpPr>
        <p:spPr>
          <a:xfrm>
            <a:off x="9622721" y="1802884"/>
            <a:ext cx="365760" cy="233429"/>
          </a:xfrm>
          <a:prstGeom prst="rect">
            <a:avLst/>
          </a:prstGeom>
          <a:solidFill>
            <a:srgbClr val="C016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/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Temperature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blipFill>
                <a:blip r:embed="rId7"/>
                <a:stretch>
                  <a:fillRect l="-18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591478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9A95D0E-1A93-4500-9CA4-48F71E2E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14" y="1584892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1982" y="5708933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compare their energy, stress, and swimming capacity to the environment to decide whether to pause and recover (staging) or drift passively (STST).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47608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106173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0E7524F-55AB-456F-9D21-6A54FDC765FD}"/>
              </a:ext>
            </a:extLst>
          </p:cNvPr>
          <p:cNvGrpSpPr/>
          <p:nvPr/>
        </p:nvGrpSpPr>
        <p:grpSpPr>
          <a:xfrm>
            <a:off x="1350691" y="1281633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003433-0C68-486E-BACF-75A3AAE93841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A003433-0C68-486E-BACF-75A3AAE93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6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5431B43-6D33-4CF2-9E84-91D5E1884919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5BFB7C61-8E1F-49E7-A526-BE950D24B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1F2E99B6-A204-463B-BF62-E4EF247809EE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BADE80A-0798-4561-A932-76D657D4B589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656C4D-17F4-4028-B4FF-701687985734}"/>
              </a:ext>
            </a:extLst>
          </p:cNvPr>
          <p:cNvGrpSpPr/>
          <p:nvPr/>
        </p:nvGrpSpPr>
        <p:grpSpPr>
          <a:xfrm>
            <a:off x="1048637" y="751832"/>
            <a:ext cx="9760574" cy="4750622"/>
            <a:chOff x="1048637" y="751832"/>
            <a:chExt cx="9760574" cy="475062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BA82323-4D4B-46FC-AEE4-F9CC82164D8A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CA2C9B-E9EC-489F-AA87-2F66F8FA1C4E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2666B2A-B726-4B13-969D-B358DE5A8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 Placeholder 4">
                <a:extLst>
                  <a:ext uri="{FF2B5EF4-FFF2-40B4-BE49-F238E27FC236}">
                    <a16:creationId xmlns:a16="http://schemas.microsoft.com/office/drawing/2014/main" id="{4D99E439-67C1-4C4A-8886-335E54D4C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CAE91B6-40CA-4278-A3BD-4BFA3238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D07AE63-E9EB-40D1-ADF2-C1832E34A2C2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750DB8-CFA4-4A38-872D-C50401B5AF42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3F6F33-42B3-40FC-816D-EC729E0D3BBD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30" name="Text Placeholder 4">
                <a:extLst>
                  <a:ext uri="{FF2B5EF4-FFF2-40B4-BE49-F238E27FC236}">
                    <a16:creationId xmlns:a16="http://schemas.microsoft.com/office/drawing/2014/main" id="{DF4245D9-FFAD-48B7-AF8F-82AF165E6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ED67DF-2B02-409D-A667-1BC4EE17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A9D950-D857-48F0-86BE-38BD9FBED788}"/>
                </a:ext>
              </a:extLst>
            </p:cNvPr>
            <p:cNvSpPr/>
            <p:nvPr/>
          </p:nvSpPr>
          <p:spPr>
            <a:xfrm>
              <a:off x="4629641" y="5039501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 Rest Needed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DA2D29-4864-4F39-B0C7-C2E290D6990E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88C165-7819-4D98-8753-9D764E0A2708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49EB4A5-815F-4E78-8B3B-5D69B3F30528}"/>
                    </a:ext>
                  </a:extLst>
                </p:cNvPr>
                <p:cNvCxnSpPr/>
                <p:nvPr/>
              </p:nvCxnSpPr>
              <p:spPr>
                <a:xfrm>
                  <a:off x="3221081" y="751366"/>
                  <a:ext cx="24688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1835651-395F-4308-ABAC-A4B95D7EC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4FF5207-510A-44FA-B6C9-7B653A042B4B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3419CB1-97B0-4F92-A783-7B73BAFDC4A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45DFB75-1950-4262-BEE6-30669C88AB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457FB1-6F76-4D27-B25A-C086AE7A49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6E4B-9F04-4B0F-BCE9-CEA1036D915C}"/>
                </a:ext>
              </a:extLst>
            </p:cNvPr>
            <p:cNvGrpSpPr/>
            <p:nvPr/>
          </p:nvGrpSpPr>
          <p:grpSpPr>
            <a:xfrm>
              <a:off x="3267509" y="4354563"/>
              <a:ext cx="4949993" cy="941832"/>
              <a:chOff x="3266165" y="4712005"/>
              <a:chExt cx="4949993" cy="941832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EEF5F36-2E50-4B2A-85C7-B09F2E8480B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B6E425D-AD1D-4384-8479-4703B53470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24842" y="5173777"/>
                <a:ext cx="92354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301B03C-C2CD-448B-B557-F5A42342B9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14D82F-45A3-4570-A7FE-77353CCFAC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26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7A23B0F-AFD4-4E6B-A3ED-F7847C0E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1962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conditions exceed a fish’s limits, it enters staging or STST mode depending on whether it needs to actively recover or passively drift.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99807" y="1406407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CAD48B-2975-44CA-B2EC-D1AD9D1150F3}"/>
              </a:ext>
            </a:extLst>
          </p:cNvPr>
          <p:cNvGrpSpPr/>
          <p:nvPr/>
        </p:nvGrpSpPr>
        <p:grpSpPr>
          <a:xfrm>
            <a:off x="1048637" y="751832"/>
            <a:ext cx="9760574" cy="4774595"/>
            <a:chOff x="1048637" y="751832"/>
            <a:chExt cx="9760574" cy="477459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D7D974-A5EF-41C7-8B07-2C3A29C70D6C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Staging Needed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D17C620-4E4C-43B6-AF4A-CBEEB0374675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9F1B589-586F-4E18-ACF5-6DE838AA9F16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6CF1EC3-1098-4987-AC89-CB33E203C9EF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B9C423E-0E59-4A83-99BB-D723AAA85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D330F75-5B80-489F-83AA-DEA65447660C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1B7D4FCE-7A41-4313-903A-019AEC9B6975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1D34DCC-D683-4163-A8DF-72F34D91DEF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5801433-15A1-4E25-8310-57045400EC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6FD8A3-B8AB-4ABF-AD36-8327C72CD353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2F25144-8928-4703-8106-CB11E80E5DC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E7A2349-B890-47FA-A144-820A864CC12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4C6804-437A-4455-AE46-F8A565D916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40CC060-B1BF-4B30-9FED-497E96128D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C8E7877-A3B9-4519-B7B4-5E78FA5AFD4B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E0E9161-00A4-4D03-8971-86918CF43DB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FFD46626-2DAF-49D3-97A8-39AFF7BDA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Text Placeholder 4">
                <a:extLst>
                  <a:ext uri="{FF2B5EF4-FFF2-40B4-BE49-F238E27FC236}">
                    <a16:creationId xmlns:a16="http://schemas.microsoft.com/office/drawing/2014/main" id="{C4D57C5F-2EAB-4A06-A740-8239166C95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18858F3-3A36-40D0-BEF0-E51AD42F1E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6E9FCE0-59AC-4D6F-85BC-944D07EAE22A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0F006F9-4299-4EBD-9139-71A21DA2294B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893D49-1FC4-403F-994D-1A0F7B5B8588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01" name="Text Placeholder 4">
                <a:extLst>
                  <a:ext uri="{FF2B5EF4-FFF2-40B4-BE49-F238E27FC236}">
                    <a16:creationId xmlns:a16="http://schemas.microsoft.com/office/drawing/2014/main" id="{7390E5C4-80FB-40DA-A4AF-5A233B4F58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62503F4-1686-417E-82FE-160623CD7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094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CCFC5B4-4F93-43FF-8101-BBD0D6BE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0537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Environmental conditions affect how much stress a fish is experiencing and how much energy is available to the fish.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1CBB1-1F05-49F0-8581-5881DD88A4FF}"/>
              </a:ext>
            </a:extLst>
          </p:cNvPr>
          <p:cNvGrpSpPr/>
          <p:nvPr/>
        </p:nvGrpSpPr>
        <p:grpSpPr>
          <a:xfrm>
            <a:off x="1048637" y="751832"/>
            <a:ext cx="9760574" cy="4771490"/>
            <a:chOff x="1048637" y="751832"/>
            <a:chExt cx="9760574" cy="47714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2A0445-3ACB-4081-A6E0-5FA234111F27}"/>
                </a:ext>
              </a:extLst>
            </p:cNvPr>
            <p:cNvSpPr/>
            <p:nvPr/>
          </p:nvSpPr>
          <p:spPr>
            <a:xfrm>
              <a:off x="4624740" y="5060369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STST Needed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8F09AA-07AD-466D-87A5-490CEF20A8A4}"/>
                </a:ext>
              </a:extLst>
            </p:cNvPr>
            <p:cNvGrpSpPr/>
            <p:nvPr/>
          </p:nvGrpSpPr>
          <p:grpSpPr>
            <a:xfrm>
              <a:off x="3286614" y="751832"/>
              <a:ext cx="5338219" cy="2689816"/>
              <a:chOff x="3286614" y="751832"/>
              <a:chExt cx="5338219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2D55970-CB38-401C-9E52-7EC679904B7B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5326682" cy="2286000"/>
                <a:chOff x="3154739" y="741265"/>
                <a:chExt cx="5326682" cy="22860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7000154-780F-402A-8CF3-09DF598BF37E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283464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F7878CB-8435-487D-BF6C-0E63E4F33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23B7A-282D-4A4F-8F2F-600747AE9C58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A087AD7-1E83-4BE8-9F8A-22A3BEB6120B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D57718-1E3C-4148-BD2B-A634996B8E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27E343-08E9-4148-BA99-CBC8D28191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E95EE7-DD84-4458-B349-324E2CCAE5EC}"/>
                </a:ext>
              </a:extLst>
            </p:cNvPr>
            <p:cNvGrpSpPr/>
            <p:nvPr/>
          </p:nvGrpSpPr>
          <p:grpSpPr>
            <a:xfrm>
              <a:off x="3262608" y="4338855"/>
              <a:ext cx="4949993" cy="978408"/>
              <a:chOff x="3266165" y="4675429"/>
              <a:chExt cx="4949993" cy="97840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3AE536-861F-4A0E-9DD3-700E18016C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4B804A-DB59-46EF-B1E6-24685B413C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A377CB2-DC1B-41A0-B8A7-1F1F70C11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4E267-3E33-4725-9C53-06A84BEA57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E5CC546-F33F-429B-874F-C0879E62AA86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27702A4-BCB7-4BC4-BCE3-1374FF461C8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b="1" dirty="0"/>
                      <a:t>|</a:t>
                    </a:r>
                    <a:r>
                      <a:rPr lang="en-US" b="1" i="1" dirty="0"/>
                      <a:t>u</a:t>
                    </a:r>
                    <a:r>
                      <a:rPr lang="en-US" b="1" dirty="0"/>
                      <a:t>| </a:t>
                    </a:r>
                    <a:r>
                      <a:rPr lang="en-US" dirty="0"/>
                      <a:t>in the opposite direction is </a:t>
                    </a:r>
                    <a:r>
                      <a:rPr lang="en-US" b="1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9496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348" b="-4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Placeholder 4">
                <a:extLst>
                  <a:ext uri="{FF2B5EF4-FFF2-40B4-BE49-F238E27FC236}">
                    <a16:creationId xmlns:a16="http://schemas.microsoft.com/office/drawing/2014/main" id="{AB3D3020-D255-4356-BA3B-3641B8D1F1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4E87E7-B777-4E6F-9674-5D5F0156B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ED43F9-8D72-4DDB-B4F1-C9A3B9DD14DF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521C20-B93D-4D37-9F08-C19B481BA9AD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DADF9-4DD3-4C5C-B2C5-57766C33F2AB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0" name="Text Placeholder 4">
                <a:extLst>
                  <a:ext uri="{FF2B5EF4-FFF2-40B4-BE49-F238E27FC236}">
                    <a16:creationId xmlns:a16="http://schemas.microsoft.com/office/drawing/2014/main" id="{46C4C74D-7EBF-4264-BD6B-C7A712BD9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Staging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F07B871-B8B4-4F7C-8910-9719E6E69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7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58677" y="5692764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Resting patterns help identify areas that may limit progress or increase contamination exposure risk.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8D7B61-FA61-4163-BECB-A27B4F381B9C}"/>
              </a:ext>
            </a:extLst>
          </p:cNvPr>
          <p:cNvSpPr/>
          <p:nvPr/>
        </p:nvSpPr>
        <p:spPr>
          <a:xfrm>
            <a:off x="8914495" y="3398669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C8D7E5F-DDD8-46AB-A746-20551B4BD491}"/>
              </a:ext>
            </a:extLst>
          </p:cNvPr>
          <p:cNvSpPr/>
          <p:nvPr/>
        </p:nvSpPr>
        <p:spPr>
          <a:xfrm>
            <a:off x="8914495" y="3677655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BC2696-3F43-4C0E-8B4B-8CF820256EBC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A88C7B-7C05-4E3E-BE8A-E4F0A850DE0F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13AA08-BCC1-4E26-A457-ED358935D1FF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FDE110-D4D2-44BA-B568-3C78FB0B3EE4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05B01A-C8F5-4AF5-9D5C-7DE745F790BB}"/>
              </a:ext>
            </a:extLst>
          </p:cNvPr>
          <p:cNvSpPr txBox="1"/>
          <p:nvPr/>
        </p:nvSpPr>
        <p:spPr>
          <a:xfrm>
            <a:off x="1152263" y="302119"/>
            <a:ext cx="953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Each Patch Tracks if Fish are Resting in that Location</a:t>
            </a:r>
          </a:p>
        </p:txBody>
      </p:sp>
    </p:spTree>
    <p:extLst>
      <p:ext uri="{BB962C8B-B14F-4D97-AF65-F5344CB8AC3E}">
        <p14:creationId xmlns:p14="http://schemas.microsoft.com/office/powerpoint/2010/main" val="261266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1533</Words>
  <Application>Microsoft Office PowerPoint</Application>
  <PresentationFormat>Widescreen</PresentationFormat>
  <Paragraphs>215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Resting Behavior</vt:lpstr>
      <vt:lpstr>Relevant Background Information</vt:lpstr>
      <vt:lpstr>Model Objectives</vt:lpstr>
      <vt:lpstr>Conditions that Trigger 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in Rest: Fish Check for Better Conditions</vt:lpstr>
      <vt:lpstr>Individual-Specific Traits</vt:lpstr>
      <vt:lpstr>Outputs of Interest</vt:lpstr>
      <vt:lpstr>Discussion Prompts</vt:lpstr>
      <vt:lpstr>Key Variables for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157</cp:revision>
  <dcterms:created xsi:type="dcterms:W3CDTF">2025-06-04T12:52:07Z</dcterms:created>
  <dcterms:modified xsi:type="dcterms:W3CDTF">2025-06-30T03:07:10Z</dcterms:modified>
</cp:coreProperties>
</file>