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9" r:id="rId4"/>
    <p:sldId id="285" r:id="rId5"/>
    <p:sldId id="31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288" r:id="rId14"/>
    <p:sldId id="278" r:id="rId15"/>
    <p:sldId id="279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C01616"/>
    <a:srgbClr val="5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2061" autoAdjust="0"/>
  </p:normalViewPr>
  <p:slideViewPr>
    <p:cSldViewPr snapToGrid="0">
      <p:cViewPr varScale="1">
        <p:scale>
          <a:sx n="69" d="100"/>
          <a:sy n="69" d="100"/>
        </p:scale>
        <p:origin x="13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Enable fish to passively drift with the current when swimming is inefficient, conserving energy for critical behaviors like spawning.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Let fish temporarily stop migrating to restore energy and acclimate to environmental changes such as salinity shifts or elevated flow resistance.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71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7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41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82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7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94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4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Spawning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Spawning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Once the female reaches a homing patch and meets all physiological conditions, she becomes spawning-ready and waits for a male.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Pairwise Spawners:</a:t>
            </a:r>
          </a:p>
          <a:p>
            <a:r>
              <a:rPr lang="en-US" sz="3600" b="1" dirty="0"/>
              <a:t>Female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4074DEC-2DCE-4F86-A308-0DF205EB30FF}"/>
              </a:ext>
            </a:extLst>
          </p:cNvPr>
          <p:cNvGrpSpPr/>
          <p:nvPr/>
        </p:nvGrpSpPr>
        <p:grpSpPr>
          <a:xfrm>
            <a:off x="6685013" y="2416467"/>
            <a:ext cx="1438648" cy="1013479"/>
            <a:chOff x="1880406" y="1397142"/>
            <a:chExt cx="1438648" cy="101347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C514612-C8EE-4DD8-BAAF-237878B14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5A93AD5-D48D-46FB-853E-13D4CAEAF77B}"/>
                </a:ext>
              </a:extLst>
            </p:cNvPr>
            <p:cNvSpPr txBox="1"/>
            <p:nvPr/>
          </p:nvSpPr>
          <p:spPr>
            <a:xfrm>
              <a:off x="2170143" y="1397142"/>
              <a:ext cx="875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Female</a:t>
              </a:r>
            </a:p>
          </p:txBody>
        </p:sp>
      </p:grpSp>
      <p:sp>
        <p:nvSpPr>
          <p:cNvPr id="79" name="Arrow: Up-Down 78">
            <a:extLst>
              <a:ext uri="{FF2B5EF4-FFF2-40B4-BE49-F238E27FC236}">
                <a16:creationId xmlns:a16="http://schemas.microsoft.com/office/drawing/2014/main" id="{FC509E7E-B9F2-4CC8-B448-13C232500E6F}"/>
              </a:ext>
            </a:extLst>
          </p:cNvPr>
          <p:cNvSpPr/>
          <p:nvPr/>
        </p:nvSpPr>
        <p:spPr>
          <a:xfrm>
            <a:off x="7300002" y="3186108"/>
            <a:ext cx="208670" cy="100584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1CC721F-80D1-4795-AABE-C0D5969AD3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3020" y="2387282"/>
            <a:ext cx="1542422" cy="199356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131029-E3D8-424A-935F-FFB8BE6A8E24}"/>
              </a:ext>
            </a:extLst>
          </p:cNvPr>
          <p:cNvGrpSpPr/>
          <p:nvPr/>
        </p:nvGrpSpPr>
        <p:grpSpPr>
          <a:xfrm>
            <a:off x="5045085" y="782620"/>
            <a:ext cx="5465475" cy="1456874"/>
            <a:chOff x="5045085" y="782620"/>
            <a:chExt cx="5465475" cy="145687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097222D-0854-437C-859A-9B631CBB1287}"/>
                </a:ext>
              </a:extLst>
            </p:cNvPr>
            <p:cNvGrpSpPr/>
            <p:nvPr/>
          </p:nvGrpSpPr>
          <p:grpSpPr>
            <a:xfrm>
              <a:off x="5045085" y="782620"/>
              <a:ext cx="5465475" cy="1456874"/>
              <a:chOff x="2919105" y="782620"/>
              <a:chExt cx="5465475" cy="1456874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9FF87C4-1E7E-409F-898B-676E59D5CD95}"/>
                  </a:ext>
                </a:extLst>
              </p:cNvPr>
              <p:cNvGrpSpPr/>
              <p:nvPr/>
            </p:nvGrpSpPr>
            <p:grpSpPr>
              <a:xfrm>
                <a:off x="2919105" y="782620"/>
                <a:ext cx="5356961" cy="1456874"/>
                <a:chOff x="768806" y="58890"/>
                <a:chExt cx="5356961" cy="1456874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CECA7165-34F0-481F-9BDB-E66DBEE3159C}"/>
                    </a:ext>
                  </a:extLst>
                </p:cNvPr>
                <p:cNvGrpSpPr/>
                <p:nvPr/>
              </p:nvGrpSpPr>
              <p:grpSpPr>
                <a:xfrm>
                  <a:off x="768806" y="136187"/>
                  <a:ext cx="5356961" cy="1379577"/>
                  <a:chOff x="54549" y="3660653"/>
                  <a:chExt cx="5356961" cy="137957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E53015EC-0AEC-4DA2-B752-5B6FF25D8299}"/>
                      </a:ext>
                    </a:extLst>
                  </p:cNvPr>
                  <p:cNvSpPr/>
                  <p:nvPr/>
                </p:nvSpPr>
                <p:spPr>
                  <a:xfrm>
                    <a:off x="54549" y="3660653"/>
                    <a:ext cx="5356961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053868C4-81CE-4D99-A459-4E447915B2A0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632" y="4445377"/>
                    <a:ext cx="9381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Low Stress</a:t>
                    </a:r>
                  </a:p>
                </p:txBody>
              </p:sp>
              <p:pic>
                <p:nvPicPr>
                  <p:cNvPr id="143" name="Picture 142">
                    <a:extLst>
                      <a:ext uri="{FF2B5EF4-FFF2-40B4-BE49-F238E27FC236}">
                        <a16:creationId xmlns:a16="http://schemas.microsoft.com/office/drawing/2014/main" id="{4C5553D3-8C0C-4F21-A276-A0EAD41D5C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6883" t="9252" r="55401" b="73628"/>
                  <a:stretch/>
                </p:blipFill>
                <p:spPr>
                  <a:xfrm>
                    <a:off x="1291037" y="369565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E83EE58-4FA2-4E33-BB30-BECF255512EE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78" y="4450558"/>
                    <a:ext cx="10623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</a:t>
                    </a: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6800E20B-F878-407C-A3FA-D61204CB1176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42" y="4455455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Spawning Limit</a:t>
                    </a:r>
                  </a:p>
                </p:txBody>
              </p: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F106EB9-995E-444F-8758-35FB8254606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049" y="3758765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36FF00A7-CE4A-4E7B-82FC-B8ECA90D97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7196" t="6647" r="73027" b="74624"/>
                <a:stretch/>
              </p:blipFill>
              <p:spPr>
                <a:xfrm>
                  <a:off x="1050330" y="58890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02626FF-802D-4A4D-BAAC-29105DB36F7E}"/>
                    </a:ext>
                  </a:extLst>
                </p:cNvPr>
                <p:cNvSpPr/>
                <p:nvPr/>
              </p:nvSpPr>
              <p:spPr>
                <a:xfrm>
                  <a:off x="1243867" y="563474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F56F5C0-3BF3-4FE6-BC48-6FA84FB9D329}"/>
                    </a:ext>
                  </a:extLst>
                </p:cNvPr>
                <p:cNvSpPr/>
                <p:nvPr/>
              </p:nvSpPr>
              <p:spPr>
                <a:xfrm>
                  <a:off x="2157716" y="660318"/>
                  <a:ext cx="315994" cy="257572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88E6D0C2-D3B0-4CE6-9842-1EF112B91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6883" t="9252" r="55401" b="73628"/>
                <a:stretch/>
              </p:blipFill>
              <p:spPr>
                <a:xfrm>
                  <a:off x="2975636" y="17175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078AEADC-0BA3-4ED8-B1BD-30AA67755C0C}"/>
                    </a:ext>
                  </a:extLst>
                </p:cNvPr>
                <p:cNvSpPr/>
                <p:nvPr/>
              </p:nvSpPr>
              <p:spPr>
                <a:xfrm>
                  <a:off x="3128058" y="826485"/>
                  <a:ext cx="315994" cy="9144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E6D4201-D422-461C-A6D1-EF9434811B49}"/>
                  </a:ext>
                </a:extLst>
              </p:cNvPr>
              <p:cNvSpPr txBox="1"/>
              <p:nvPr/>
            </p:nvSpPr>
            <p:spPr>
              <a:xfrm>
                <a:off x="6086647" y="1038626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7DDF1A7-7642-4938-B9E4-B01613C6D0A2}"/>
                  </a:ext>
                </a:extLst>
              </p:cNvPr>
              <p:cNvSpPr txBox="1"/>
              <p:nvPr/>
            </p:nvSpPr>
            <p:spPr>
              <a:xfrm>
                <a:off x="5913622" y="1641619"/>
                <a:ext cx="1237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Homing Patch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19365EA-EE90-47B2-9690-7B6C59757656}"/>
                  </a:ext>
                </a:extLst>
              </p:cNvPr>
              <p:cNvSpPr txBox="1"/>
              <p:nvPr/>
            </p:nvSpPr>
            <p:spPr>
              <a:xfrm>
                <a:off x="7261207" y="1042754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86D8740-B64F-4024-93D5-B58168CAC201}"/>
                  </a:ext>
                </a:extLst>
              </p:cNvPr>
              <p:cNvSpPr txBox="1"/>
              <p:nvPr/>
            </p:nvSpPr>
            <p:spPr>
              <a:xfrm>
                <a:off x="6983750" y="1645748"/>
                <a:ext cx="140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Spawning</a:t>
                </a:r>
              </a:p>
              <a:p>
                <a:pPr algn="ctr"/>
                <a:r>
                  <a:rPr lang="en-US" sz="1600" b="1" dirty="0"/>
                  <a:t>Ready</a:t>
                </a:r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FFFC086-0ADC-4323-9C14-A37938500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5881" y="1287204"/>
              <a:ext cx="316497" cy="316497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A229823-C4AD-414F-8BB4-824296739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3056" y="1271954"/>
              <a:ext cx="316497" cy="31649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4C67624-322D-40D9-9A5E-0660F12A1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19523" y="1275795"/>
              <a:ext cx="316497" cy="316497"/>
            </a:xfrm>
            <a:prstGeom prst="rect">
              <a:avLst/>
            </a:prstGeom>
          </p:spPr>
        </p:pic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D34652-3474-4CAD-8EA6-0CEC33CC4B09}"/>
              </a:ext>
            </a:extLst>
          </p:cNvPr>
          <p:cNvCxnSpPr>
            <a:cxnSpLocks/>
          </p:cNvCxnSpPr>
          <p:nvPr/>
        </p:nvCxnSpPr>
        <p:spPr>
          <a:xfrm>
            <a:off x="5813222" y="2934482"/>
            <a:ext cx="91440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10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male has good energy and low stress, but he cannot spawn unless he is in a homing patch with a ready female.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Pairwise Spawners:</a:t>
            </a:r>
          </a:p>
          <a:p>
            <a:r>
              <a:rPr lang="en-US" sz="3600" b="1" dirty="0"/>
              <a:t>Male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4074DEC-2DCE-4F86-A308-0DF205EB30FF}"/>
              </a:ext>
            </a:extLst>
          </p:cNvPr>
          <p:cNvGrpSpPr/>
          <p:nvPr/>
        </p:nvGrpSpPr>
        <p:grpSpPr>
          <a:xfrm>
            <a:off x="2080293" y="2971660"/>
            <a:ext cx="1438648" cy="1012945"/>
            <a:chOff x="1880406" y="1397676"/>
            <a:chExt cx="1438648" cy="1012945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C514612-C8EE-4DD8-BAAF-237878B14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5A93AD5-D48D-46FB-853E-13D4CAEAF77B}"/>
                </a:ext>
              </a:extLst>
            </p:cNvPr>
            <p:cNvSpPr txBox="1"/>
            <p:nvPr/>
          </p:nvSpPr>
          <p:spPr>
            <a:xfrm>
              <a:off x="2294147" y="139767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Male</a:t>
              </a:r>
            </a:p>
          </p:txBody>
        </p:sp>
      </p:grpSp>
      <p:sp>
        <p:nvSpPr>
          <p:cNvPr id="79" name="Arrow: Up-Down 78">
            <a:extLst>
              <a:ext uri="{FF2B5EF4-FFF2-40B4-BE49-F238E27FC236}">
                <a16:creationId xmlns:a16="http://schemas.microsoft.com/office/drawing/2014/main" id="{FC509E7E-B9F2-4CC8-B448-13C232500E6F}"/>
              </a:ext>
            </a:extLst>
          </p:cNvPr>
          <p:cNvSpPr/>
          <p:nvPr/>
        </p:nvSpPr>
        <p:spPr>
          <a:xfrm>
            <a:off x="2695282" y="3740767"/>
            <a:ext cx="208670" cy="64008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D55F0BAD-700B-45A9-80AF-216A94B3C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124" y="3541738"/>
            <a:ext cx="1256956" cy="1043081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4DDDF36-D0F1-4545-8C88-4CFB9A58E4BB}"/>
              </a:ext>
            </a:extLst>
          </p:cNvPr>
          <p:cNvGrpSpPr/>
          <p:nvPr/>
        </p:nvGrpSpPr>
        <p:grpSpPr>
          <a:xfrm>
            <a:off x="309382" y="1471985"/>
            <a:ext cx="5752930" cy="1462454"/>
            <a:chOff x="2979934" y="782620"/>
            <a:chExt cx="5752930" cy="146245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5292762-09AB-4E8D-8B1E-71DCEEACFDFC}"/>
                </a:ext>
              </a:extLst>
            </p:cNvPr>
            <p:cNvGrpSpPr/>
            <p:nvPr/>
          </p:nvGrpSpPr>
          <p:grpSpPr>
            <a:xfrm>
              <a:off x="2979934" y="782620"/>
              <a:ext cx="5752930" cy="1456874"/>
              <a:chOff x="829635" y="58890"/>
              <a:chExt cx="5752930" cy="1456874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17B99AA9-4567-47BA-8F34-F847F0CD4DDE}"/>
                  </a:ext>
                </a:extLst>
              </p:cNvPr>
              <p:cNvGrpSpPr/>
              <p:nvPr/>
            </p:nvGrpSpPr>
            <p:grpSpPr>
              <a:xfrm>
                <a:off x="829635" y="136187"/>
                <a:ext cx="5752930" cy="1379577"/>
                <a:chOff x="115378" y="3660653"/>
                <a:chExt cx="5752930" cy="13795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58D4DA0-77F2-429C-9426-E3A5FABBEB31}"/>
                    </a:ext>
                  </a:extLst>
                </p:cNvPr>
                <p:cNvSpPr/>
                <p:nvPr/>
              </p:nvSpPr>
              <p:spPr>
                <a:xfrm>
                  <a:off x="224332" y="3660653"/>
                  <a:ext cx="5643976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EB2A61F-CADC-496B-B8CD-F2FCDE4ABF6E}"/>
                    </a:ext>
                  </a:extLst>
                </p:cNvPr>
                <p:cNvSpPr txBox="1"/>
                <p:nvPr/>
              </p:nvSpPr>
              <p:spPr>
                <a:xfrm>
                  <a:off x="2088632" y="4445377"/>
                  <a:ext cx="9381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Low Stress</a:t>
                  </a:r>
                </a:p>
              </p:txBody>
            </p:sp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F0DBEF7C-CEB3-4862-8B7D-6EF89C73B3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6883" t="9252" r="55401" b="73628"/>
                <a:stretch/>
              </p:blipFill>
              <p:spPr>
                <a:xfrm>
                  <a:off x="1291037" y="369565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97DF8E0-8314-4D28-876B-B78E9778756E}"/>
                    </a:ext>
                  </a:extLst>
                </p:cNvPr>
                <p:cNvSpPr txBox="1"/>
                <p:nvPr/>
              </p:nvSpPr>
              <p:spPr>
                <a:xfrm>
                  <a:off x="115378" y="4450558"/>
                  <a:ext cx="10623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97BFEB28-CB59-439A-9CB1-E0F900B26357}"/>
                    </a:ext>
                  </a:extLst>
                </p:cNvPr>
                <p:cNvSpPr txBox="1"/>
                <p:nvPr/>
              </p:nvSpPr>
              <p:spPr>
                <a:xfrm>
                  <a:off x="945642" y="4455455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Spawning Limit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C6ECDF2-3E63-4EA0-BDD8-F6B4D8E42B66}"/>
                    </a:ext>
                  </a:extLst>
                </p:cNvPr>
                <p:cNvSpPr txBox="1"/>
                <p:nvPr/>
              </p:nvSpPr>
              <p:spPr>
                <a:xfrm>
                  <a:off x="4164358" y="3709328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8705B043-F6D0-43A4-8E8B-F950C0542A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7196" t="6647" r="73027" b="74624"/>
              <a:stretch/>
            </p:blipFill>
            <p:spPr>
              <a:xfrm>
                <a:off x="1050330" y="58890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233CC0F-89AE-4DBE-B760-C25B45D5C6DF}"/>
                  </a:ext>
                </a:extLst>
              </p:cNvPr>
              <p:cNvSpPr/>
              <p:nvPr/>
            </p:nvSpPr>
            <p:spPr>
              <a:xfrm>
                <a:off x="1243867" y="563474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4BF3B3E-0A41-4ABC-96FC-700FE673F960}"/>
                  </a:ext>
                </a:extLst>
              </p:cNvPr>
              <p:cNvSpPr/>
              <p:nvPr/>
            </p:nvSpPr>
            <p:spPr>
              <a:xfrm>
                <a:off x="2157716" y="660318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9B250D0-B990-465A-804F-CF25FEF8A8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6883" t="9252" r="55401" b="73628"/>
              <a:stretch/>
            </p:blipFill>
            <p:spPr>
              <a:xfrm>
                <a:off x="2975636" y="17175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9CEF9F-666F-4156-8A3E-037381315889}"/>
                  </a:ext>
                </a:extLst>
              </p:cNvPr>
              <p:cNvSpPr/>
              <p:nvPr/>
            </p:nvSpPr>
            <p:spPr>
              <a:xfrm>
                <a:off x="3128058" y="82648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4162B2E-AFF1-475F-840F-F74C55CEA31D}"/>
                </a:ext>
              </a:extLst>
            </p:cNvPr>
            <p:cNvSpPr txBox="1"/>
            <p:nvPr/>
          </p:nvSpPr>
          <p:spPr>
            <a:xfrm>
              <a:off x="6218754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33025C4-E7B9-44B3-A12B-612073141038}"/>
                </a:ext>
              </a:extLst>
            </p:cNvPr>
            <p:cNvSpPr txBox="1"/>
            <p:nvPr/>
          </p:nvSpPr>
          <p:spPr>
            <a:xfrm>
              <a:off x="5941297" y="1660299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a Homing Patch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51D5ADC-7F94-4ABD-842E-CCA6569D0BCE}"/>
                </a:ext>
              </a:extLst>
            </p:cNvPr>
            <p:cNvSpPr txBox="1"/>
            <p:nvPr/>
          </p:nvSpPr>
          <p:spPr>
            <a:xfrm>
              <a:off x="7557858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972801-8715-4B91-89EE-97253581C162}"/>
                </a:ext>
              </a:extLst>
            </p:cNvPr>
            <p:cNvSpPr txBox="1"/>
            <p:nvPr/>
          </p:nvSpPr>
          <p:spPr>
            <a:xfrm>
              <a:off x="7291964" y="1634495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spawning ready</a:t>
              </a:r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698EB1FA-19C7-42CA-A227-833C75A05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0639" y="1275879"/>
              <a:ext cx="316497" cy="316497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C79D955E-B349-4997-B3DF-FF6BA54F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27814" y="1260629"/>
              <a:ext cx="316497" cy="316497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B6C31F33-90A6-4F29-B67D-D37D206C4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14281" y="1264470"/>
              <a:ext cx="316497" cy="316497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4C1BE6-8536-4136-9B34-D14AD41605D4}"/>
              </a:ext>
            </a:extLst>
          </p:cNvPr>
          <p:cNvGrpSpPr/>
          <p:nvPr/>
        </p:nvGrpSpPr>
        <p:grpSpPr>
          <a:xfrm>
            <a:off x="6685013" y="2416467"/>
            <a:ext cx="1438648" cy="1013479"/>
            <a:chOff x="1880406" y="1397142"/>
            <a:chExt cx="1438648" cy="101347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FD7A696-58BD-46CD-8CD7-090C83C5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E40870-B852-4A45-BA4E-CA313998A527}"/>
                </a:ext>
              </a:extLst>
            </p:cNvPr>
            <p:cNvSpPr txBox="1"/>
            <p:nvPr/>
          </p:nvSpPr>
          <p:spPr>
            <a:xfrm>
              <a:off x="2170143" y="1397142"/>
              <a:ext cx="875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Female</a:t>
              </a:r>
            </a:p>
          </p:txBody>
        </p:sp>
      </p:grpSp>
      <p:sp>
        <p:nvSpPr>
          <p:cNvPr id="48" name="Arrow: Up-Down 47">
            <a:extLst>
              <a:ext uri="{FF2B5EF4-FFF2-40B4-BE49-F238E27FC236}">
                <a16:creationId xmlns:a16="http://schemas.microsoft.com/office/drawing/2014/main" id="{7100C46D-FE41-4E37-81D4-CC71407E1DAF}"/>
              </a:ext>
            </a:extLst>
          </p:cNvPr>
          <p:cNvSpPr/>
          <p:nvPr/>
        </p:nvSpPr>
        <p:spPr>
          <a:xfrm>
            <a:off x="7300002" y="3186108"/>
            <a:ext cx="208670" cy="100584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43A2BB-C358-486D-8EEA-18C3CA71D311}"/>
              </a:ext>
            </a:extLst>
          </p:cNvPr>
          <p:cNvGrpSpPr/>
          <p:nvPr/>
        </p:nvGrpSpPr>
        <p:grpSpPr>
          <a:xfrm>
            <a:off x="6703055" y="1023853"/>
            <a:ext cx="1400830" cy="1369160"/>
            <a:chOff x="6983750" y="861363"/>
            <a:chExt cx="1400830" cy="136916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BBCAE67-99D2-45CD-A17B-30CBFB4F0DE3}"/>
                </a:ext>
              </a:extLst>
            </p:cNvPr>
            <p:cNvSpPr/>
            <p:nvPr/>
          </p:nvSpPr>
          <p:spPr>
            <a:xfrm>
              <a:off x="7176249" y="861363"/>
              <a:ext cx="1005840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CFF066-59C5-49D0-9FE5-3D80D1089521}"/>
                </a:ext>
              </a:extLst>
            </p:cNvPr>
            <p:cNvSpPr txBox="1"/>
            <p:nvPr/>
          </p:nvSpPr>
          <p:spPr>
            <a:xfrm>
              <a:off x="7286786" y="1047092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✅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01BE2A-0281-49F0-9387-A4AB2316D8E1}"/>
                </a:ext>
              </a:extLst>
            </p:cNvPr>
            <p:cNvSpPr txBox="1"/>
            <p:nvPr/>
          </p:nvSpPr>
          <p:spPr>
            <a:xfrm>
              <a:off x="6983750" y="1645748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Spawning</a:t>
              </a:r>
            </a:p>
            <a:p>
              <a:pPr algn="ctr"/>
              <a:r>
                <a:rPr lang="en-US" sz="1600" b="1" dirty="0"/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667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When both a male and female meet spawning conditions and are in the same homing patch, spawning occurs successfully.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Pairwise Spawners:</a:t>
            </a:r>
          </a:p>
          <a:p>
            <a:r>
              <a:rPr lang="en-US" sz="3600" b="1" dirty="0"/>
              <a:t>Male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D2C97C1-CD80-4A8D-BB60-38F023CB2AB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6831" y="2929584"/>
            <a:ext cx="1542422" cy="1536325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C2B37B-251C-4371-8EF0-9EF79CCD0A4C}"/>
              </a:ext>
            </a:extLst>
          </p:cNvPr>
          <p:cNvCxnSpPr>
            <a:cxnSpLocks/>
          </p:cNvCxnSpPr>
          <p:nvPr/>
        </p:nvCxnSpPr>
        <p:spPr>
          <a:xfrm>
            <a:off x="3667781" y="3462453"/>
            <a:ext cx="292608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AEB11D4-B1B5-4B46-8D07-CCB9725D73D6}"/>
              </a:ext>
            </a:extLst>
          </p:cNvPr>
          <p:cNvGrpSpPr/>
          <p:nvPr/>
        </p:nvGrpSpPr>
        <p:grpSpPr>
          <a:xfrm>
            <a:off x="6675689" y="2469597"/>
            <a:ext cx="1438648" cy="1013479"/>
            <a:chOff x="1880406" y="1397142"/>
            <a:chExt cx="1438648" cy="101347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BE067D2-E893-4ACB-9509-331CB826E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655AAC-EC4C-4885-B346-8C905A39156A}"/>
                </a:ext>
              </a:extLst>
            </p:cNvPr>
            <p:cNvSpPr txBox="1"/>
            <p:nvPr/>
          </p:nvSpPr>
          <p:spPr>
            <a:xfrm>
              <a:off x="2170143" y="1397142"/>
              <a:ext cx="875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Female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F11F4C7-053E-4105-AE60-02E0478E7E92}"/>
              </a:ext>
            </a:extLst>
          </p:cNvPr>
          <p:cNvGrpSpPr/>
          <p:nvPr/>
        </p:nvGrpSpPr>
        <p:grpSpPr>
          <a:xfrm>
            <a:off x="8663123" y="925894"/>
            <a:ext cx="1400830" cy="1369160"/>
            <a:chOff x="6983750" y="861363"/>
            <a:chExt cx="1400830" cy="136916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7312673-3C77-40A7-9314-D6987FB5944C}"/>
                </a:ext>
              </a:extLst>
            </p:cNvPr>
            <p:cNvSpPr/>
            <p:nvPr/>
          </p:nvSpPr>
          <p:spPr>
            <a:xfrm>
              <a:off x="7176249" y="861363"/>
              <a:ext cx="1005840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E3EC47D-1A1C-4BCF-86CD-DB423B0B3FBD}"/>
                </a:ext>
              </a:extLst>
            </p:cNvPr>
            <p:cNvSpPr txBox="1"/>
            <p:nvPr/>
          </p:nvSpPr>
          <p:spPr>
            <a:xfrm>
              <a:off x="7286786" y="1047092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✅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69E79B1-0962-4F69-8963-E3EC848ED916}"/>
                </a:ext>
              </a:extLst>
            </p:cNvPr>
            <p:cNvSpPr txBox="1"/>
            <p:nvPr/>
          </p:nvSpPr>
          <p:spPr>
            <a:xfrm>
              <a:off x="6983750" y="1645748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Spawning</a:t>
              </a:r>
            </a:p>
            <a:p>
              <a:pPr algn="ctr"/>
              <a:r>
                <a:rPr lang="en-US" sz="1600" b="1" dirty="0"/>
                <a:t>Ready</a:t>
              </a:r>
            </a:p>
          </p:txBody>
        </p:sp>
      </p:grpSp>
      <p:sp>
        <p:nvSpPr>
          <p:cNvPr id="61" name="Arrow: Up-Down 60">
            <a:extLst>
              <a:ext uri="{FF2B5EF4-FFF2-40B4-BE49-F238E27FC236}">
                <a16:creationId xmlns:a16="http://schemas.microsoft.com/office/drawing/2014/main" id="{63549A67-7E29-494B-B0E6-16AC38246357}"/>
              </a:ext>
            </a:extLst>
          </p:cNvPr>
          <p:cNvSpPr/>
          <p:nvPr/>
        </p:nvSpPr>
        <p:spPr>
          <a:xfrm>
            <a:off x="7300002" y="3826828"/>
            <a:ext cx="208670" cy="54864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94130BE-9D4C-4CB8-B28F-6E954F760B79}"/>
              </a:ext>
            </a:extLst>
          </p:cNvPr>
          <p:cNvGrpSpPr/>
          <p:nvPr/>
        </p:nvGrpSpPr>
        <p:grpSpPr>
          <a:xfrm>
            <a:off x="2648862" y="837273"/>
            <a:ext cx="5465475" cy="1456874"/>
            <a:chOff x="5045085" y="782620"/>
            <a:chExt cx="5465475" cy="145687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3205E1E9-2D99-4072-8ADD-926B178235BA}"/>
                </a:ext>
              </a:extLst>
            </p:cNvPr>
            <p:cNvGrpSpPr/>
            <p:nvPr/>
          </p:nvGrpSpPr>
          <p:grpSpPr>
            <a:xfrm>
              <a:off x="5045085" y="782620"/>
              <a:ext cx="5465475" cy="1456874"/>
              <a:chOff x="2919105" y="782620"/>
              <a:chExt cx="5465475" cy="1456874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F6A23972-2CC5-44E7-8A93-2CA23A56D840}"/>
                  </a:ext>
                </a:extLst>
              </p:cNvPr>
              <p:cNvGrpSpPr/>
              <p:nvPr/>
            </p:nvGrpSpPr>
            <p:grpSpPr>
              <a:xfrm>
                <a:off x="2919105" y="782620"/>
                <a:ext cx="5356961" cy="1456874"/>
                <a:chOff x="768806" y="58890"/>
                <a:chExt cx="5356961" cy="1456874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26294E40-1980-4B64-9582-2D6407976776}"/>
                    </a:ext>
                  </a:extLst>
                </p:cNvPr>
                <p:cNvGrpSpPr/>
                <p:nvPr/>
              </p:nvGrpSpPr>
              <p:grpSpPr>
                <a:xfrm>
                  <a:off x="768806" y="136187"/>
                  <a:ext cx="5356961" cy="1379577"/>
                  <a:chOff x="54549" y="3660653"/>
                  <a:chExt cx="5356961" cy="137957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91" name="Rectangle 90">
                    <a:extLst>
                      <a:ext uri="{FF2B5EF4-FFF2-40B4-BE49-F238E27FC236}">
                        <a16:creationId xmlns:a16="http://schemas.microsoft.com/office/drawing/2014/main" id="{25947B80-BBE7-4466-B965-537CEE6F2EA2}"/>
                      </a:ext>
                    </a:extLst>
                  </p:cNvPr>
                  <p:cNvSpPr/>
                  <p:nvPr/>
                </p:nvSpPr>
                <p:spPr>
                  <a:xfrm>
                    <a:off x="54549" y="3660653"/>
                    <a:ext cx="5356961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E4223053-9355-401F-9D43-3AF04BE05F83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632" y="4445377"/>
                    <a:ext cx="9381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Low Stress</a:t>
                    </a:r>
                  </a:p>
                </p:txBody>
              </p:sp>
              <p:pic>
                <p:nvPicPr>
                  <p:cNvPr id="94" name="Picture 93">
                    <a:extLst>
                      <a:ext uri="{FF2B5EF4-FFF2-40B4-BE49-F238E27FC236}">
                        <a16:creationId xmlns:a16="http://schemas.microsoft.com/office/drawing/2014/main" id="{11465F6B-614A-4C15-A6DE-6B243AFBE9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6883" t="9252" r="55401" b="73628"/>
                  <a:stretch/>
                </p:blipFill>
                <p:spPr>
                  <a:xfrm>
                    <a:off x="1291037" y="369565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29512452-B8BB-4476-BCEE-0829A8632F2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78" y="4450558"/>
                    <a:ext cx="10623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10162233-7FED-4A26-91D3-8181FDAB9A98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42" y="4455455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Spawning Limit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BB1F925F-D061-45C1-BFF7-3B887A5CB795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049" y="3758765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</p:grpSp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A0533856-D61D-4DE3-840E-17F430B2BD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7196" t="6647" r="73027" b="74624"/>
                <a:stretch/>
              </p:blipFill>
              <p:spPr>
                <a:xfrm>
                  <a:off x="1050330" y="58890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2E8493-D6EA-429C-8EF7-DBBBDD20D57E}"/>
                    </a:ext>
                  </a:extLst>
                </p:cNvPr>
                <p:cNvSpPr/>
                <p:nvPr/>
              </p:nvSpPr>
              <p:spPr>
                <a:xfrm>
                  <a:off x="1243867" y="563474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596EFE92-8C49-4A0E-8716-E64B61170E07}"/>
                    </a:ext>
                  </a:extLst>
                </p:cNvPr>
                <p:cNvSpPr/>
                <p:nvPr/>
              </p:nvSpPr>
              <p:spPr>
                <a:xfrm>
                  <a:off x="2157716" y="660318"/>
                  <a:ext cx="315994" cy="257572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85" name="Picture 84">
                  <a:extLst>
                    <a:ext uri="{FF2B5EF4-FFF2-40B4-BE49-F238E27FC236}">
                      <a16:creationId xmlns:a16="http://schemas.microsoft.com/office/drawing/2014/main" id="{6DB60F2B-23DB-4E07-8430-3A62FB8A29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6883" t="9252" r="55401" b="73628"/>
                <a:stretch/>
              </p:blipFill>
              <p:spPr>
                <a:xfrm>
                  <a:off x="2975636" y="17175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01306AD9-AC04-40B3-973B-A1047D2FE5F6}"/>
                    </a:ext>
                  </a:extLst>
                </p:cNvPr>
                <p:cNvSpPr/>
                <p:nvPr/>
              </p:nvSpPr>
              <p:spPr>
                <a:xfrm>
                  <a:off x="3128058" y="826485"/>
                  <a:ext cx="315994" cy="9144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9195753-F511-42B6-97A5-7BC537F1E5A9}"/>
                  </a:ext>
                </a:extLst>
              </p:cNvPr>
              <p:cNvSpPr txBox="1"/>
              <p:nvPr/>
            </p:nvSpPr>
            <p:spPr>
              <a:xfrm>
                <a:off x="6086647" y="1038626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398B837-9248-4A9A-83FF-6445F530FE9F}"/>
                  </a:ext>
                </a:extLst>
              </p:cNvPr>
              <p:cNvSpPr txBox="1"/>
              <p:nvPr/>
            </p:nvSpPr>
            <p:spPr>
              <a:xfrm>
                <a:off x="5913622" y="1641619"/>
                <a:ext cx="1237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Homing Patch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7C1A139D-51AF-45F0-96E4-46FAC6E56503}"/>
                  </a:ext>
                </a:extLst>
              </p:cNvPr>
              <p:cNvSpPr txBox="1"/>
              <p:nvPr/>
            </p:nvSpPr>
            <p:spPr>
              <a:xfrm>
                <a:off x="7261207" y="1042754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2FE784B-D463-49AC-B950-C277F806DEB8}"/>
                  </a:ext>
                </a:extLst>
              </p:cNvPr>
              <p:cNvSpPr txBox="1"/>
              <p:nvPr/>
            </p:nvSpPr>
            <p:spPr>
              <a:xfrm>
                <a:off x="6983750" y="1645748"/>
                <a:ext cx="140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Spawning</a:t>
                </a:r>
              </a:p>
              <a:p>
                <a:pPr algn="ctr"/>
                <a:r>
                  <a:rPr lang="en-US" sz="1600" b="1" dirty="0"/>
                  <a:t>Ready</a:t>
                </a:r>
              </a:p>
            </p:txBody>
          </p:sp>
        </p:grp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3ECFF514-A0F3-4105-8658-4840B1F10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5881" y="1287204"/>
              <a:ext cx="316497" cy="316497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D203C8F6-8987-4C69-A747-29FCB36FCF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3056" y="1271954"/>
              <a:ext cx="316497" cy="316497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DADA3C8E-68BE-40EA-A264-377813EB3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19523" y="1275795"/>
              <a:ext cx="316497" cy="316497"/>
            </a:xfrm>
            <a:prstGeom prst="rect">
              <a:avLst/>
            </a:prstGeom>
          </p:spPr>
        </p:pic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02CA586F-4392-4614-95E6-0F387A3E0E11}"/>
              </a:ext>
            </a:extLst>
          </p:cNvPr>
          <p:cNvSpPr txBox="1"/>
          <p:nvPr/>
        </p:nvSpPr>
        <p:spPr>
          <a:xfrm>
            <a:off x="8920858" y="603838"/>
            <a:ext cx="8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Female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CC63CED-D61F-45F2-BC9E-F5DD261B6F01}"/>
              </a:ext>
            </a:extLst>
          </p:cNvPr>
          <p:cNvSpPr txBox="1"/>
          <p:nvPr/>
        </p:nvSpPr>
        <p:spPr>
          <a:xfrm>
            <a:off x="5077457" y="60383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Male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6BFD7C46-7EA6-493B-819E-51578C243F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6116" y="1334863"/>
            <a:ext cx="316497" cy="316497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5DE31986-2702-4C71-96E0-0519DE5B7B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2124" y="3541738"/>
            <a:ext cx="1256956" cy="1043081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FAEC259-DD2D-4120-BC02-DEAAFF5B0496}"/>
              </a:ext>
            </a:extLst>
          </p:cNvPr>
          <p:cNvGrpSpPr/>
          <p:nvPr/>
        </p:nvGrpSpPr>
        <p:grpSpPr>
          <a:xfrm>
            <a:off x="6668566" y="3123353"/>
            <a:ext cx="1438648" cy="974880"/>
            <a:chOff x="1880406" y="1435741"/>
            <a:chExt cx="1438648" cy="97488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12F387D1-8542-4091-82DA-820E7DB05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2330543-199F-4ABA-9FEF-FD4EA2AFBDC3}"/>
                </a:ext>
              </a:extLst>
            </p:cNvPr>
            <p:cNvSpPr txBox="1"/>
            <p:nvPr/>
          </p:nvSpPr>
          <p:spPr>
            <a:xfrm>
              <a:off x="2307911" y="1435741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6548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Total Energy 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1871079" y="3361953"/>
            <a:ext cx="19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Energy Levels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7531655" y="1777237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4337178" y="3363556"/>
            <a:ext cx="286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Spawning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238462" y="2829740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7552131" y="3529160"/>
            <a:ext cx="292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6659849" y="2497389"/>
            <a:ext cx="548640" cy="462365"/>
            <a:chOff x="7887685" y="2054990"/>
            <a:chExt cx="548640" cy="46236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1011401" y="4435545"/>
            <a:ext cx="961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Energy: </a:t>
            </a:r>
            <a:r>
              <a:rPr lang="en-US" dirty="0"/>
              <a:t>amount of energy a fish has left to complete migration.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39A7BF-8251-4239-BA30-018832C15BDA}"/>
              </a:ext>
            </a:extLst>
          </p:cNvPr>
          <p:cNvSpPr/>
          <p:nvPr/>
        </p:nvSpPr>
        <p:spPr>
          <a:xfrm rot="16200000">
            <a:off x="4177333" y="2367362"/>
            <a:ext cx="18288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9434-EAAF-437E-9630-D2B26DDC24E7}"/>
              </a:ext>
            </a:extLst>
          </p:cNvPr>
          <p:cNvSpPr txBox="1"/>
          <p:nvPr/>
        </p:nvSpPr>
        <p:spPr>
          <a:xfrm>
            <a:off x="1877697" y="1705857"/>
            <a:ext cx="176335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🔋</a:t>
            </a: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D17A9-E339-4413-903D-68C6B0C514D5}"/>
              </a:ext>
            </a:extLst>
          </p:cNvPr>
          <p:cNvSpPr txBox="1"/>
          <p:nvPr/>
        </p:nvSpPr>
        <p:spPr>
          <a:xfrm>
            <a:off x="4808182" y="1843431"/>
            <a:ext cx="1792274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🔥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D689B-BE9B-4787-B327-0D5B980494FE}"/>
              </a:ext>
            </a:extLst>
          </p:cNvPr>
          <p:cNvSpPr txBox="1">
            <a:spLocks/>
          </p:cNvSpPr>
          <p:nvPr/>
        </p:nvSpPr>
        <p:spPr>
          <a:xfrm>
            <a:off x="916235" y="5058564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 fish’s total energy budget depends on how much it starts with minus what’s spent on spawning.</a:t>
            </a:r>
          </a:p>
        </p:txBody>
      </p:sp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27596"/>
              </p:ext>
            </p:extLst>
          </p:nvPr>
        </p:nvGraphicFramePr>
        <p:xfrm>
          <a:off x="1519192" y="1658712"/>
          <a:ext cx="9153612" cy="3011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9666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073946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354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Stress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to salinity and temperature changes that may delay or prevent spawning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Internal reserves required for gamete production and post-spawning recovery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81188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Spawning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Depends on preferences of fish (broadcast vs pairwise)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193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2520A0-FA2F-4ADC-B1FF-963AB1F9B8D0}"/>
              </a:ext>
            </a:extLst>
          </p:cNvPr>
          <p:cNvSpPr txBox="1"/>
          <p:nvPr/>
        </p:nvSpPr>
        <p:spPr>
          <a:xfrm>
            <a:off x="506040" y="5026110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fish’s size, age, energy, stress, and reproductive strategy shape its ability and readiness to spawn.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2" y="2528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46193"/>
              </p:ext>
            </p:extLst>
          </p:nvPr>
        </p:nvGraphicFramePr>
        <p:xfrm>
          <a:off x="316165" y="1536014"/>
          <a:ext cx="11559653" cy="37859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46530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702503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4320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Spawned?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if and how many times a fish has spawned.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Time-Since-Spawning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recovery and overwintering likelihood after each spawn.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Overwintering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Estimates likelihood that a fish will overwinter based on energy, age, and spawn timing.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52529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Spawning-Species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Location of patches repeatedly used for foraging.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Spawning-Encounters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Which species have used a patch for reproduction.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Overwintering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Tracks the spawning areas with highest overwintering likelihood across agents.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7869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3446D-934F-4B37-AD3B-9F59A57C4D32}"/>
              </a:ext>
            </a:extLst>
          </p:cNvPr>
          <p:cNvSpPr txBox="1"/>
          <p:nvPr/>
        </p:nvSpPr>
        <p:spPr>
          <a:xfrm>
            <a:off x="506033" y="5651004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The model tracks where, when, and how fish spawn to identify reproductive hotspots, timing bottlenecks, and recovery or overwintering risks.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90550" y="1427956"/>
            <a:ext cx="110109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species-specific spawning triggers (like homing and energy thresholds) reflect what you’ve observed in wild populations or your personal knowledge?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the model allow for fallback spawning if fish fail to reach their natal site, and how might this influence reproductive success under fragmented or altered flow regimes?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traits like age at maturity, prior spawning experience, or sex ratio dynamics be included to better reflect reproductive success?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flow velocity, temperature, or salinity gradients physically limit access to spawning sites even when fish are ready to spawn?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outputs (e.g., spawning frequency, location, post-spawn mortality, or overwintering probability) would best support conservation or management needs?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outputs like spatial clustering of spawning events inform infrastructure planning to reduce disruption of reproductive corridors?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76765"/>
              </p:ext>
            </p:extLst>
          </p:nvPr>
        </p:nvGraphicFramePr>
        <p:xfrm>
          <a:off x="628253" y="1185858"/>
          <a:ext cx="10935494" cy="53600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Term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Definition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Pairwise Spawning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reproductive strategy where one male and one female must be in the same place to release and fertilize eggs through direct interaction.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Broadcast Spawning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reproductive strategy where females release eggs into the water column and males fertilize them externally, often without direct contact.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Stress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physiological response to suboptimal environmental conditions like high salinity or temperature, which can delay or prevent spawning.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Iteroparous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Fish that can spawn multiple times in their lifetime across different seasons or years.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155365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Semelparous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Fish that spawn only once in their lifetime and die shortly afterward.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88127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Homing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ability of fish to navigate back to their natal or preferred spawning areas, often using environmental cues.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52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70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9239" y="1448818"/>
            <a:ext cx="11173521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spawning based on individual fish condition and reproductive strategy once they reach homing habitat.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Simulate spawning behavior</a:t>
            </a:r>
            <a:br>
              <a:rPr lang="en-US" sz="2000" dirty="0"/>
            </a:br>
            <a:r>
              <a:rPr lang="en-US" sz="2000" dirty="0"/>
              <a:t>Trigger spawning when fish meet thresholds for energy, low stress, and reproductive capacity.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Capture species-specific spawning strategies </a:t>
            </a:r>
            <a:br>
              <a:rPr lang="en-US" sz="2000" dirty="0"/>
            </a:br>
            <a:r>
              <a:rPr lang="en-US" sz="2000" dirty="0"/>
              <a:t>Distinguish between broadcast spawners (e.g., alewife) and pairwise spawners (e.g., sturgeon) based on their reproductive mode and spawning interactions.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Track reproductive outcomes</a:t>
            </a:r>
            <a:br>
              <a:rPr lang="en-US" sz="2000" dirty="0"/>
            </a:br>
            <a:r>
              <a:rPr lang="en-US" sz="2000" dirty="0"/>
              <a:t>After spawning, fish either continue migration or enter a recovery phase depending on their energy, age, and mortality risk. This helps reflect realistic patterns like migration success or overwintering.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5847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Conditions that Trigger Spawning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664BBF-F40A-485E-9913-72D623B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46114"/>
              </p:ext>
            </p:extLst>
          </p:nvPr>
        </p:nvGraphicFramePr>
        <p:xfrm>
          <a:off x="490655" y="1823637"/>
          <a:ext cx="10981934" cy="36404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66584">
                  <a:extLst>
                    <a:ext uri="{9D8B030D-6E8A-4147-A177-3AD203B41FA5}">
                      <a16:colId xmlns:a16="http://schemas.microsoft.com/office/drawing/2014/main" val="1186926444"/>
                    </a:ext>
                  </a:extLst>
                </a:gridCol>
                <a:gridCol w="4108357">
                  <a:extLst>
                    <a:ext uri="{9D8B030D-6E8A-4147-A177-3AD203B41FA5}">
                      <a16:colId xmlns:a16="http://schemas.microsoft.com/office/drawing/2014/main" val="2511054185"/>
                    </a:ext>
                  </a:extLst>
                </a:gridCol>
                <a:gridCol w="3806993">
                  <a:extLst>
                    <a:ext uri="{9D8B030D-6E8A-4147-A177-3AD203B41FA5}">
                      <a16:colId xmlns:a16="http://schemas.microsoft.com/office/drawing/2014/main" val="1566382799"/>
                    </a:ext>
                  </a:extLst>
                </a:gridCol>
              </a:tblGrid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What it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Why it Matters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4075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Homing? =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has reached its known spawning area.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Spawning should only happen in familiar reproductive zones.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2541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 &gt; Spawning Energy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has enough energy to spawn.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energy can prevent successful reproduction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664806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Stress &lt;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has low stress levels.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stress reduces reproductive success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17341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Spawns &lt;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has not reached its maximum number of spawns for the migration.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Prevents unrealistic spawning frequency and accounts for fish that spawn several times in one migration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5785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C49FF1-2916-4CDD-97B0-F40E0B3B42EC}"/>
              </a:ext>
            </a:extLst>
          </p:cNvPr>
          <p:cNvSpPr txBox="1"/>
          <p:nvPr/>
        </p:nvSpPr>
        <p:spPr>
          <a:xfrm>
            <a:off x="847331" y="5772303"/>
            <a:ext cx="1079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All of these conditions must be true for a fish to spawn.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60201" y="555287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female has enough energy and low stress but cannot spawn until she reaches her known spawning area.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4074DEC-2DCE-4F86-A308-0DF205EB30FF}"/>
              </a:ext>
            </a:extLst>
          </p:cNvPr>
          <p:cNvGrpSpPr/>
          <p:nvPr/>
        </p:nvGrpSpPr>
        <p:grpSpPr>
          <a:xfrm>
            <a:off x="4443949" y="2417355"/>
            <a:ext cx="1438648" cy="1013479"/>
            <a:chOff x="1880406" y="1397142"/>
            <a:chExt cx="1438648" cy="101347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C514612-C8EE-4DD8-BAAF-237878B14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5A93AD5-D48D-46FB-853E-13D4CAEAF77B}"/>
                </a:ext>
              </a:extLst>
            </p:cNvPr>
            <p:cNvSpPr txBox="1"/>
            <p:nvPr/>
          </p:nvSpPr>
          <p:spPr>
            <a:xfrm>
              <a:off x="2170143" y="1397142"/>
              <a:ext cx="875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Female</a:t>
              </a:r>
            </a:p>
          </p:txBody>
        </p:sp>
      </p:grpSp>
      <p:sp>
        <p:nvSpPr>
          <p:cNvPr id="79" name="Arrow: Up-Down 78">
            <a:extLst>
              <a:ext uri="{FF2B5EF4-FFF2-40B4-BE49-F238E27FC236}">
                <a16:creationId xmlns:a16="http://schemas.microsoft.com/office/drawing/2014/main" id="{FC509E7E-B9F2-4CC8-B448-13C232500E6F}"/>
              </a:ext>
            </a:extLst>
          </p:cNvPr>
          <p:cNvSpPr/>
          <p:nvPr/>
        </p:nvSpPr>
        <p:spPr>
          <a:xfrm>
            <a:off x="5058938" y="3186996"/>
            <a:ext cx="208670" cy="109728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Broadcast Spawners: Female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E8948E-AD68-43D6-B4EF-BA6DC4268B4B}"/>
              </a:ext>
            </a:extLst>
          </p:cNvPr>
          <p:cNvGrpSpPr/>
          <p:nvPr/>
        </p:nvGrpSpPr>
        <p:grpSpPr>
          <a:xfrm>
            <a:off x="2979934" y="782620"/>
            <a:ext cx="5752930" cy="1462454"/>
            <a:chOff x="2979934" y="782620"/>
            <a:chExt cx="5752930" cy="1462454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9FF87C4-1E7E-409F-898B-676E59D5CD95}"/>
                </a:ext>
              </a:extLst>
            </p:cNvPr>
            <p:cNvGrpSpPr/>
            <p:nvPr/>
          </p:nvGrpSpPr>
          <p:grpSpPr>
            <a:xfrm>
              <a:off x="2979934" y="782620"/>
              <a:ext cx="5752930" cy="1456874"/>
              <a:chOff x="829635" y="58890"/>
              <a:chExt cx="5752930" cy="1456874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CECA7165-34F0-481F-9BDB-E66DBEE3159C}"/>
                  </a:ext>
                </a:extLst>
              </p:cNvPr>
              <p:cNvGrpSpPr/>
              <p:nvPr/>
            </p:nvGrpSpPr>
            <p:grpSpPr>
              <a:xfrm>
                <a:off x="829635" y="136187"/>
                <a:ext cx="5752930" cy="1379577"/>
                <a:chOff x="115378" y="3660653"/>
                <a:chExt cx="5752930" cy="13795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E53015EC-0AEC-4DA2-B752-5B6FF25D8299}"/>
                    </a:ext>
                  </a:extLst>
                </p:cNvPr>
                <p:cNvSpPr/>
                <p:nvPr/>
              </p:nvSpPr>
              <p:spPr>
                <a:xfrm>
                  <a:off x="224332" y="3660653"/>
                  <a:ext cx="5643976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53868C4-81CE-4D99-A459-4E447915B2A0}"/>
                    </a:ext>
                  </a:extLst>
                </p:cNvPr>
                <p:cNvSpPr txBox="1"/>
                <p:nvPr/>
              </p:nvSpPr>
              <p:spPr>
                <a:xfrm>
                  <a:off x="2088632" y="4445377"/>
                  <a:ext cx="9381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Low Stress</a:t>
                  </a:r>
                </a:p>
              </p:txBody>
            </p:sp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4C5553D3-8C0C-4F21-A276-A0EAD41D5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1291037" y="369565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E83EE58-4FA2-4E33-BB30-BECF255512EE}"/>
                    </a:ext>
                  </a:extLst>
                </p:cNvPr>
                <p:cNvSpPr txBox="1"/>
                <p:nvPr/>
              </p:nvSpPr>
              <p:spPr>
                <a:xfrm>
                  <a:off x="115378" y="4450558"/>
                  <a:ext cx="10623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6800E20B-F878-407C-A3FA-D61204CB1176}"/>
                    </a:ext>
                  </a:extLst>
                </p:cNvPr>
                <p:cNvSpPr txBox="1"/>
                <p:nvPr/>
              </p:nvSpPr>
              <p:spPr>
                <a:xfrm>
                  <a:off x="945642" y="4455455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Spawning Limit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F106EB9-995E-444F-8758-35FB82546064}"/>
                    </a:ext>
                  </a:extLst>
                </p:cNvPr>
                <p:cNvSpPr txBox="1"/>
                <p:nvPr/>
              </p:nvSpPr>
              <p:spPr>
                <a:xfrm>
                  <a:off x="4164358" y="3709328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36FF00A7-CE4A-4E7B-82FC-B8ECA90D97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1050330" y="58890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02626FF-802D-4A4D-BAAC-29105DB36F7E}"/>
                  </a:ext>
                </a:extLst>
              </p:cNvPr>
              <p:cNvSpPr/>
              <p:nvPr/>
            </p:nvSpPr>
            <p:spPr>
              <a:xfrm>
                <a:off x="1243867" y="563474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F56F5C0-3BF3-4FE6-BC48-6FA84FB9D329}"/>
                  </a:ext>
                </a:extLst>
              </p:cNvPr>
              <p:cNvSpPr/>
              <p:nvPr/>
            </p:nvSpPr>
            <p:spPr>
              <a:xfrm>
                <a:off x="2157716" y="660318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8E6D0C2-D3B0-4CE6-9842-1EF112B916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2975636" y="17175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78AEADC-0BA3-4ED8-B1BD-30AA67755C0C}"/>
                  </a:ext>
                </a:extLst>
              </p:cNvPr>
              <p:cNvSpPr/>
              <p:nvPr/>
            </p:nvSpPr>
            <p:spPr>
              <a:xfrm>
                <a:off x="3128058" y="82648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E6D4201-D422-461C-A6D1-EF9434811B49}"/>
                </a:ext>
              </a:extLst>
            </p:cNvPr>
            <p:cNvSpPr txBox="1"/>
            <p:nvPr/>
          </p:nvSpPr>
          <p:spPr>
            <a:xfrm>
              <a:off x="6218754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7DDF1A7-7642-4938-B9E4-B01613C6D0A2}"/>
                </a:ext>
              </a:extLst>
            </p:cNvPr>
            <p:cNvSpPr txBox="1"/>
            <p:nvPr/>
          </p:nvSpPr>
          <p:spPr>
            <a:xfrm>
              <a:off x="5941297" y="1660299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a Homing Patch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19365EA-EE90-47B2-9690-7B6C59757656}"/>
                </a:ext>
              </a:extLst>
            </p:cNvPr>
            <p:cNvSpPr txBox="1"/>
            <p:nvPr/>
          </p:nvSpPr>
          <p:spPr>
            <a:xfrm>
              <a:off x="7557858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86D8740-B64F-4024-93D5-B58168CAC201}"/>
                </a:ext>
              </a:extLst>
            </p:cNvPr>
            <p:cNvSpPr txBox="1"/>
            <p:nvPr/>
          </p:nvSpPr>
          <p:spPr>
            <a:xfrm>
              <a:off x="7291964" y="1634495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spawning ready</a:t>
              </a: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012D90CF-D102-4839-9A89-14104A0E0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0639" y="1275879"/>
              <a:ext cx="316497" cy="316497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D9F858B4-AF6A-4AA1-ABBF-E5AB41E0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7814" y="1260629"/>
              <a:ext cx="316497" cy="316497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34A5F882-2931-47E8-94F7-98CF0BE41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14281" y="1264470"/>
              <a:ext cx="316497" cy="31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15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Once the female reaches a homing patch and conditions are right, she releases her eggs and spawning starts.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Broadcast Spawners:</a:t>
            </a:r>
          </a:p>
          <a:p>
            <a:r>
              <a:rPr lang="en-US" sz="3600" b="1" dirty="0"/>
              <a:t>Female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4074DEC-2DCE-4F86-A308-0DF205EB30FF}"/>
              </a:ext>
            </a:extLst>
          </p:cNvPr>
          <p:cNvGrpSpPr/>
          <p:nvPr/>
        </p:nvGrpSpPr>
        <p:grpSpPr>
          <a:xfrm>
            <a:off x="6685013" y="2416467"/>
            <a:ext cx="1438648" cy="1013479"/>
            <a:chOff x="1880406" y="1397142"/>
            <a:chExt cx="1438648" cy="101347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C514612-C8EE-4DD8-BAAF-237878B14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5A93AD5-D48D-46FB-853E-13D4CAEAF77B}"/>
                </a:ext>
              </a:extLst>
            </p:cNvPr>
            <p:cNvSpPr txBox="1"/>
            <p:nvPr/>
          </p:nvSpPr>
          <p:spPr>
            <a:xfrm>
              <a:off x="2170143" y="1397142"/>
              <a:ext cx="875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Female</a:t>
              </a:r>
            </a:p>
          </p:txBody>
        </p:sp>
      </p:grpSp>
      <p:sp>
        <p:nvSpPr>
          <p:cNvPr id="79" name="Arrow: Up-Down 78">
            <a:extLst>
              <a:ext uri="{FF2B5EF4-FFF2-40B4-BE49-F238E27FC236}">
                <a16:creationId xmlns:a16="http://schemas.microsoft.com/office/drawing/2014/main" id="{FC509E7E-B9F2-4CC8-B448-13C232500E6F}"/>
              </a:ext>
            </a:extLst>
          </p:cNvPr>
          <p:cNvSpPr/>
          <p:nvPr/>
        </p:nvSpPr>
        <p:spPr>
          <a:xfrm>
            <a:off x="7300002" y="3186108"/>
            <a:ext cx="208670" cy="64008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1CC721F-80D1-4795-AABE-C0D5969AD34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3020" y="2387282"/>
            <a:ext cx="1542422" cy="199356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2131029-E3D8-424A-935F-FFB8BE6A8E24}"/>
              </a:ext>
            </a:extLst>
          </p:cNvPr>
          <p:cNvGrpSpPr/>
          <p:nvPr/>
        </p:nvGrpSpPr>
        <p:grpSpPr>
          <a:xfrm>
            <a:off x="5045085" y="782620"/>
            <a:ext cx="5465475" cy="1456874"/>
            <a:chOff x="5045085" y="782620"/>
            <a:chExt cx="5465475" cy="145687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097222D-0854-437C-859A-9B631CBB1287}"/>
                </a:ext>
              </a:extLst>
            </p:cNvPr>
            <p:cNvGrpSpPr/>
            <p:nvPr/>
          </p:nvGrpSpPr>
          <p:grpSpPr>
            <a:xfrm>
              <a:off x="5045085" y="782620"/>
              <a:ext cx="5465475" cy="1456874"/>
              <a:chOff x="2919105" y="782620"/>
              <a:chExt cx="5465475" cy="1456874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9FF87C4-1E7E-409F-898B-676E59D5CD95}"/>
                  </a:ext>
                </a:extLst>
              </p:cNvPr>
              <p:cNvGrpSpPr/>
              <p:nvPr/>
            </p:nvGrpSpPr>
            <p:grpSpPr>
              <a:xfrm>
                <a:off x="2919105" y="782620"/>
                <a:ext cx="5356961" cy="1456874"/>
                <a:chOff x="768806" y="58890"/>
                <a:chExt cx="5356961" cy="1456874"/>
              </a:xfrm>
            </p:grpSpPr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CECA7165-34F0-481F-9BDB-E66DBEE3159C}"/>
                    </a:ext>
                  </a:extLst>
                </p:cNvPr>
                <p:cNvGrpSpPr/>
                <p:nvPr/>
              </p:nvGrpSpPr>
              <p:grpSpPr>
                <a:xfrm>
                  <a:off x="768806" y="136187"/>
                  <a:ext cx="5356961" cy="1379577"/>
                  <a:chOff x="54549" y="3660653"/>
                  <a:chExt cx="5356961" cy="137957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E53015EC-0AEC-4DA2-B752-5B6FF25D8299}"/>
                      </a:ext>
                    </a:extLst>
                  </p:cNvPr>
                  <p:cNvSpPr/>
                  <p:nvPr/>
                </p:nvSpPr>
                <p:spPr>
                  <a:xfrm>
                    <a:off x="54549" y="3660653"/>
                    <a:ext cx="5356961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053868C4-81CE-4D99-A459-4E447915B2A0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632" y="4445377"/>
                    <a:ext cx="9381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Low Stress</a:t>
                    </a:r>
                  </a:p>
                </p:txBody>
              </p:sp>
              <p:pic>
                <p:nvPicPr>
                  <p:cNvPr id="143" name="Picture 142">
                    <a:extLst>
                      <a:ext uri="{FF2B5EF4-FFF2-40B4-BE49-F238E27FC236}">
                        <a16:creationId xmlns:a16="http://schemas.microsoft.com/office/drawing/2014/main" id="{4C5553D3-8C0C-4F21-A276-A0EAD41D5C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6883" t="9252" r="55401" b="73628"/>
                  <a:stretch/>
                </p:blipFill>
                <p:spPr>
                  <a:xfrm>
                    <a:off x="1291037" y="369565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E83EE58-4FA2-4E33-BB30-BECF255512EE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78" y="4450558"/>
                    <a:ext cx="10623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</a:t>
                    </a: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6800E20B-F878-407C-A3FA-D61204CB1176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42" y="4455455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Spawning Limit</a:t>
                    </a:r>
                  </a:p>
                </p:txBody>
              </p: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9F106EB9-995E-444F-8758-35FB82546064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049" y="3758765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</p:grp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36FF00A7-CE4A-4E7B-82FC-B8ECA90D97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7196" t="6647" r="73027" b="74624"/>
                <a:stretch/>
              </p:blipFill>
              <p:spPr>
                <a:xfrm>
                  <a:off x="1050330" y="58890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02626FF-802D-4A4D-BAAC-29105DB36F7E}"/>
                    </a:ext>
                  </a:extLst>
                </p:cNvPr>
                <p:cNvSpPr/>
                <p:nvPr/>
              </p:nvSpPr>
              <p:spPr>
                <a:xfrm>
                  <a:off x="1243867" y="563474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BF56F5C0-3BF3-4FE6-BC48-6FA84FB9D329}"/>
                    </a:ext>
                  </a:extLst>
                </p:cNvPr>
                <p:cNvSpPr/>
                <p:nvPr/>
              </p:nvSpPr>
              <p:spPr>
                <a:xfrm>
                  <a:off x="2157716" y="660318"/>
                  <a:ext cx="315994" cy="257572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88E6D0C2-D3B0-4CE6-9842-1EF112B91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6883" t="9252" r="55401" b="73628"/>
                <a:stretch/>
              </p:blipFill>
              <p:spPr>
                <a:xfrm>
                  <a:off x="2975636" y="17175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078AEADC-0BA3-4ED8-B1BD-30AA67755C0C}"/>
                    </a:ext>
                  </a:extLst>
                </p:cNvPr>
                <p:cNvSpPr/>
                <p:nvPr/>
              </p:nvSpPr>
              <p:spPr>
                <a:xfrm>
                  <a:off x="3128058" y="826485"/>
                  <a:ext cx="315994" cy="9144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E6D4201-D422-461C-A6D1-EF9434811B49}"/>
                  </a:ext>
                </a:extLst>
              </p:cNvPr>
              <p:cNvSpPr txBox="1"/>
              <p:nvPr/>
            </p:nvSpPr>
            <p:spPr>
              <a:xfrm>
                <a:off x="6086647" y="1038626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67DDF1A7-7642-4938-B9E4-B01613C6D0A2}"/>
                  </a:ext>
                </a:extLst>
              </p:cNvPr>
              <p:cNvSpPr txBox="1"/>
              <p:nvPr/>
            </p:nvSpPr>
            <p:spPr>
              <a:xfrm>
                <a:off x="5913622" y="1641619"/>
                <a:ext cx="1237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Homing Patch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D19365EA-EE90-47B2-9690-7B6C59757656}"/>
                  </a:ext>
                </a:extLst>
              </p:cNvPr>
              <p:cNvSpPr txBox="1"/>
              <p:nvPr/>
            </p:nvSpPr>
            <p:spPr>
              <a:xfrm>
                <a:off x="7261207" y="1042754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86D8740-B64F-4024-93D5-B58168CAC201}"/>
                  </a:ext>
                </a:extLst>
              </p:cNvPr>
              <p:cNvSpPr txBox="1"/>
              <p:nvPr/>
            </p:nvSpPr>
            <p:spPr>
              <a:xfrm>
                <a:off x="6983750" y="1645748"/>
                <a:ext cx="140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Spawning</a:t>
                </a:r>
              </a:p>
              <a:p>
                <a:pPr algn="ctr"/>
                <a:r>
                  <a:rPr lang="en-US" sz="1600" b="1" dirty="0"/>
                  <a:t>Ready</a:t>
                </a:r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FFFC086-0ADC-4323-9C14-A37938500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5881" y="1287204"/>
              <a:ext cx="316497" cy="316497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A229823-C4AD-414F-8BB4-824296739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3056" y="1271954"/>
              <a:ext cx="316497" cy="316497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4C67624-322D-40D9-9A5E-0660F12A1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19523" y="1275795"/>
              <a:ext cx="316497" cy="316497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D5237E6-2081-40FD-993B-6FC1CAEAAB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58217" y="3945657"/>
            <a:ext cx="492239" cy="465658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D34652-3474-4CAD-8EA6-0CEC33CC4B09}"/>
              </a:ext>
            </a:extLst>
          </p:cNvPr>
          <p:cNvCxnSpPr>
            <a:cxnSpLocks/>
          </p:cNvCxnSpPr>
          <p:nvPr/>
        </p:nvCxnSpPr>
        <p:spPr>
          <a:xfrm>
            <a:off x="5813222" y="2934482"/>
            <a:ext cx="91440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485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male is in good condition but must locate a spawning patch with eggs before he can fertilize them.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Broadcast Spawners:</a:t>
            </a:r>
          </a:p>
          <a:p>
            <a:r>
              <a:rPr lang="en-US" sz="3600" b="1" dirty="0"/>
              <a:t>Male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4074DEC-2DCE-4F86-A308-0DF205EB30FF}"/>
              </a:ext>
            </a:extLst>
          </p:cNvPr>
          <p:cNvGrpSpPr/>
          <p:nvPr/>
        </p:nvGrpSpPr>
        <p:grpSpPr>
          <a:xfrm>
            <a:off x="2080293" y="2971660"/>
            <a:ext cx="1438648" cy="1012945"/>
            <a:chOff x="1880406" y="1397676"/>
            <a:chExt cx="1438648" cy="1012945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C514612-C8EE-4DD8-BAAF-237878B14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5A93AD5-D48D-46FB-853E-13D4CAEAF77B}"/>
                </a:ext>
              </a:extLst>
            </p:cNvPr>
            <p:cNvSpPr txBox="1"/>
            <p:nvPr/>
          </p:nvSpPr>
          <p:spPr>
            <a:xfrm>
              <a:off x="2294147" y="139767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Male</a:t>
              </a:r>
            </a:p>
          </p:txBody>
        </p:sp>
      </p:grpSp>
      <p:sp>
        <p:nvSpPr>
          <p:cNvPr id="79" name="Arrow: Up-Down 78">
            <a:extLst>
              <a:ext uri="{FF2B5EF4-FFF2-40B4-BE49-F238E27FC236}">
                <a16:creationId xmlns:a16="http://schemas.microsoft.com/office/drawing/2014/main" id="{FC509E7E-B9F2-4CC8-B448-13C232500E6F}"/>
              </a:ext>
            </a:extLst>
          </p:cNvPr>
          <p:cNvSpPr/>
          <p:nvPr/>
        </p:nvSpPr>
        <p:spPr>
          <a:xfrm>
            <a:off x="2695282" y="3740767"/>
            <a:ext cx="208670" cy="64008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D5237E6-2081-40FD-993B-6FC1CAEAA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217" y="3945657"/>
            <a:ext cx="492239" cy="46565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55F0BAD-700B-45A9-80AF-216A94B3C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584" y="3556027"/>
            <a:ext cx="1256956" cy="1043081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4DDDF36-D0F1-4545-8C88-4CFB9A58E4BB}"/>
              </a:ext>
            </a:extLst>
          </p:cNvPr>
          <p:cNvGrpSpPr/>
          <p:nvPr/>
        </p:nvGrpSpPr>
        <p:grpSpPr>
          <a:xfrm>
            <a:off x="309382" y="1471985"/>
            <a:ext cx="5752930" cy="1462454"/>
            <a:chOff x="2979934" y="782620"/>
            <a:chExt cx="5752930" cy="146245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5292762-09AB-4E8D-8B1E-71DCEEACFDFC}"/>
                </a:ext>
              </a:extLst>
            </p:cNvPr>
            <p:cNvGrpSpPr/>
            <p:nvPr/>
          </p:nvGrpSpPr>
          <p:grpSpPr>
            <a:xfrm>
              <a:off x="2979934" y="782620"/>
              <a:ext cx="5752930" cy="1456874"/>
              <a:chOff x="829635" y="58890"/>
              <a:chExt cx="5752930" cy="1456874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17B99AA9-4567-47BA-8F34-F847F0CD4DDE}"/>
                  </a:ext>
                </a:extLst>
              </p:cNvPr>
              <p:cNvGrpSpPr/>
              <p:nvPr/>
            </p:nvGrpSpPr>
            <p:grpSpPr>
              <a:xfrm>
                <a:off x="829635" y="136187"/>
                <a:ext cx="5752930" cy="1379577"/>
                <a:chOff x="115378" y="3660653"/>
                <a:chExt cx="5752930" cy="13795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58D4DA0-77F2-429C-9426-E3A5FABBEB31}"/>
                    </a:ext>
                  </a:extLst>
                </p:cNvPr>
                <p:cNvSpPr/>
                <p:nvPr/>
              </p:nvSpPr>
              <p:spPr>
                <a:xfrm>
                  <a:off x="224332" y="3660653"/>
                  <a:ext cx="5643976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EB2A61F-CADC-496B-B8CD-F2FCDE4ABF6E}"/>
                    </a:ext>
                  </a:extLst>
                </p:cNvPr>
                <p:cNvSpPr txBox="1"/>
                <p:nvPr/>
              </p:nvSpPr>
              <p:spPr>
                <a:xfrm>
                  <a:off x="2088632" y="4445377"/>
                  <a:ext cx="9381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Low Stress</a:t>
                  </a:r>
                </a:p>
              </p:txBody>
            </p:sp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F0DBEF7C-CEB3-4862-8B7D-6EF89C73B3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6883" t="9252" r="55401" b="73628"/>
                <a:stretch/>
              </p:blipFill>
              <p:spPr>
                <a:xfrm>
                  <a:off x="1291037" y="369565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97DF8E0-8314-4D28-876B-B78E9778756E}"/>
                    </a:ext>
                  </a:extLst>
                </p:cNvPr>
                <p:cNvSpPr txBox="1"/>
                <p:nvPr/>
              </p:nvSpPr>
              <p:spPr>
                <a:xfrm>
                  <a:off x="115378" y="4450558"/>
                  <a:ext cx="10623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97BFEB28-CB59-439A-9CB1-E0F900B26357}"/>
                    </a:ext>
                  </a:extLst>
                </p:cNvPr>
                <p:cNvSpPr txBox="1"/>
                <p:nvPr/>
              </p:nvSpPr>
              <p:spPr>
                <a:xfrm>
                  <a:off x="945642" y="4455455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Spawning Limit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C6ECDF2-3E63-4EA0-BDD8-F6B4D8E42B66}"/>
                    </a:ext>
                  </a:extLst>
                </p:cNvPr>
                <p:cNvSpPr txBox="1"/>
                <p:nvPr/>
              </p:nvSpPr>
              <p:spPr>
                <a:xfrm>
                  <a:off x="4164358" y="3709328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8705B043-F6D0-43A4-8E8B-F950C0542A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7196" t="6647" r="73027" b="74624"/>
              <a:stretch/>
            </p:blipFill>
            <p:spPr>
              <a:xfrm>
                <a:off x="1050330" y="58890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233CC0F-89AE-4DBE-B760-C25B45D5C6DF}"/>
                  </a:ext>
                </a:extLst>
              </p:cNvPr>
              <p:cNvSpPr/>
              <p:nvPr/>
            </p:nvSpPr>
            <p:spPr>
              <a:xfrm>
                <a:off x="1243867" y="563474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4BF3B3E-0A41-4ABC-96FC-700FE673F960}"/>
                  </a:ext>
                </a:extLst>
              </p:cNvPr>
              <p:cNvSpPr/>
              <p:nvPr/>
            </p:nvSpPr>
            <p:spPr>
              <a:xfrm>
                <a:off x="2157716" y="660318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9B250D0-B990-465A-804F-CF25FEF8A8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6883" t="9252" r="55401" b="73628"/>
              <a:stretch/>
            </p:blipFill>
            <p:spPr>
              <a:xfrm>
                <a:off x="2975636" y="17175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9CEF9F-666F-4156-8A3E-037381315889}"/>
                  </a:ext>
                </a:extLst>
              </p:cNvPr>
              <p:cNvSpPr/>
              <p:nvPr/>
            </p:nvSpPr>
            <p:spPr>
              <a:xfrm>
                <a:off x="3128058" y="82648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4162B2E-AFF1-475F-840F-F74C55CEA31D}"/>
                </a:ext>
              </a:extLst>
            </p:cNvPr>
            <p:cNvSpPr txBox="1"/>
            <p:nvPr/>
          </p:nvSpPr>
          <p:spPr>
            <a:xfrm>
              <a:off x="6218754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33025C4-E7B9-44B3-A12B-612073141038}"/>
                </a:ext>
              </a:extLst>
            </p:cNvPr>
            <p:cNvSpPr txBox="1"/>
            <p:nvPr/>
          </p:nvSpPr>
          <p:spPr>
            <a:xfrm>
              <a:off x="5941297" y="1660299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a Homing Patch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51D5ADC-7F94-4ABD-842E-CCA6569D0BCE}"/>
                </a:ext>
              </a:extLst>
            </p:cNvPr>
            <p:cNvSpPr txBox="1"/>
            <p:nvPr/>
          </p:nvSpPr>
          <p:spPr>
            <a:xfrm>
              <a:off x="7557858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972801-8715-4B91-89EE-97253581C162}"/>
                </a:ext>
              </a:extLst>
            </p:cNvPr>
            <p:cNvSpPr txBox="1"/>
            <p:nvPr/>
          </p:nvSpPr>
          <p:spPr>
            <a:xfrm>
              <a:off x="7291964" y="1634495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spawning ready</a:t>
              </a:r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698EB1FA-19C7-42CA-A227-833C75A05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50639" y="1275879"/>
              <a:ext cx="316497" cy="316497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C79D955E-B349-4997-B3DF-FF6BA54F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27814" y="1260629"/>
              <a:ext cx="316497" cy="316497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B6C31F33-90A6-4F29-B67D-D37D206C4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14281" y="1264470"/>
              <a:ext cx="316497" cy="31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8713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male reaches a patch with eggs and fertilizes them, completing his role in the spawning process.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Broadcast Spawners:</a:t>
            </a:r>
          </a:p>
          <a:p>
            <a:r>
              <a:rPr lang="en-US" sz="3600" b="1" dirty="0"/>
              <a:t>Male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D5237E6-2081-40FD-993B-6FC1CAEAA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8217" y="3945657"/>
            <a:ext cx="492239" cy="46565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526AE28-7DA5-492E-9ACD-A280E838B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584" y="3556027"/>
            <a:ext cx="1256956" cy="1043081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2C97C1-CD80-4A8D-BB60-38F023CB2AB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6831" y="2929584"/>
            <a:ext cx="1542422" cy="1536325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94074DEC-2DCE-4F86-A308-0DF205EB30FF}"/>
              </a:ext>
            </a:extLst>
          </p:cNvPr>
          <p:cNvGrpSpPr/>
          <p:nvPr/>
        </p:nvGrpSpPr>
        <p:grpSpPr>
          <a:xfrm>
            <a:off x="6666379" y="2947824"/>
            <a:ext cx="1438648" cy="1012945"/>
            <a:chOff x="1880406" y="1397676"/>
            <a:chExt cx="1438648" cy="1012945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C514612-C8EE-4DD8-BAAF-237878B14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5A93AD5-D48D-46FB-853E-13D4CAEAF77B}"/>
                </a:ext>
              </a:extLst>
            </p:cNvPr>
            <p:cNvSpPr txBox="1"/>
            <p:nvPr/>
          </p:nvSpPr>
          <p:spPr>
            <a:xfrm>
              <a:off x="2294147" y="1397676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Male</a:t>
              </a:r>
            </a:p>
          </p:txBody>
        </p:sp>
      </p:grpSp>
      <p:sp>
        <p:nvSpPr>
          <p:cNvPr id="79" name="Arrow: Up-Down 78">
            <a:extLst>
              <a:ext uri="{FF2B5EF4-FFF2-40B4-BE49-F238E27FC236}">
                <a16:creationId xmlns:a16="http://schemas.microsoft.com/office/drawing/2014/main" id="{FC509E7E-B9F2-4CC8-B448-13C232500E6F}"/>
              </a:ext>
            </a:extLst>
          </p:cNvPr>
          <p:cNvSpPr/>
          <p:nvPr/>
        </p:nvSpPr>
        <p:spPr>
          <a:xfrm>
            <a:off x="7281368" y="3716931"/>
            <a:ext cx="208670" cy="64008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C2B37B-251C-4371-8EF0-9EF79CCD0A4C}"/>
              </a:ext>
            </a:extLst>
          </p:cNvPr>
          <p:cNvCxnSpPr>
            <a:cxnSpLocks/>
          </p:cNvCxnSpPr>
          <p:nvPr/>
        </p:nvCxnSpPr>
        <p:spPr>
          <a:xfrm>
            <a:off x="3667781" y="3462453"/>
            <a:ext cx="292608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3BFA907-83EF-4115-BF5F-3407D9955166}"/>
              </a:ext>
            </a:extLst>
          </p:cNvPr>
          <p:cNvGrpSpPr/>
          <p:nvPr/>
        </p:nvGrpSpPr>
        <p:grpSpPr>
          <a:xfrm>
            <a:off x="4501188" y="1463079"/>
            <a:ext cx="5465475" cy="1456874"/>
            <a:chOff x="5045085" y="782620"/>
            <a:chExt cx="5465475" cy="1456874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ED656BA8-5657-4B69-A255-3E10F4ED3285}"/>
                </a:ext>
              </a:extLst>
            </p:cNvPr>
            <p:cNvGrpSpPr/>
            <p:nvPr/>
          </p:nvGrpSpPr>
          <p:grpSpPr>
            <a:xfrm>
              <a:off x="5045085" y="782620"/>
              <a:ext cx="5465475" cy="1456874"/>
              <a:chOff x="2919105" y="782620"/>
              <a:chExt cx="5465475" cy="1456874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14FBB26B-F091-489F-8195-CFFE928ABFFD}"/>
                  </a:ext>
                </a:extLst>
              </p:cNvPr>
              <p:cNvGrpSpPr/>
              <p:nvPr/>
            </p:nvGrpSpPr>
            <p:grpSpPr>
              <a:xfrm>
                <a:off x="2919105" y="782620"/>
                <a:ext cx="5356961" cy="1456874"/>
                <a:chOff x="768806" y="58890"/>
                <a:chExt cx="5356961" cy="1456874"/>
              </a:xfrm>
            </p:grpSpPr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C20832EE-74FE-48D3-88E8-61E16DC85276}"/>
                    </a:ext>
                  </a:extLst>
                </p:cNvPr>
                <p:cNvGrpSpPr/>
                <p:nvPr/>
              </p:nvGrpSpPr>
              <p:grpSpPr>
                <a:xfrm>
                  <a:off x="768806" y="136187"/>
                  <a:ext cx="5356961" cy="1379577"/>
                  <a:chOff x="54549" y="3660653"/>
                  <a:chExt cx="5356961" cy="137957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2A72A6B8-FABA-4FDA-B9C4-622A3126C26C}"/>
                      </a:ext>
                    </a:extLst>
                  </p:cNvPr>
                  <p:cNvSpPr/>
                  <p:nvPr/>
                </p:nvSpPr>
                <p:spPr>
                  <a:xfrm>
                    <a:off x="54549" y="3660653"/>
                    <a:ext cx="5356961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DC352CF-48F4-495C-A256-00E95A28FD6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632" y="4445377"/>
                    <a:ext cx="9381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Low Stress</a:t>
                    </a:r>
                  </a:p>
                </p:txBody>
              </p:sp>
              <p:pic>
                <p:nvPicPr>
                  <p:cNvPr id="125" name="Picture 124">
                    <a:extLst>
                      <a:ext uri="{FF2B5EF4-FFF2-40B4-BE49-F238E27FC236}">
                        <a16:creationId xmlns:a16="http://schemas.microsoft.com/office/drawing/2014/main" id="{D925AC2C-6EB9-4EE5-9EBE-E8889DDABA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9"/>
                  <a:srcRect l="36883" t="9252" r="55401" b="73628"/>
                  <a:stretch/>
                </p:blipFill>
                <p:spPr>
                  <a:xfrm>
                    <a:off x="1291037" y="369565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67F7DBE5-489D-4FF3-B52B-BD2D307E796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78" y="4450558"/>
                    <a:ext cx="10623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</a:t>
                    </a: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69F091B8-23F5-4DDA-9D9D-38F4E6F3ADCF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42" y="4455455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Spawning Limit</a:t>
                    </a:r>
                  </a:p>
                </p:txBody>
              </p:sp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E9F29728-0E85-433F-82C4-FCB358AF00EB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049" y="3758765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</p:grpSp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481B1E23-CB3F-4828-94C3-1D108295AD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17196" t="6647" r="73027" b="74624"/>
                <a:stretch/>
              </p:blipFill>
              <p:spPr>
                <a:xfrm>
                  <a:off x="1050330" y="58890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1E03FEBA-1DE9-4E7E-BA41-EA43118FFA84}"/>
                    </a:ext>
                  </a:extLst>
                </p:cNvPr>
                <p:cNvSpPr/>
                <p:nvPr/>
              </p:nvSpPr>
              <p:spPr>
                <a:xfrm>
                  <a:off x="1243867" y="563474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C081F133-50F6-4910-A480-6BC6012A2473}"/>
                    </a:ext>
                  </a:extLst>
                </p:cNvPr>
                <p:cNvSpPr/>
                <p:nvPr/>
              </p:nvSpPr>
              <p:spPr>
                <a:xfrm>
                  <a:off x="2157716" y="660318"/>
                  <a:ext cx="315994" cy="257572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21" name="Picture 120">
                  <a:extLst>
                    <a:ext uri="{FF2B5EF4-FFF2-40B4-BE49-F238E27FC236}">
                      <a16:creationId xmlns:a16="http://schemas.microsoft.com/office/drawing/2014/main" id="{1C966F19-5618-4EB7-A7EA-5BDAA85F03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/>
                <a:srcRect l="36883" t="9252" r="55401" b="73628"/>
                <a:stretch/>
              </p:blipFill>
              <p:spPr>
                <a:xfrm>
                  <a:off x="2975636" y="17175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56DB9BCF-151D-4199-BDED-2E8D08A74458}"/>
                    </a:ext>
                  </a:extLst>
                </p:cNvPr>
                <p:cNvSpPr/>
                <p:nvPr/>
              </p:nvSpPr>
              <p:spPr>
                <a:xfrm>
                  <a:off x="3128058" y="826485"/>
                  <a:ext cx="315994" cy="9144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CD2F3EE-0A68-439A-837C-CF0D1053557C}"/>
                  </a:ext>
                </a:extLst>
              </p:cNvPr>
              <p:cNvSpPr txBox="1"/>
              <p:nvPr/>
            </p:nvSpPr>
            <p:spPr>
              <a:xfrm>
                <a:off x="6086647" y="1038626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5CD58CF2-BB44-4C26-8CE3-B43A30E346B7}"/>
                  </a:ext>
                </a:extLst>
              </p:cNvPr>
              <p:cNvSpPr txBox="1"/>
              <p:nvPr/>
            </p:nvSpPr>
            <p:spPr>
              <a:xfrm>
                <a:off x="5913622" y="1641619"/>
                <a:ext cx="1237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Homing Patch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CF67060D-CD18-4237-B17D-1E985E7CE55D}"/>
                  </a:ext>
                </a:extLst>
              </p:cNvPr>
              <p:cNvSpPr txBox="1"/>
              <p:nvPr/>
            </p:nvSpPr>
            <p:spPr>
              <a:xfrm>
                <a:off x="7261207" y="1042754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638F2EC-9195-4861-9276-684C0DF08AFE}"/>
                  </a:ext>
                </a:extLst>
              </p:cNvPr>
              <p:cNvSpPr txBox="1"/>
              <p:nvPr/>
            </p:nvSpPr>
            <p:spPr>
              <a:xfrm>
                <a:off x="6983750" y="1645748"/>
                <a:ext cx="140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Spawning</a:t>
                </a:r>
              </a:p>
              <a:p>
                <a:pPr algn="ctr"/>
                <a:r>
                  <a:rPr lang="en-US" sz="1600" b="1" dirty="0"/>
                  <a:t>Ready</a:t>
                </a:r>
              </a:p>
            </p:txBody>
          </p:sp>
        </p:grp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F8B183E2-6D40-4413-A93D-9D6363A25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55881" y="1287204"/>
              <a:ext cx="316497" cy="316497"/>
            </a:xfrm>
            <a:prstGeom prst="rect">
              <a:avLst/>
            </a:prstGeom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13AFEE78-7901-4CA9-8F1C-8346E6726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33056" y="1271954"/>
              <a:ext cx="316497" cy="316497"/>
            </a:xfrm>
            <a:prstGeom prst="rect">
              <a:avLst/>
            </a:prstGeom>
          </p:spPr>
        </p:pic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B4557B19-6F05-4BAD-B373-8F95A1447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19523" y="1275795"/>
              <a:ext cx="316497" cy="31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6714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94979" y="555287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female is not spawning-ready because she has not reached a known homing patch, even though her energy and stress levels are acceptable.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4074DEC-2DCE-4F86-A308-0DF205EB30FF}"/>
              </a:ext>
            </a:extLst>
          </p:cNvPr>
          <p:cNvGrpSpPr/>
          <p:nvPr/>
        </p:nvGrpSpPr>
        <p:grpSpPr>
          <a:xfrm>
            <a:off x="4443949" y="2417355"/>
            <a:ext cx="1438648" cy="1013479"/>
            <a:chOff x="1880406" y="1397142"/>
            <a:chExt cx="1438648" cy="101347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C514612-C8EE-4DD8-BAAF-237878B14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95A93AD5-D48D-46FB-853E-13D4CAEAF77B}"/>
                </a:ext>
              </a:extLst>
            </p:cNvPr>
            <p:cNvSpPr txBox="1"/>
            <p:nvPr/>
          </p:nvSpPr>
          <p:spPr>
            <a:xfrm>
              <a:off x="2170143" y="1397142"/>
              <a:ext cx="875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Female</a:t>
              </a:r>
            </a:p>
          </p:txBody>
        </p:sp>
      </p:grpSp>
      <p:sp>
        <p:nvSpPr>
          <p:cNvPr id="79" name="Arrow: Up-Down 78">
            <a:extLst>
              <a:ext uri="{FF2B5EF4-FFF2-40B4-BE49-F238E27FC236}">
                <a16:creationId xmlns:a16="http://schemas.microsoft.com/office/drawing/2014/main" id="{FC509E7E-B9F2-4CC8-B448-13C232500E6F}"/>
              </a:ext>
            </a:extLst>
          </p:cNvPr>
          <p:cNvSpPr/>
          <p:nvPr/>
        </p:nvSpPr>
        <p:spPr>
          <a:xfrm>
            <a:off x="5058938" y="3186996"/>
            <a:ext cx="208670" cy="109728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Pairwise Spawners: Female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E8948E-AD68-43D6-B4EF-BA6DC4268B4B}"/>
              </a:ext>
            </a:extLst>
          </p:cNvPr>
          <p:cNvGrpSpPr/>
          <p:nvPr/>
        </p:nvGrpSpPr>
        <p:grpSpPr>
          <a:xfrm>
            <a:off x="2979934" y="782620"/>
            <a:ext cx="5752930" cy="1462454"/>
            <a:chOff x="2979934" y="782620"/>
            <a:chExt cx="5752930" cy="1462454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9FF87C4-1E7E-409F-898B-676E59D5CD95}"/>
                </a:ext>
              </a:extLst>
            </p:cNvPr>
            <p:cNvGrpSpPr/>
            <p:nvPr/>
          </p:nvGrpSpPr>
          <p:grpSpPr>
            <a:xfrm>
              <a:off x="2979934" y="782620"/>
              <a:ext cx="5752930" cy="1456874"/>
              <a:chOff x="829635" y="58890"/>
              <a:chExt cx="5752930" cy="1456874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CECA7165-34F0-481F-9BDB-E66DBEE3159C}"/>
                  </a:ext>
                </a:extLst>
              </p:cNvPr>
              <p:cNvGrpSpPr/>
              <p:nvPr/>
            </p:nvGrpSpPr>
            <p:grpSpPr>
              <a:xfrm>
                <a:off x="829635" y="136187"/>
                <a:ext cx="5752930" cy="1379577"/>
                <a:chOff x="115378" y="3660653"/>
                <a:chExt cx="5752930" cy="13795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E53015EC-0AEC-4DA2-B752-5B6FF25D8299}"/>
                    </a:ext>
                  </a:extLst>
                </p:cNvPr>
                <p:cNvSpPr/>
                <p:nvPr/>
              </p:nvSpPr>
              <p:spPr>
                <a:xfrm>
                  <a:off x="224332" y="3660653"/>
                  <a:ext cx="5643976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53868C4-81CE-4D99-A459-4E447915B2A0}"/>
                    </a:ext>
                  </a:extLst>
                </p:cNvPr>
                <p:cNvSpPr txBox="1"/>
                <p:nvPr/>
              </p:nvSpPr>
              <p:spPr>
                <a:xfrm>
                  <a:off x="2088632" y="4445377"/>
                  <a:ext cx="9381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Low Stress</a:t>
                  </a:r>
                </a:p>
              </p:txBody>
            </p:sp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4C5553D3-8C0C-4F21-A276-A0EAD41D5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1291037" y="369565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E83EE58-4FA2-4E33-BB30-BECF255512EE}"/>
                    </a:ext>
                  </a:extLst>
                </p:cNvPr>
                <p:cNvSpPr txBox="1"/>
                <p:nvPr/>
              </p:nvSpPr>
              <p:spPr>
                <a:xfrm>
                  <a:off x="115378" y="4450558"/>
                  <a:ext cx="10623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6800E20B-F878-407C-A3FA-D61204CB1176}"/>
                    </a:ext>
                  </a:extLst>
                </p:cNvPr>
                <p:cNvSpPr txBox="1"/>
                <p:nvPr/>
              </p:nvSpPr>
              <p:spPr>
                <a:xfrm>
                  <a:off x="945642" y="4455455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Spawning Limit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F106EB9-995E-444F-8758-35FB82546064}"/>
                    </a:ext>
                  </a:extLst>
                </p:cNvPr>
                <p:cNvSpPr txBox="1"/>
                <p:nvPr/>
              </p:nvSpPr>
              <p:spPr>
                <a:xfrm>
                  <a:off x="4164358" y="3709328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36FF00A7-CE4A-4E7B-82FC-B8ECA90D97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1050330" y="58890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02626FF-802D-4A4D-BAAC-29105DB36F7E}"/>
                  </a:ext>
                </a:extLst>
              </p:cNvPr>
              <p:cNvSpPr/>
              <p:nvPr/>
            </p:nvSpPr>
            <p:spPr>
              <a:xfrm>
                <a:off x="1243867" y="563474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F56F5C0-3BF3-4FE6-BC48-6FA84FB9D329}"/>
                  </a:ext>
                </a:extLst>
              </p:cNvPr>
              <p:cNvSpPr/>
              <p:nvPr/>
            </p:nvSpPr>
            <p:spPr>
              <a:xfrm>
                <a:off x="2157716" y="660318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8E6D0C2-D3B0-4CE6-9842-1EF112B916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2975636" y="17175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78AEADC-0BA3-4ED8-B1BD-30AA67755C0C}"/>
                  </a:ext>
                </a:extLst>
              </p:cNvPr>
              <p:cNvSpPr/>
              <p:nvPr/>
            </p:nvSpPr>
            <p:spPr>
              <a:xfrm>
                <a:off x="3128058" y="82648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E6D4201-D422-461C-A6D1-EF9434811B49}"/>
                </a:ext>
              </a:extLst>
            </p:cNvPr>
            <p:cNvSpPr txBox="1"/>
            <p:nvPr/>
          </p:nvSpPr>
          <p:spPr>
            <a:xfrm>
              <a:off x="6218754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7DDF1A7-7642-4938-B9E4-B01613C6D0A2}"/>
                </a:ext>
              </a:extLst>
            </p:cNvPr>
            <p:cNvSpPr txBox="1"/>
            <p:nvPr/>
          </p:nvSpPr>
          <p:spPr>
            <a:xfrm>
              <a:off x="5941297" y="1660299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a Homing Patch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19365EA-EE90-47B2-9690-7B6C59757656}"/>
                </a:ext>
              </a:extLst>
            </p:cNvPr>
            <p:cNvSpPr txBox="1"/>
            <p:nvPr/>
          </p:nvSpPr>
          <p:spPr>
            <a:xfrm>
              <a:off x="7557858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86D8740-B64F-4024-93D5-B58168CAC201}"/>
                </a:ext>
              </a:extLst>
            </p:cNvPr>
            <p:cNvSpPr txBox="1"/>
            <p:nvPr/>
          </p:nvSpPr>
          <p:spPr>
            <a:xfrm>
              <a:off x="7291964" y="1634495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spawning ready</a:t>
              </a: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012D90CF-D102-4839-9A89-14104A0E0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0639" y="1275879"/>
              <a:ext cx="316497" cy="316497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D9F858B4-AF6A-4AA1-ABBF-E5AB41E0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7814" y="1260629"/>
              <a:ext cx="316497" cy="316497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34A5F882-2931-47E8-94F7-98CF0BE41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14281" y="1264470"/>
              <a:ext cx="316497" cy="31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539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6709</TotalTime>
  <Words>1358</Words>
  <Application>Microsoft Office PowerPoint</Application>
  <PresentationFormat>Widescreen</PresentationFormat>
  <Paragraphs>247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MJXc-TeX-main-R</vt:lpstr>
      <vt:lpstr>MJXc-TeX-math-I</vt:lpstr>
      <vt:lpstr>Office Theme</vt:lpstr>
      <vt:lpstr>Spawning Behavior</vt:lpstr>
      <vt:lpstr>Relevant Background Information</vt:lpstr>
      <vt:lpstr>Model Objectives</vt:lpstr>
      <vt:lpstr>Conditions that Trigger Spawning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Total Energy Balance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222</cp:revision>
  <dcterms:created xsi:type="dcterms:W3CDTF">2025-06-04T12:52:07Z</dcterms:created>
  <dcterms:modified xsi:type="dcterms:W3CDTF">2025-07-07T01:23:49Z</dcterms:modified>
</cp:coreProperties>
</file>