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91" r:id="rId5"/>
    <p:sldId id="266" r:id="rId6"/>
    <p:sldId id="267" r:id="rId7"/>
    <p:sldId id="285" r:id="rId8"/>
    <p:sldId id="268" r:id="rId9"/>
    <p:sldId id="273" r:id="rId10"/>
    <p:sldId id="275" r:id="rId11"/>
    <p:sldId id="288" r:id="rId12"/>
    <p:sldId id="317" r:id="rId13"/>
    <p:sldId id="292" r:id="rId14"/>
    <p:sldId id="319" r:id="rId15"/>
    <p:sldId id="320" r:id="rId16"/>
    <p:sldId id="277" r:id="rId17"/>
    <p:sldId id="279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50" d="100"/>
          <a:sy n="50" d="100"/>
        </p:scale>
        <p:origin x="53" y="8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Thermoregulation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total energy cost includes adjusting to temperature, staying balanced, and swimming less efficiently when conditions are poor.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Thermoregulation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thermoregulation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E308D9-7157-4799-8DB5-05C7B556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5" y="1386884"/>
            <a:ext cx="8091767" cy="37119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039110" y="4511824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Temperature (</a:t>
            </a:r>
            <a:r>
              <a:rPr lang="en-US" sz="2000" b="1" i="1" dirty="0"/>
              <a:t>C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039110" y="4144861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Difficulty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Factor</a:t>
            </a:r>
            <a:r>
              <a:rPr lang="en-US" sz="2000" b="1" i="1" dirty="0">
                <a:solidFill>
                  <a:srgbClr val="C00000"/>
                </a:solidFill>
              </a:rPr>
              <a:t>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2454712" y="4813698"/>
            <a:ext cx="654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Lowest and Highest Boundary of Thermal Tolerance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859406" y="136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Temperature Impacts Swimming Difficulty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860824-1469-40F6-8443-B66E23D38398}"/>
              </a:ext>
            </a:extLst>
          </p:cNvPr>
          <p:cNvSpPr txBox="1"/>
          <p:nvPr/>
        </p:nvSpPr>
        <p:spPr>
          <a:xfrm>
            <a:off x="9039110" y="3766040"/>
            <a:ext cx="281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Optimal Temperature (C)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ABA8AC4-135B-423B-BFD5-5926D0AEB34E}"/>
              </a:ext>
            </a:extLst>
          </p:cNvPr>
          <p:cNvSpPr txBox="1">
            <a:spLocks/>
          </p:cNvSpPr>
          <p:nvPr/>
        </p:nvSpPr>
        <p:spPr>
          <a:xfrm>
            <a:off x="520402" y="5257608"/>
            <a:ext cx="10883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Temperatures too high or too low impair swimming ability. Fish move slower and use more energy to keep going.</a:t>
            </a:r>
          </a:p>
        </p:txBody>
      </p:sp>
    </p:spTree>
    <p:extLst>
      <p:ext uri="{BB962C8B-B14F-4D97-AF65-F5344CB8AC3E}">
        <p14:creationId xmlns:p14="http://schemas.microsoft.com/office/powerpoint/2010/main" val="22057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160842" y="5699351"/>
            <a:ext cx="1170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optimal and environmental temperature are similar, fish experience low stress, expend less energy, and have less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1EB6E3-839C-4F52-ABED-69F2F50BFE2B}"/>
              </a:ext>
            </a:extLst>
          </p:cNvPr>
          <p:cNvGrpSpPr/>
          <p:nvPr/>
        </p:nvGrpSpPr>
        <p:grpSpPr>
          <a:xfrm>
            <a:off x="2033215" y="425251"/>
            <a:ext cx="5820731" cy="1465526"/>
            <a:chOff x="279841" y="26010"/>
            <a:chExt cx="5820731" cy="14655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52B1EA-5D66-4F84-B54E-C3236E7903C8}"/>
                </a:ext>
              </a:extLst>
            </p:cNvPr>
            <p:cNvSpPr/>
            <p:nvPr/>
          </p:nvSpPr>
          <p:spPr>
            <a:xfrm>
              <a:off x="455475" y="129054"/>
              <a:ext cx="554386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C2F711FF-C253-42EA-9EF1-9B01A2454CEE}"/>
                </a:ext>
              </a:extLst>
            </p:cNvPr>
            <p:cNvSpPr/>
            <p:nvPr/>
          </p:nvSpPr>
          <p:spPr>
            <a:xfrm>
              <a:off x="3625049" y="60065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83F338-EA83-490A-B2E0-C5732D20E69B}"/>
                </a:ext>
              </a:extLst>
            </p:cNvPr>
            <p:cNvSpPr txBox="1"/>
            <p:nvPr/>
          </p:nvSpPr>
          <p:spPr>
            <a:xfrm>
              <a:off x="3904681" y="890637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5A137C-E41E-4790-93C8-0DEED06F8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100804" y="14835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763F7A3-52DC-4697-8477-D0BCC602B09F}"/>
                </a:ext>
              </a:extLst>
            </p:cNvPr>
            <p:cNvSpPr/>
            <p:nvPr/>
          </p:nvSpPr>
          <p:spPr>
            <a:xfrm>
              <a:off x="4283043" y="832043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E58EC5-3CE5-4142-BC42-9CE18F3BECC6}"/>
                </a:ext>
              </a:extLst>
            </p:cNvPr>
            <p:cNvSpPr txBox="1"/>
            <p:nvPr/>
          </p:nvSpPr>
          <p:spPr>
            <a:xfrm>
              <a:off x="2612438" y="90676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Thermal Stress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C73DE10-2FFA-4E92-A0CF-EF47E4FB9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924300" y="17680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465679-4D67-46D9-BBE8-1EE79252657E}"/>
                </a:ext>
              </a:extLst>
            </p:cNvPr>
            <p:cNvSpPr txBox="1"/>
            <p:nvPr/>
          </p:nvSpPr>
          <p:spPr>
            <a:xfrm>
              <a:off x="279841" y="906761"/>
              <a:ext cx="1518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Temperature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D5611-B7CE-4AA5-8E80-C48AF000F508}"/>
                </a:ext>
              </a:extLst>
            </p:cNvPr>
            <p:cNvSpPr txBox="1"/>
            <p:nvPr/>
          </p:nvSpPr>
          <p:spPr>
            <a:xfrm>
              <a:off x="1482612" y="902508"/>
              <a:ext cx="1518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Optimal Temperature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949069-7507-4A23-86FF-E4B2C501F029}"/>
                </a:ext>
              </a:extLst>
            </p:cNvPr>
            <p:cNvSpPr txBox="1"/>
            <p:nvPr/>
          </p:nvSpPr>
          <p:spPr>
            <a:xfrm>
              <a:off x="2462118" y="189991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BE9FF3C8-14E8-4BCB-8E70-4BCA733CA742}"/>
                </a:ext>
              </a:extLst>
            </p:cNvPr>
            <p:cNvSpPr/>
            <p:nvPr/>
          </p:nvSpPr>
          <p:spPr>
            <a:xfrm>
              <a:off x="1367274" y="59637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C0EA41-7360-49BB-B147-05B9764F1D0A}"/>
                </a:ext>
              </a:extLst>
            </p:cNvPr>
            <p:cNvSpPr/>
            <p:nvPr/>
          </p:nvSpPr>
          <p:spPr>
            <a:xfrm>
              <a:off x="2065836" y="742131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5DFF194-C95D-44A3-BF74-4FBF5BCA3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88720" y="17680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5CED9E-A3F2-4C99-AFB2-2B22F72A618F}"/>
                </a:ext>
              </a:extLst>
            </p:cNvPr>
            <p:cNvSpPr/>
            <p:nvPr/>
          </p:nvSpPr>
          <p:spPr>
            <a:xfrm>
              <a:off x="3141142" y="831535"/>
              <a:ext cx="315994" cy="9144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816" y="1873701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>
            <a:off x="4939094" y="2397105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4F5BCF3-9AA5-4BEE-A465-67018B2A2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2491046" y="576041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4FE8B86-72F5-4F86-9E26-A98A890386F8}"/>
              </a:ext>
            </a:extLst>
          </p:cNvPr>
          <p:cNvSpPr/>
          <p:nvPr/>
        </p:nvSpPr>
        <p:spPr>
          <a:xfrm>
            <a:off x="2632582" y="1141371"/>
            <a:ext cx="315994" cy="18288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F5E439-A3B1-4A3C-A44A-3758956BE344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0" y="5651053"/>
            <a:ext cx="1219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higher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035" y="1834071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66D5AB-0D00-4D5E-BBDA-C22000163D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50000"/>
          </a:blip>
          <a:stretch>
            <a:fillRect/>
          </a:stretch>
        </p:blipFill>
        <p:spPr>
          <a:xfrm>
            <a:off x="4307212" y="1805127"/>
            <a:ext cx="1463167" cy="14631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3EDED1-1D0A-4E75-96C1-1E94B3698F14}"/>
              </a:ext>
            </a:extLst>
          </p:cNvPr>
          <p:cNvGrpSpPr/>
          <p:nvPr/>
        </p:nvGrpSpPr>
        <p:grpSpPr>
          <a:xfrm>
            <a:off x="-71276" y="409398"/>
            <a:ext cx="5820731" cy="1464600"/>
            <a:chOff x="-50352" y="245828"/>
            <a:chExt cx="5820731" cy="1464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-50352" y="245828"/>
              <a:ext cx="5820731" cy="1464600"/>
              <a:chOff x="279841" y="26936"/>
              <a:chExt cx="5820731" cy="1464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85F28AD-9945-4EEF-9801-782F0A9A3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708766" y="26936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562415-C60A-40C4-B1A2-5740134C2CFC}"/>
                  </a:ext>
                </a:extLst>
              </p:cNvPr>
              <p:cNvSpPr/>
              <p:nvPr/>
            </p:nvSpPr>
            <p:spPr>
              <a:xfrm>
                <a:off x="902303" y="531520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B7E5B8F-12A0-4C5B-A568-7FCD3B742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4119B9-19B5-4C75-BEC8-E615AB2C0679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8401DF-1C24-4E6C-BAFD-3FD3610186C8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A423-F6D1-4F22-87A6-626075058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310A0E-EE99-46BB-BFE1-8DBF3B935E56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CEB279-E086-4597-A1B8-BD34454F2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7979" y="2756893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>
            <a:off x="2582313" y="2357475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BF948-B24A-4622-99CD-4E9320862F4D}"/>
              </a:ext>
            </a:extLst>
          </p:cNvPr>
          <p:cNvCxnSpPr>
            <a:cxnSpLocks/>
          </p:cNvCxnSpPr>
          <p:nvPr/>
        </p:nvCxnSpPr>
        <p:spPr>
          <a:xfrm flipH="1">
            <a:off x="3273932" y="2139205"/>
            <a:ext cx="10972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E9D2DE-87BE-415D-B87C-E05B44125EED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09210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40281" y="5668557"/>
            <a:ext cx="1211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lower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627" y="184435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66D5AB-0D00-4D5E-BBDA-C22000163D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50000"/>
          </a:blip>
          <a:stretch>
            <a:fillRect/>
          </a:stretch>
        </p:blipFill>
        <p:spPr>
          <a:xfrm flipH="1">
            <a:off x="4307212" y="1805127"/>
            <a:ext cx="1463167" cy="14631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3EDED1-1D0A-4E75-96C1-1E94B3698F14}"/>
              </a:ext>
            </a:extLst>
          </p:cNvPr>
          <p:cNvGrpSpPr/>
          <p:nvPr/>
        </p:nvGrpSpPr>
        <p:grpSpPr>
          <a:xfrm>
            <a:off x="5509926" y="425224"/>
            <a:ext cx="5820731" cy="1362482"/>
            <a:chOff x="-50352" y="347946"/>
            <a:chExt cx="5820731" cy="13624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-50352" y="347946"/>
              <a:ext cx="5820731" cy="1362482"/>
              <a:chOff x="279841" y="129054"/>
              <a:chExt cx="5820731" cy="136248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B7E5B8F-12A0-4C5B-A568-7FCD3B742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4119B9-19B5-4C75-BEC8-E615AB2C0679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8401DF-1C24-4E6C-BAFD-3FD3610186C8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A423-F6D1-4F22-87A6-626075058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310A0E-EE99-46BB-BFE1-8DBF3B935E56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CEB279-E086-4597-A1B8-BD34454F2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085" y="2793186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 flipH="1">
            <a:off x="8291905" y="2367759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BF948-B24A-4622-99CD-4E9320862F4D}"/>
              </a:ext>
            </a:extLst>
          </p:cNvPr>
          <p:cNvCxnSpPr>
            <a:cxnSpLocks/>
          </p:cNvCxnSpPr>
          <p:nvPr/>
        </p:nvCxnSpPr>
        <p:spPr>
          <a:xfrm>
            <a:off x="5716399" y="2128319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0079BAB-4BC6-420B-A14E-A2F21609AE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83" t="9252" r="55401" b="73628"/>
          <a:stretch/>
        </p:blipFill>
        <p:spPr>
          <a:xfrm>
            <a:off x="5957717" y="451929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D13597C-2736-490D-8E91-BC77BDBB1181}"/>
              </a:ext>
            </a:extLst>
          </p:cNvPr>
          <p:cNvSpPr/>
          <p:nvPr/>
        </p:nvSpPr>
        <p:spPr>
          <a:xfrm>
            <a:off x="6108637" y="1108484"/>
            <a:ext cx="315994" cy="9144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1C5B9-43EB-47E1-8A9A-BAED8C352929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271348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456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Temperature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420658" y="5103164"/>
            <a:ext cx="1135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age, size, and species affect how well a fish can handle temperature changes. Some fish adjust faster or are more vulnerable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8717"/>
              </p:ext>
            </p:extLst>
          </p:nvPr>
        </p:nvGraphicFramePr>
        <p:xfrm>
          <a:off x="316170" y="15593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Thermal-Stress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normal processes as temperature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thermoregulate.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thermal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high or low temperatures.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497462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thermal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347662" y="1237456"/>
            <a:ext cx="11496675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4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How might energetic state prior to thermal exposure (e.g., post-spawning depletion or migration fatigue) influence mortality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current hydrodynamic models accurate enough to simulate localized thermal variation near structures like dams, culverts, or channels?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4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there other traits that might affect how fish handle heat or cold, like body size, energy reserves, or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important environmental factors missing that could influence temperature exposure, like stratification or flow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4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Are maps of cumulative thermal stress or mortality risk more useful for identifying vulnerable zones and informing monitoring?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Could energy loss or avoidance behavior outputs help identify areas where restoration or engineered flow changes might reduce thermal bottlenecks?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5916655"/>
              </p:ext>
            </p:extLst>
          </p:nvPr>
        </p:nvGraphicFramePr>
        <p:xfrm>
          <a:off x="1258094" y="1771872"/>
          <a:ext cx="9675812" cy="3901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Thermoregulation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How fish keep the right balance of salt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Ectotherm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 whose body temperature depends on the temperature of the surrounding water.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Optimal Temperature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water temperature where a fish can swim, grow, and survive most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Thermal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range of temperatures a fish can survive in, from the minimum to the maximum limit.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/>
                        <a:t>Homeostasis</a:t>
                      </a:r>
                      <a:endParaRPr lang="en-US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maintain stable internal conditions, like energy use and performance, even when water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9347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migratory fish experience and respond to temperature-related stress, including energy use, and swimming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864C8-1290-44D6-ADA9-083877F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630553"/>
            <a:ext cx="10401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Quantify Thermal Stress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the physiological stress experienced when water temperature deviates from a fish’s optimal thermal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Thermal Impacts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 changes in swimming performance, behavior, and mortality risk under cold or hot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 Energy Use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the energy fish spend to maintain homeostasis, adjust to new temperatures, and move under thermal stress.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9E2309-BFF5-49F6-98C0-340D245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509284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Temperature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84" y="1922668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4926662" y="2446072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1" y="5581086"/>
            <a:ext cx="1132395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feel stress when the water is too hot or too cold for them. They use more energy to survive and move when they’re outside their comfort zone.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8B54E1-CE48-4429-9097-2D7DC078605B}"/>
              </a:ext>
            </a:extLst>
          </p:cNvPr>
          <p:cNvGrpSpPr/>
          <p:nvPr/>
        </p:nvGrpSpPr>
        <p:grpSpPr>
          <a:xfrm>
            <a:off x="7368841" y="634206"/>
            <a:ext cx="4823159" cy="1316636"/>
            <a:chOff x="9267696" y="5366412"/>
            <a:chExt cx="3149496" cy="13166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4657A-AD0C-462F-9D19-CF2D84B02088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BA293-8117-4319-9F93-BD251FF2BBB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F6DC8F-41F2-4D50-9A00-85A86417F04D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BABF1A-D389-4EA1-AB45-9A242FF64E1C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C2DA8-D2FC-4D60-BD6E-C9CA3978A350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5F9A1-4792-42DB-8910-EDAF51A7C06B}"/>
                </a:ext>
              </a:extLst>
            </p:cNvPr>
            <p:cNvSpPr txBox="1"/>
            <p:nvPr/>
          </p:nvSpPr>
          <p:spPr>
            <a:xfrm>
              <a:off x="9991755" y="536641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9E5D2-5EBD-4159-88CC-5F84EE4834F7}"/>
              </a:ext>
            </a:extLst>
          </p:cNvPr>
          <p:cNvGrpSpPr/>
          <p:nvPr/>
        </p:nvGrpSpPr>
        <p:grpSpPr>
          <a:xfrm>
            <a:off x="3181577" y="504054"/>
            <a:ext cx="3746945" cy="1464600"/>
            <a:chOff x="612052" y="29662"/>
            <a:chExt cx="3746945" cy="1464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6F06D8-EEE3-4036-9F6F-D3AE69FF4541}"/>
                </a:ext>
              </a:extLst>
            </p:cNvPr>
            <p:cNvGrpSpPr/>
            <p:nvPr/>
          </p:nvGrpSpPr>
          <p:grpSpPr>
            <a:xfrm>
              <a:off x="612052" y="136187"/>
              <a:ext cx="3746945" cy="1358075"/>
              <a:chOff x="-102205" y="3660653"/>
              <a:chExt cx="3746945" cy="13580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4B2FC5-3287-4577-814A-17549257DF6C}"/>
                  </a:ext>
                </a:extLst>
              </p:cNvPr>
              <p:cNvSpPr/>
              <p:nvPr/>
            </p:nvSpPr>
            <p:spPr>
              <a:xfrm>
                <a:off x="54550" y="3660653"/>
                <a:ext cx="359019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CF6D11-8950-44DE-8C53-3D6938D8076D}"/>
                  </a:ext>
                </a:extLst>
              </p:cNvPr>
              <p:cNvSpPr txBox="1"/>
              <p:nvPr/>
            </p:nvSpPr>
            <p:spPr>
              <a:xfrm>
                <a:off x="2230392" y="4433952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79FCEE65-8464-462D-ADB2-977C70FE01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1542254" y="370399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CDB2A9-DDB4-432D-A97B-3135DFA82EA4}"/>
                  </a:ext>
                </a:extLst>
              </p:cNvPr>
              <p:cNvSpPr txBox="1"/>
              <p:nvPr/>
            </p:nvSpPr>
            <p:spPr>
              <a:xfrm>
                <a:off x="-102205" y="4433953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88A6C6-25FC-4C27-96CE-D82B9D1D4317}"/>
                  </a:ext>
                </a:extLst>
              </p:cNvPr>
              <p:cNvSpPr txBox="1"/>
              <p:nvPr/>
            </p:nvSpPr>
            <p:spPr>
              <a:xfrm>
                <a:off x="1100566" y="4429700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7D99A6-467D-4DBF-B2F5-2E2B46F34F2A}"/>
                  </a:ext>
                </a:extLst>
              </p:cNvPr>
              <p:cNvSpPr txBox="1"/>
              <p:nvPr/>
            </p:nvSpPr>
            <p:spPr>
              <a:xfrm>
                <a:off x="2080072" y="371718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47" name="Arrow: Left-Right 46">
                <a:extLst>
                  <a:ext uri="{FF2B5EF4-FFF2-40B4-BE49-F238E27FC236}">
                    <a16:creationId xmlns:a16="http://schemas.microsoft.com/office/drawing/2014/main" id="{154EA78D-3366-4C67-8C5E-BD20D704F862}"/>
                  </a:ext>
                </a:extLst>
              </p:cNvPr>
              <p:cNvSpPr/>
              <p:nvPr/>
            </p:nvSpPr>
            <p:spPr>
              <a:xfrm>
                <a:off x="985228" y="4123566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D088487-D661-480D-A09C-D8376618E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1040977" y="2966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39F5FE-E445-4345-82E6-22FEDA61DEEF}"/>
                </a:ext>
              </a:extLst>
            </p:cNvPr>
            <p:cNvSpPr/>
            <p:nvPr/>
          </p:nvSpPr>
          <p:spPr>
            <a:xfrm>
              <a:off x="1234514" y="534246"/>
              <a:ext cx="243672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C1A5B9-09ED-4EBC-98E7-125D1E83A6F5}"/>
                </a:ext>
              </a:extLst>
            </p:cNvPr>
            <p:cNvSpPr/>
            <p:nvPr/>
          </p:nvSpPr>
          <p:spPr>
            <a:xfrm>
              <a:off x="2408933" y="668655"/>
              <a:ext cx="315994" cy="25757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DF98D5-0C8E-442E-924C-770383C77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3320931" y="179526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D9BBD8-B5EC-4B0B-B42E-54C946C91898}"/>
                </a:ext>
              </a:extLst>
            </p:cNvPr>
            <p:cNvSpPr/>
            <p:nvPr/>
          </p:nvSpPr>
          <p:spPr>
            <a:xfrm>
              <a:off x="3473353" y="834261"/>
              <a:ext cx="315994" cy="9144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21" y="5617888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Thermal stress increases when environmental temperature doesn’t match the fish’s optimal temperature.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897289" y="4910002"/>
            <a:ext cx="316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Environmental Temperature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Optimal Temperature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4430049"/>
              <a:chOff x="838200" y="3022686"/>
              <a:chExt cx="3206878" cy="44300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107" y="5979439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1743947"/>
              <a:ext cx="3206878" cy="4658453"/>
              <a:chOff x="838200" y="486617"/>
              <a:chExt cx="3206878" cy="465845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398" y="486617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9FB4A0-E4C0-4AB3-AEEB-1D487982B552}"/>
                </a:ext>
              </a:extLst>
            </p:cNvPr>
            <p:cNvSpPr/>
            <p:nvPr/>
          </p:nvSpPr>
          <p:spPr>
            <a:xfrm>
              <a:off x="2886605" y="2405440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345251"/>
              <a:ext cx="2601495" cy="1502228"/>
              <a:chOff x="740419" y="1972664"/>
              <a:chExt cx="2601495" cy="150222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 rot="1816073">
                <a:off x="740419" y="1972664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03419" y="63132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03419" y="3293464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thermoregulation processes cannot keep up with maintaining balance of temperature in the fish and thermal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676213" y="107122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03419" y="1161252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thermal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285227-EF24-42B7-8A2B-34F3BD786C9B}"/>
              </a:ext>
            </a:extLst>
          </p:cNvPr>
          <p:cNvSpPr/>
          <p:nvPr/>
        </p:nvSpPr>
        <p:spPr>
          <a:xfrm rot="1816073" flipH="1" flipV="1">
            <a:off x="1431621" y="501432"/>
            <a:ext cx="2362200" cy="1502228"/>
          </a:xfrm>
          <a:custGeom>
            <a:avLst/>
            <a:gdLst>
              <a:gd name="connsiteX0" fmla="*/ 0 w 2362200"/>
              <a:gd name="connsiteY0" fmla="*/ 1502228 h 1502228"/>
              <a:gd name="connsiteX1" fmla="*/ 1034143 w 2362200"/>
              <a:gd name="connsiteY1" fmla="*/ 783771 h 1502228"/>
              <a:gd name="connsiteX2" fmla="*/ 2362200 w 2362200"/>
              <a:gd name="connsiteY2" fmla="*/ 0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02228">
                <a:moveTo>
                  <a:pt x="0" y="1502228"/>
                </a:moveTo>
                <a:cubicBezTo>
                  <a:pt x="320221" y="1268185"/>
                  <a:pt x="640443" y="1034142"/>
                  <a:pt x="1034143" y="783771"/>
                </a:cubicBezTo>
                <a:cubicBezTo>
                  <a:pt x="1427843" y="533400"/>
                  <a:pt x="1895021" y="266700"/>
                  <a:pt x="2362200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1" y="5583901"/>
            <a:ext cx="11984399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adjust their cellular and enzyme systems to function in new temperatures which costs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779769" cy="4880070"/>
            <a:chOff x="2133731" y="1544190"/>
            <a:chExt cx="7779769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51231" y="328977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cells and enzymes to maintain homeostasis, limited by a fish’s acclimation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367"/>
            <a:ext cx="1762226" cy="121370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193038"/>
            <a:ext cx="3293727" cy="369332"/>
            <a:chOff x="936278" y="756196"/>
            <a:chExt cx="3293727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756196"/>
              <a:ext cx="252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Acclimation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A217BB-F90F-45A6-9427-DE9BBBA54023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E599CA-D872-41BB-9702-30706BDFF52F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1276E1-60F5-4AD0-925C-8C464CDC6CBC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9E95E99-EF92-460E-B7DC-00C768D45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B2B29B-D7A9-47BC-8392-6ECDEE987F5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2B946E-9C0D-4939-96A2-D44857702A29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CEBC4DB-604D-4E2C-B5C3-C0B09BD6C18B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5A771-2C24-4A2A-BF18-E84B1E983E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804771E-682D-43F9-B9C7-88737DEC908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68D34D5-7E00-4F13-B387-271C7699865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F2C3F8C-6571-4BB0-92CF-45A22254B61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B3DB8C-9CAD-4C7B-AC05-BDEABCCEC832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575EBA-1812-46BB-B377-4E3F557329A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5A6CD8-9E34-466E-BC82-96AB76B50A2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E0AC45-ADC4-4CC1-A453-9FB7F3D9E687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12E214-FF41-42B2-BB41-0EBD59B661FC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2154B3-FA07-4D2D-AE9F-C7AFE7B43E39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D0DE94A-D905-4A6A-80EC-6ACF518B3C1B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3054A-0915-4866-8EE0-8731F5A6C249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3721E-6542-43CF-BCF1-EEEF007171C9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CE47779-1180-42A1-9A5B-C08E4FED7AD5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2399E3-57EE-4E7F-8D73-1D0D19F82E9D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7EB76-CFAF-4DD2-90ED-4B0A922132A5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54D029-9A38-4E19-B547-237D8F846151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292DC8-AA78-4B84-86FF-5D38631B0664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292FAF-708A-4E79-80A8-E36558E095F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7289F8-E0CC-43EB-A4BC-94E11F167606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D2D03E-53FA-458E-B0AE-9E498B63BFF4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718450D-CF77-42AE-906E-A46B9F0D996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4DA6EA-C84D-461C-8AA3-A6E9D30F853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A05447-710C-4D77-B639-585D43016178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2D5E2C-FDE3-460E-9742-F7F9BC754B8A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021367-071F-48E0-B2E0-A1D2C934972E}"/>
              </a:ext>
            </a:extLst>
          </p:cNvPr>
          <p:cNvGrpSpPr/>
          <p:nvPr/>
        </p:nvGrpSpPr>
        <p:grpSpPr>
          <a:xfrm>
            <a:off x="7932577" y="4735985"/>
            <a:ext cx="3130399" cy="434929"/>
            <a:chOff x="1049389" y="551061"/>
            <a:chExt cx="3130399" cy="434929"/>
          </a:xfrm>
          <a:effectLst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9D8834-A4A1-4246-9F23-7E82F0A5FFC4}"/>
                </a:ext>
              </a:extLst>
            </p:cNvPr>
            <p:cNvSpPr txBox="1"/>
            <p:nvPr/>
          </p:nvSpPr>
          <p:spPr>
            <a:xfrm>
              <a:off x="1768166" y="551061"/>
              <a:ext cx="241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New Cells and Enzymes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4CE460-34FE-4233-A1D3-229343950B99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location records how stressed fish were when they passed through, helping us see where temperature conditions are hardest on them.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582946" y="2098717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377399" y="2645571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production of new cells and enzymes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559905" y="5402621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destroy cells and excess enzymes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7" y="5686208"/>
            <a:ext cx="1140653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Making new cells and enzymes uses more energy than removing them, but both add to the total cost of thermoregulation.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BE698-7453-4C3C-B63C-A56C7BD9BEE4}"/>
              </a:ext>
            </a:extLst>
          </p:cNvPr>
          <p:cNvSpPr txBox="1"/>
          <p:nvPr/>
        </p:nvSpPr>
        <p:spPr>
          <a:xfrm>
            <a:off x="582946" y="4844324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Decrease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cells and enzyme levels.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</TotalTime>
  <Words>1352</Words>
  <Application>Microsoft Office PowerPoint</Application>
  <PresentationFormat>Widescreen</PresentationFormat>
  <Paragraphs>232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Thermoregulation Function</vt:lpstr>
      <vt:lpstr>Relevant Background Information</vt:lpstr>
      <vt:lpstr>Model Objectives</vt:lpstr>
      <vt:lpstr>Fish feel stress when the water is too hot or too cold for them. They use more energy to survive and move when they’re outside their comfort zone.</vt:lpstr>
      <vt:lpstr>Thermal stress increases when environmental temperature doesn’t match the fish’s optimal temperature.</vt:lpstr>
      <vt:lpstr>Fish adjust their cellular and enzyme systems to function in new temperatures which costs energy.</vt:lpstr>
      <vt:lpstr>Calculate Patch Stress</vt:lpstr>
      <vt:lpstr>Making new cells and enzymes uses more energy than removing them, but both add to the total cost of thermoregulation.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160</cp:revision>
  <dcterms:created xsi:type="dcterms:W3CDTF">2025-05-20T23:38:07Z</dcterms:created>
  <dcterms:modified xsi:type="dcterms:W3CDTF">2025-07-06T23:45:42Z</dcterms:modified>
</cp:coreProperties>
</file>