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2" r:id="rId3"/>
    <p:sldId id="259" r:id="rId4"/>
    <p:sldId id="291" r:id="rId5"/>
    <p:sldId id="266" r:id="rId6"/>
    <p:sldId id="267" r:id="rId7"/>
    <p:sldId id="285" r:id="rId8"/>
    <p:sldId id="268" r:id="rId9"/>
    <p:sldId id="273" r:id="rId10"/>
    <p:sldId id="275" r:id="rId11"/>
    <p:sldId id="288" r:id="rId12"/>
    <p:sldId id="317" r:id="rId13"/>
    <p:sldId id="292" r:id="rId14"/>
    <p:sldId id="277" r:id="rId15"/>
    <p:sldId id="279" r:id="rId16"/>
    <p:sldId id="2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84" d="100"/>
          <a:sy n="84" d="100"/>
        </p:scale>
        <p:origin x="9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Thermoregulation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0" y="2295837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Creation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4363914" y="525406"/>
            <a:ext cx="3206878" cy="2122384"/>
            <a:chOff x="1017956" y="2071167"/>
            <a:chExt cx="1529814" cy="157602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502446" y="525406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502446" y="3261232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363914" y="3261232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76201" y="501102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Decay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903359" y="2306998"/>
            <a:ext cx="33668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608523" y="5015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total energy cost includes adjusting to temperature, staying balanced, and swimming less efficiently when conditions are poor.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4" grpId="0"/>
      <p:bldP spid="99" grpId="0"/>
      <p:bldP spid="100" grpId="0"/>
      <p:bldP spid="103" grpId="0" animBg="1"/>
      <p:bldP spid="104" grpId="0" animBg="1"/>
      <p:bldP spid="106" grpId="0" animBg="1"/>
      <p:bldP spid="108" grpId="0" animBg="1"/>
      <p:bldP spid="6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Thermoregulation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thermoregulation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E308D9-7157-4799-8DB5-05C7B556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5" y="1386884"/>
            <a:ext cx="8091767" cy="37119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039110" y="4511824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Temperature (</a:t>
            </a:r>
            <a:r>
              <a:rPr lang="en-US" sz="2000" b="1" i="1" dirty="0"/>
              <a:t>C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039110" y="4144861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Difficulty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Factor</a:t>
            </a:r>
            <a:r>
              <a:rPr lang="en-US" sz="2000" b="1" i="1" dirty="0">
                <a:solidFill>
                  <a:srgbClr val="C00000"/>
                </a:solidFill>
              </a:rPr>
              <a:t>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2454712" y="4813698"/>
            <a:ext cx="654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Lowest and Highest Boundary of Thermal Tolerance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859406" y="136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Temperature Impacts Swimming Difficulty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860824-1469-40F6-8443-B66E23D38398}"/>
              </a:ext>
            </a:extLst>
          </p:cNvPr>
          <p:cNvSpPr txBox="1"/>
          <p:nvPr/>
        </p:nvSpPr>
        <p:spPr>
          <a:xfrm>
            <a:off x="9039110" y="3766040"/>
            <a:ext cx="281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Optimal Temperature (C)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ABA8AC4-135B-423B-BFD5-5926D0AEB34E}"/>
              </a:ext>
            </a:extLst>
          </p:cNvPr>
          <p:cNvSpPr txBox="1">
            <a:spLocks/>
          </p:cNvSpPr>
          <p:nvPr/>
        </p:nvSpPr>
        <p:spPr>
          <a:xfrm>
            <a:off x="520402" y="5257608"/>
            <a:ext cx="10883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Temperatures too high or too low impair swimming ability. Fish move slower and use more energy to keep going.</a:t>
            </a:r>
          </a:p>
        </p:txBody>
      </p:sp>
    </p:spTree>
    <p:extLst>
      <p:ext uri="{BB962C8B-B14F-4D97-AF65-F5344CB8AC3E}">
        <p14:creationId xmlns:p14="http://schemas.microsoft.com/office/powerpoint/2010/main" val="22057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160842" y="5699351"/>
            <a:ext cx="1170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optimal and environmental temperature are similar, fish experience low stress, expend less energy, and have less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2CFEED-449C-481B-BC52-D11AA63F9DF9}"/>
              </a:ext>
            </a:extLst>
          </p:cNvPr>
          <p:cNvGrpSpPr/>
          <p:nvPr/>
        </p:nvGrpSpPr>
        <p:grpSpPr>
          <a:xfrm>
            <a:off x="4362816" y="1873701"/>
            <a:ext cx="1361227" cy="1346364"/>
            <a:chOff x="4362816" y="1873701"/>
            <a:chExt cx="1361227" cy="1346364"/>
          </a:xfrm>
        </p:grpSpPr>
        <p:pic>
          <p:nvPicPr>
            <p:cNvPr id="61" name="Picture 60">
              <a:extLst>
                <a:ext uri="{FF2B5EF4-FFF2-40B4-BE49-F238E27FC236}">
                  <a16:creationId xmlns:a16="http://schemas.microsoft.com/office/drawing/2014/main" id="{005EBE59-15A4-4FD3-96E7-F421F13F5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2816" y="1873701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2" name="Arrow: Up-Down 61">
              <a:extLst>
                <a:ext uri="{FF2B5EF4-FFF2-40B4-BE49-F238E27FC236}">
                  <a16:creationId xmlns:a16="http://schemas.microsoft.com/office/drawing/2014/main" id="{BF70D5C4-A275-4E23-AE70-35338A27A286}"/>
                </a:ext>
              </a:extLst>
            </p:cNvPr>
            <p:cNvSpPr/>
            <p:nvPr/>
          </p:nvSpPr>
          <p:spPr>
            <a:xfrm>
              <a:off x="4939094" y="2397105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5856A114-E6B6-4D3A-8B72-CF837CA3781C}"/>
              </a:ext>
            </a:extLst>
          </p:cNvPr>
          <p:cNvGrpSpPr/>
          <p:nvPr/>
        </p:nvGrpSpPr>
        <p:grpSpPr>
          <a:xfrm>
            <a:off x="2033215" y="425251"/>
            <a:ext cx="5820731" cy="1465526"/>
            <a:chOff x="2033215" y="425251"/>
            <a:chExt cx="5820731" cy="1465526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2033215" y="425251"/>
              <a:ext cx="5820731" cy="1465526"/>
              <a:chOff x="279841" y="26010"/>
              <a:chExt cx="5820731" cy="1465526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4283043" y="832043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4BF9CA0-F647-4004-9B1B-926950B392E6}"/>
                  </a:ext>
                </a:extLst>
              </p:cNvPr>
              <p:cNvGrpSpPr/>
              <p:nvPr/>
            </p:nvGrpSpPr>
            <p:grpSpPr>
              <a:xfrm>
                <a:off x="5093945" y="26010"/>
                <a:ext cx="1006627" cy="1462519"/>
                <a:chOff x="5190610" y="83047"/>
                <a:chExt cx="1006627" cy="1462519"/>
              </a:xfrm>
            </p:grpSpPr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4A9F079-FA82-4C44-8FAA-EF0EA5B6FDDE}"/>
                    </a:ext>
                  </a:extLst>
                </p:cNvPr>
                <p:cNvSpPr txBox="1"/>
                <p:nvPr/>
              </p:nvSpPr>
              <p:spPr>
                <a:xfrm>
                  <a:off x="5190610" y="960791"/>
                  <a:ext cx="1006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Energy Levels</a:t>
                  </a:r>
                </a:p>
              </p:txBody>
            </p:sp>
            <p:pic>
              <p:nvPicPr>
                <p:cNvPr id="118" name="Picture 117">
                  <a:extLst>
                    <a:ext uri="{FF2B5EF4-FFF2-40B4-BE49-F238E27FC236}">
                      <a16:creationId xmlns:a16="http://schemas.microsoft.com/office/drawing/2014/main" id="{28F630C7-C28F-4F33-90F7-38430912D2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17196" t="6647" r="73027" b="74624"/>
                <a:stretch/>
              </p:blipFill>
              <p:spPr>
                <a:xfrm>
                  <a:off x="5371977" y="83047"/>
                  <a:ext cx="738732" cy="986350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9432F68-E350-45BB-B4BC-326AB772573C}"/>
                    </a:ext>
                  </a:extLst>
                </p:cNvPr>
                <p:cNvSpPr/>
                <p:nvPr/>
              </p:nvSpPr>
              <p:spPr>
                <a:xfrm>
                  <a:off x="5564360" y="587631"/>
                  <a:ext cx="243672" cy="334983"/>
                </a:xfrm>
                <a:prstGeom prst="rect">
                  <a:avLst/>
                </a:prstGeom>
                <a:solidFill>
                  <a:srgbClr val="00B050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4" name="Picture 43">
                <a:extLst>
                  <a:ext uri="{FF2B5EF4-FFF2-40B4-BE49-F238E27FC236}">
                    <a16:creationId xmlns:a16="http://schemas.microsoft.com/office/drawing/2014/main" id="{A5DFF194-C95D-44A3-BF74-4FBF5BCA32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2988720" y="176800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D5CED9E-A3F2-4C99-AFB2-2B22F72A618F}"/>
                  </a:ext>
                </a:extLst>
              </p:cNvPr>
              <p:cNvSpPr/>
              <p:nvPr/>
            </p:nvSpPr>
            <p:spPr>
              <a:xfrm>
                <a:off x="3141142" y="831535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44F5BCF3-9AA5-4BEE-A465-67018B2A28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491046" y="57604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4FE8B86-72F5-4F86-9E26-A98A890386F8}"/>
                </a:ext>
              </a:extLst>
            </p:cNvPr>
            <p:cNvSpPr/>
            <p:nvPr/>
          </p:nvSpPr>
          <p:spPr>
            <a:xfrm>
              <a:off x="2632582" y="1141371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22F5E439-A3B1-4A3C-A44A-3758956BE344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979E6FA-558F-4DDD-BE4E-39092402A6DA}"/>
              </a:ext>
            </a:extLst>
          </p:cNvPr>
          <p:cNvGrpSpPr/>
          <p:nvPr/>
        </p:nvGrpSpPr>
        <p:grpSpPr>
          <a:xfrm>
            <a:off x="-71276" y="409398"/>
            <a:ext cx="5820731" cy="1464600"/>
            <a:chOff x="-50352" y="245828"/>
            <a:chExt cx="5820731" cy="146460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B7DF7AA-4B3D-477C-9344-EE17AED2174D}"/>
                </a:ext>
              </a:extLst>
            </p:cNvPr>
            <p:cNvGrpSpPr/>
            <p:nvPr/>
          </p:nvGrpSpPr>
          <p:grpSpPr>
            <a:xfrm>
              <a:off x="-50352" y="245828"/>
              <a:ext cx="5820731" cy="1464600"/>
              <a:chOff x="279841" y="26936"/>
              <a:chExt cx="5820731" cy="1464600"/>
            </a:xfrm>
          </p:grpSpPr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E1DE3A32-01E0-4BEB-A073-4297DB7D296F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1" name="Arrow: Right 70">
                <a:extLst>
                  <a:ext uri="{FF2B5EF4-FFF2-40B4-BE49-F238E27FC236}">
                    <a16:creationId xmlns:a16="http://schemas.microsoft.com/office/drawing/2014/main" id="{A9FB8635-0EEF-4114-A1B3-DE800CF74357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42EB581B-2F06-40DE-8959-3460FB5B28D0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18BB7254-2479-451A-B17E-7E09FADE9FC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4" name="Arrow: Right 73">
                <a:extLst>
                  <a:ext uri="{FF2B5EF4-FFF2-40B4-BE49-F238E27FC236}">
                    <a16:creationId xmlns:a16="http://schemas.microsoft.com/office/drawing/2014/main" id="{57FF4941-84FA-4217-9A59-B85ED3235E86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9704486-218E-47C1-9838-5E8D4B2F7FA9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EDD156C-4582-4978-8FEA-B1383FCCBBFA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77" name="Picture 76">
                <a:extLst>
                  <a:ext uri="{FF2B5EF4-FFF2-40B4-BE49-F238E27FC236}">
                    <a16:creationId xmlns:a16="http://schemas.microsoft.com/office/drawing/2014/main" id="{F4B44739-DF58-4DD2-8215-401511416EC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908EFFD-673E-4ED0-99E7-B0C0B22B382A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150132A-2507-4E50-ABE8-C62BEE2C248D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37A0742-3D96-48E0-9656-560A0B9BDF92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81" name="Arrow: Left-Right 80">
                <a:extLst>
                  <a:ext uri="{FF2B5EF4-FFF2-40B4-BE49-F238E27FC236}">
                    <a16:creationId xmlns:a16="http://schemas.microsoft.com/office/drawing/2014/main" id="{65E260F4-031C-42D7-B5E5-B015BECC97B6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256C0F4A-AF3F-4E8F-9177-69405B73806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708766" y="26936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83A6119E-B12A-428A-B01A-6D4CB4487503}"/>
                  </a:ext>
                </a:extLst>
              </p:cNvPr>
              <p:cNvSpPr/>
              <p:nvPr/>
            </p:nvSpPr>
            <p:spPr>
              <a:xfrm>
                <a:off x="902303" y="531520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C4FA729-1EB1-431C-894A-2160DFD2A95C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1EE251EF-CB0C-4949-93C1-4003D44197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F2A1D26-CA11-40A9-8DBF-E7694F162018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3A6D7463-233F-4769-A7CD-1CF505E14A91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E3898B2B-382F-44DB-A1C9-ABF8961867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A57BB36-04C5-4274-9CC8-832620D33C39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5" name="Picture 84">
            <a:extLst>
              <a:ext uri="{FF2B5EF4-FFF2-40B4-BE49-F238E27FC236}">
                <a16:creationId xmlns:a16="http://schemas.microsoft.com/office/drawing/2014/main" id="{A9B2159A-E221-4761-8FC5-325A0FAFF2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7979" y="2756893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EEE1B7E7-A060-46F0-85B5-D269DFFB2DEB}"/>
              </a:ext>
            </a:extLst>
          </p:cNvPr>
          <p:cNvSpPr txBox="1"/>
          <p:nvPr/>
        </p:nvSpPr>
        <p:spPr>
          <a:xfrm>
            <a:off x="0" y="5651053"/>
            <a:ext cx="1219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higher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83AAADF-CA6A-4EFA-BC82-B8222B976FEA}"/>
              </a:ext>
            </a:extLst>
          </p:cNvPr>
          <p:cNvGrpSpPr/>
          <p:nvPr/>
        </p:nvGrpSpPr>
        <p:grpSpPr>
          <a:xfrm>
            <a:off x="5509926" y="425224"/>
            <a:ext cx="5820731" cy="3485865"/>
            <a:chOff x="5509926" y="425224"/>
            <a:chExt cx="5820731" cy="3485865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FA844443-2E2C-40A6-B7C4-4B4EB85B9FA6}"/>
                </a:ext>
              </a:extLst>
            </p:cNvPr>
            <p:cNvGrpSpPr/>
            <p:nvPr/>
          </p:nvGrpSpPr>
          <p:grpSpPr>
            <a:xfrm>
              <a:off x="5509926" y="425224"/>
              <a:ext cx="5820731" cy="3485865"/>
              <a:chOff x="5509926" y="425224"/>
              <a:chExt cx="5820731" cy="3485865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B3E795C8-4AE9-49F3-899C-9E0E9F2A7CD6}"/>
                  </a:ext>
                </a:extLst>
              </p:cNvPr>
              <p:cNvGrpSpPr/>
              <p:nvPr/>
            </p:nvGrpSpPr>
            <p:grpSpPr>
              <a:xfrm>
                <a:off x="5509926" y="425224"/>
                <a:ext cx="5820731" cy="1362482"/>
                <a:chOff x="-50352" y="347946"/>
                <a:chExt cx="5820731" cy="1362482"/>
              </a:xfrm>
            </p:grpSpPr>
            <p:grpSp>
              <p:nvGrpSpPr>
                <p:cNvPr id="129" name="Group 128">
                  <a:extLst>
                    <a:ext uri="{FF2B5EF4-FFF2-40B4-BE49-F238E27FC236}">
                      <a16:creationId xmlns:a16="http://schemas.microsoft.com/office/drawing/2014/main" id="{A5596213-98D7-4DEE-9FCC-4CD20B730CB5}"/>
                    </a:ext>
                  </a:extLst>
                </p:cNvPr>
                <p:cNvGrpSpPr/>
                <p:nvPr/>
              </p:nvGrpSpPr>
              <p:grpSpPr>
                <a:xfrm>
                  <a:off x="-50352" y="347946"/>
                  <a:ext cx="5820731" cy="1362482"/>
                  <a:chOff x="279841" y="129054"/>
                  <a:chExt cx="5820731" cy="1362482"/>
                </a:xfrm>
              </p:grpSpPr>
              <p:sp>
                <p:nvSpPr>
                  <p:cNvPr id="135" name="Rectangle 134">
                    <a:extLst>
                      <a:ext uri="{FF2B5EF4-FFF2-40B4-BE49-F238E27FC236}">
                        <a16:creationId xmlns:a16="http://schemas.microsoft.com/office/drawing/2014/main" id="{BFDCBFD2-EC01-4C8B-9D67-619E2F515D00}"/>
                      </a:ext>
                    </a:extLst>
                  </p:cNvPr>
                  <p:cNvSpPr/>
                  <p:nvPr/>
                </p:nvSpPr>
                <p:spPr>
                  <a:xfrm>
                    <a:off x="455475" y="129054"/>
                    <a:ext cx="5543860" cy="1332839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Arrow: Right 135">
                    <a:extLst>
                      <a:ext uri="{FF2B5EF4-FFF2-40B4-BE49-F238E27FC236}">
                        <a16:creationId xmlns:a16="http://schemas.microsoft.com/office/drawing/2014/main" id="{CA4795E6-DDCF-4A13-8D1D-9E77BCF65F77}"/>
                      </a:ext>
                    </a:extLst>
                  </p:cNvPr>
                  <p:cNvSpPr/>
                  <p:nvPr/>
                </p:nvSpPr>
                <p:spPr>
                  <a:xfrm>
                    <a:off x="3625049" y="600651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7" name="TextBox 136">
                    <a:extLst>
                      <a:ext uri="{FF2B5EF4-FFF2-40B4-BE49-F238E27FC236}">
                        <a16:creationId xmlns:a16="http://schemas.microsoft.com/office/drawing/2014/main" id="{67016019-4923-43F2-9C33-33B7997141F9}"/>
                      </a:ext>
                    </a:extLst>
                  </p:cNvPr>
                  <p:cNvSpPr txBox="1"/>
                  <p:nvPr/>
                </p:nvSpPr>
                <p:spPr>
                  <a:xfrm>
                    <a:off x="3904681" y="890637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Use</a:t>
                    </a:r>
                  </a:p>
                </p:txBody>
              </p:sp>
              <p:pic>
                <p:nvPicPr>
                  <p:cNvPr id="138" name="Picture 137">
                    <a:extLst>
                      <a:ext uri="{FF2B5EF4-FFF2-40B4-BE49-F238E27FC236}">
                        <a16:creationId xmlns:a16="http://schemas.microsoft.com/office/drawing/2014/main" id="{E68CD56A-E69A-443C-AD37-9795D5A3236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4100804" y="14835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39" name="Arrow: Right 138">
                    <a:extLst>
                      <a:ext uri="{FF2B5EF4-FFF2-40B4-BE49-F238E27FC236}">
                        <a16:creationId xmlns:a16="http://schemas.microsoft.com/office/drawing/2014/main" id="{B0CAE62D-4AC6-42A1-BCDE-CECC7E62BCEC}"/>
                      </a:ext>
                    </a:extLst>
                  </p:cNvPr>
                  <p:cNvSpPr/>
                  <p:nvPr/>
                </p:nvSpPr>
                <p:spPr>
                  <a:xfrm>
                    <a:off x="4774892" y="607807"/>
                    <a:ext cx="432639" cy="182880"/>
                  </a:xfrm>
                  <a:prstGeom prst="rightArrow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7FE2F9C1-6F41-404C-9C51-532043FB839C}"/>
                      </a:ext>
                    </a:extLst>
                  </p:cNvPr>
                  <p:cNvSpPr txBox="1"/>
                  <p:nvPr/>
                </p:nvSpPr>
                <p:spPr>
                  <a:xfrm>
                    <a:off x="5093945" y="903754"/>
                    <a:ext cx="1006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Energy Levels</a:t>
                    </a:r>
                  </a:p>
                </p:txBody>
              </p:sp>
              <p:sp>
                <p:nvSpPr>
                  <p:cNvPr id="141" name="TextBox 140">
                    <a:extLst>
                      <a:ext uri="{FF2B5EF4-FFF2-40B4-BE49-F238E27FC236}">
                        <a16:creationId xmlns:a16="http://schemas.microsoft.com/office/drawing/2014/main" id="{559927A0-93CE-440E-B77A-D193B4A501CE}"/>
                      </a:ext>
                    </a:extLst>
                  </p:cNvPr>
                  <p:cNvSpPr txBox="1"/>
                  <p:nvPr/>
                </p:nvSpPr>
                <p:spPr>
                  <a:xfrm>
                    <a:off x="2612438" y="906760"/>
                    <a:ext cx="135087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Thermal Stress</a:t>
                    </a:r>
                  </a:p>
                </p:txBody>
              </p:sp>
              <p:pic>
                <p:nvPicPr>
                  <p:cNvPr id="142" name="Picture 141">
                    <a:extLst>
                      <a:ext uri="{FF2B5EF4-FFF2-40B4-BE49-F238E27FC236}">
                        <a16:creationId xmlns:a16="http://schemas.microsoft.com/office/drawing/2014/main" id="{DBE74C4E-8987-459C-B8E4-D20E47B3177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36883" t="9252" r="55401" b="73628"/>
                  <a:stretch/>
                </p:blipFill>
                <p:spPr>
                  <a:xfrm>
                    <a:off x="1924300" y="176801"/>
                    <a:ext cx="561821" cy="896009"/>
                  </a:xfrm>
                  <a:prstGeom prst="rect">
                    <a:avLst/>
                  </a:prstGeom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43" name="TextBox 142">
                    <a:extLst>
                      <a:ext uri="{FF2B5EF4-FFF2-40B4-BE49-F238E27FC236}">
                        <a16:creationId xmlns:a16="http://schemas.microsoft.com/office/drawing/2014/main" id="{A9A976ED-2438-4A81-88D4-F70FDA49040E}"/>
                      </a:ext>
                    </a:extLst>
                  </p:cNvPr>
                  <p:cNvSpPr txBox="1"/>
                  <p:nvPr/>
                </p:nvSpPr>
                <p:spPr>
                  <a:xfrm>
                    <a:off x="279841" y="906761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External Temperature</a:t>
                    </a:r>
                  </a:p>
                </p:txBody>
              </p:sp>
              <p:sp>
                <p:nvSpPr>
                  <p:cNvPr id="144" name="TextBox 143">
                    <a:extLst>
                      <a:ext uri="{FF2B5EF4-FFF2-40B4-BE49-F238E27FC236}">
                        <a16:creationId xmlns:a16="http://schemas.microsoft.com/office/drawing/2014/main" id="{F636CB57-44CD-4A76-9CF2-B30A471519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82612" y="902508"/>
                    <a:ext cx="1518142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b="1" dirty="0"/>
                      <a:t>Optimal Temperature</a:t>
                    </a:r>
                  </a:p>
                </p:txBody>
              </p:sp>
              <p:sp>
                <p:nvSpPr>
                  <p:cNvPr id="145" name="TextBox 144">
                    <a:extLst>
                      <a:ext uri="{FF2B5EF4-FFF2-40B4-BE49-F238E27FC236}">
                        <a16:creationId xmlns:a16="http://schemas.microsoft.com/office/drawing/2014/main" id="{7F00FE97-4EC0-4768-9EA0-46CA86AF780F}"/>
                      </a:ext>
                    </a:extLst>
                  </p:cNvPr>
                  <p:cNvSpPr txBox="1"/>
                  <p:nvPr/>
                </p:nvSpPr>
                <p:spPr>
                  <a:xfrm>
                    <a:off x="2462118" y="189991"/>
                    <a:ext cx="457200" cy="923330"/>
                  </a:xfrm>
                  <a:prstGeom prst="rect">
                    <a:avLst/>
                  </a:prstGeom>
                  <a:noFill/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5400" b="1" dirty="0"/>
                      <a:t>=</a:t>
                    </a:r>
                  </a:p>
                </p:txBody>
              </p:sp>
              <p:sp>
                <p:nvSpPr>
                  <p:cNvPr id="146" name="Arrow: Left-Right 145">
                    <a:extLst>
                      <a:ext uri="{FF2B5EF4-FFF2-40B4-BE49-F238E27FC236}">
                        <a16:creationId xmlns:a16="http://schemas.microsoft.com/office/drawing/2014/main" id="{376203F8-F81D-4B25-AEC6-A46920D1F4D3}"/>
                      </a:ext>
                    </a:extLst>
                  </p:cNvPr>
                  <p:cNvSpPr/>
                  <p:nvPr/>
                </p:nvSpPr>
                <p:spPr>
                  <a:xfrm>
                    <a:off x="1367274" y="596374"/>
                    <a:ext cx="548640" cy="184938"/>
                  </a:xfrm>
                  <a:prstGeom prst="leftRightArrow">
                    <a:avLst/>
                  </a:prstGeom>
                  <a:solidFill>
                    <a:srgbClr val="C00000"/>
                  </a:solidFill>
                  <a:ln>
                    <a:solidFill>
                      <a:srgbClr val="C00000"/>
                    </a:solidFill>
                  </a:ln>
                  <a:effectLst>
                    <a:outerShdw blurRad="50800" dist="38100" dir="2700000" algn="tl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B9962662-879B-4B67-AD31-7F407F7D7CBD}"/>
                      </a:ext>
                    </a:extLst>
                  </p:cNvPr>
                  <p:cNvSpPr/>
                  <p:nvPr/>
                </p:nvSpPr>
                <p:spPr>
                  <a:xfrm>
                    <a:off x="2065836" y="742131"/>
                    <a:ext cx="315994" cy="182880"/>
                  </a:xfrm>
                  <a:prstGeom prst="rect">
                    <a:avLst/>
                  </a:prstGeom>
                  <a:solidFill>
                    <a:srgbClr val="00B050"/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pic>
              <p:nvPicPr>
                <p:cNvPr id="130" name="Picture 129">
                  <a:extLst>
                    <a:ext uri="{FF2B5EF4-FFF2-40B4-BE49-F238E27FC236}">
                      <a16:creationId xmlns:a16="http://schemas.microsoft.com/office/drawing/2014/main" id="{7F3CD8C9-57A1-4FA0-9F0C-B061EE1BDA0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2631798" y="394057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10226E9B-4C39-4125-951C-6127EE37FF6E}"/>
                    </a:ext>
                  </a:extLst>
                </p:cNvPr>
                <p:cNvSpPr/>
                <p:nvPr/>
              </p:nvSpPr>
              <p:spPr>
                <a:xfrm>
                  <a:off x="2773334" y="87229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5CE248F6-5D3E-4BDE-8647-976B5A732C12}"/>
                    </a:ext>
                  </a:extLst>
                </p:cNvPr>
                <p:cNvSpPr/>
                <p:nvPr/>
              </p:nvSpPr>
              <p:spPr>
                <a:xfrm>
                  <a:off x="3918135" y="851209"/>
                  <a:ext cx="315994" cy="274320"/>
                </a:xfrm>
                <a:prstGeom prst="rect">
                  <a:avLst/>
                </a:prstGeom>
                <a:solidFill>
                  <a:srgbClr val="C0000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4CB2DAED-CEC2-46CA-A456-EE570B6689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6883" t="9252" r="55401" b="73628"/>
                <a:stretch/>
              </p:blipFill>
              <p:spPr>
                <a:xfrm>
                  <a:off x="4977172" y="385010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A51E929D-45CC-4CAE-851A-E86D21729A62}"/>
                    </a:ext>
                  </a:extLst>
                </p:cNvPr>
                <p:cNvSpPr/>
                <p:nvPr/>
              </p:nvSpPr>
              <p:spPr>
                <a:xfrm>
                  <a:off x="5129594" y="950340"/>
                  <a:ext cx="315994" cy="182880"/>
                </a:xfrm>
                <a:prstGeom prst="rect">
                  <a:avLst/>
                </a:prstGeom>
                <a:solidFill>
                  <a:srgbClr val="00B050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128" name="Picture 127">
                <a:extLst>
                  <a:ext uri="{FF2B5EF4-FFF2-40B4-BE49-F238E27FC236}">
                    <a16:creationId xmlns:a16="http://schemas.microsoft.com/office/drawing/2014/main" id="{3543D0C9-A153-45CC-9B5B-0C41EF95F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51085" y="2793186"/>
                <a:ext cx="1138415" cy="1117903"/>
              </a:xfrm>
              <a:prstGeom prst="rect">
                <a:avLst/>
              </a:prstGeom>
              <a:scene3d>
                <a:camera prst="perspectiveRelaxed"/>
                <a:lightRig rig="threePt" dir="t"/>
              </a:scene3d>
            </p:spPr>
          </p:pic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B06FCA9C-F4E7-4C06-B2A1-E1FEC7C0A7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6883" t="9252" r="55401" b="73628"/>
            <a:stretch/>
          </p:blipFill>
          <p:spPr>
            <a:xfrm>
              <a:off x="5957717" y="451929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3A100FC2-710B-4D18-BE97-F75BDB8C330D}"/>
                </a:ext>
              </a:extLst>
            </p:cNvPr>
            <p:cNvSpPr/>
            <p:nvPr/>
          </p:nvSpPr>
          <p:spPr>
            <a:xfrm>
              <a:off x="6108637" y="1108484"/>
              <a:ext cx="315994" cy="91440"/>
            </a:xfrm>
            <a:prstGeom prst="rect">
              <a:avLst/>
            </a:prstGeom>
            <a:solidFill>
              <a:srgbClr val="00206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6A7A5FB-A025-47E9-8CCE-9FDC36A58F3A}"/>
              </a:ext>
            </a:extLst>
          </p:cNvPr>
          <p:cNvGrpSpPr/>
          <p:nvPr/>
        </p:nvGrpSpPr>
        <p:grpSpPr>
          <a:xfrm>
            <a:off x="2066087" y="1815313"/>
            <a:ext cx="1361227" cy="1346364"/>
            <a:chOff x="7715627" y="1844355"/>
            <a:chExt cx="1361227" cy="1346364"/>
          </a:xfrm>
        </p:grpSpPr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BB63EBD7-C354-41F4-99C1-7BE7F590E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7715627" y="1844355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50" name="Arrow: Up-Down 149">
              <a:extLst>
                <a:ext uri="{FF2B5EF4-FFF2-40B4-BE49-F238E27FC236}">
                  <a16:creationId xmlns:a16="http://schemas.microsoft.com/office/drawing/2014/main" id="{862EE325-F507-4725-88C5-FBC2C56330AA}"/>
                </a:ext>
              </a:extLst>
            </p:cNvPr>
            <p:cNvSpPr/>
            <p:nvPr/>
          </p:nvSpPr>
          <p:spPr>
            <a:xfrm flipH="1">
              <a:off x="8291905" y="2367759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B5BB1F94-7530-47DA-BAFD-993CCF42EE1C}"/>
              </a:ext>
            </a:extLst>
          </p:cNvPr>
          <p:cNvSpPr txBox="1"/>
          <p:nvPr/>
        </p:nvSpPr>
        <p:spPr>
          <a:xfrm>
            <a:off x="40281" y="5668557"/>
            <a:ext cx="1211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lower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3.7037E-6 L -0.18711 0.000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62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2.96296E-6 L 0.46471 0.00093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29" y="46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/>
      <p:bldP spid="86" grpId="0"/>
      <p:bldP spid="86" grpId="1"/>
      <p:bldP spid="1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456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Temperature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420658" y="5103164"/>
            <a:ext cx="1135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age, size, and species affect how well a fish can handle temperature changes. Some fish adjust faster or are more vulnerable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8717"/>
              </p:ext>
            </p:extLst>
          </p:nvPr>
        </p:nvGraphicFramePr>
        <p:xfrm>
          <a:off x="316170" y="15593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Thermal-Stress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normal processes as temperature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thermoregulate.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thermal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high or low temperatures.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497462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thermal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778948" y="1547813"/>
            <a:ext cx="1063410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fish handle heat or cold, like body size, energy reserves, or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important environmental factors missing that could influence temperature exposure, like stratification or flow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maps of cumulative thermal stress or mortality risk more useful for identifying vulnerable zones and informing monitoring?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energy loss or avoidance behavior outputs help identify areas where restoration or engineered flow changes might reduce thermal bottlenecks?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65957"/>
              </p:ext>
            </p:extLst>
          </p:nvPr>
        </p:nvGraphicFramePr>
        <p:xfrm>
          <a:off x="1258094" y="1592577"/>
          <a:ext cx="9675812" cy="460248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86948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Thermoregulation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fish keep the right balance of temperature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Ectotherm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 whose body temperature depends on the temperature of the surrounding water.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Optimal Temperature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water temperature where a fish can swim, grow, and survive most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Thermal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range of temperatures a fish can survive in, from the minimum to the maximum limit.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37354"/>
                  </a:ext>
                </a:extLst>
              </a:tr>
              <a:tr h="630723">
                <a:tc>
                  <a:txBody>
                    <a:bodyPr/>
                    <a:lstStyle/>
                    <a:p>
                      <a:r>
                        <a:rPr lang="en-US" sz="2000" b="1" i="0" dirty="0"/>
                        <a:t>Thermal 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physiological strain caused by water temperatures outside a species’ optimal range.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4701267"/>
                  </a:ext>
                </a:extLst>
              </a:tr>
              <a:tr h="68460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Homeostasis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maintain stable internal conditions, like energy use and performance, even when water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9347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migratory fish experience and respond to temperature-related stress, including energy use, and swimming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864C8-1290-44D6-ADA9-083877F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630553"/>
            <a:ext cx="10401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Quantify Thermal Stress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the physiological stress experienced when water temperature deviates from a fish’s optimal thermal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Thermal Impacts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 changes in swimming performance, behavior, and mortality risk under cold or hot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 Energy Use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the energy fish spend to maintain homeostasis, adjust to new temperatures, and move under thermal stress.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9E2309-BFF5-49F6-98C0-340D245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509284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Temperature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9F626C4-4CCC-4FEC-A77D-955F84C5719D}"/>
              </a:ext>
            </a:extLst>
          </p:cNvPr>
          <p:cNvGrpSpPr/>
          <p:nvPr/>
        </p:nvGrpSpPr>
        <p:grpSpPr>
          <a:xfrm>
            <a:off x="4350384" y="1922668"/>
            <a:ext cx="1361227" cy="1346364"/>
            <a:chOff x="4350384" y="1922668"/>
            <a:chExt cx="1361227" cy="1346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DB7C7AEB-ED1A-4362-920F-36B9EB6CDE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0384" y="1922668"/>
              <a:ext cx="1361227" cy="78627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0" name="Arrow: Up-Down 39">
              <a:extLst>
                <a:ext uri="{FF2B5EF4-FFF2-40B4-BE49-F238E27FC236}">
                  <a16:creationId xmlns:a16="http://schemas.microsoft.com/office/drawing/2014/main" id="{7BFBA86A-F974-4582-9B94-C2BF6E113C14}"/>
                </a:ext>
              </a:extLst>
            </p:cNvPr>
            <p:cNvSpPr/>
            <p:nvPr/>
          </p:nvSpPr>
          <p:spPr>
            <a:xfrm>
              <a:off x="4926662" y="2446072"/>
              <a:ext cx="256777" cy="822960"/>
            </a:xfrm>
            <a:prstGeom prst="upDown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1" y="5581086"/>
            <a:ext cx="1132395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feel stress when the water is too hot or too cold for them. They use more energy to survive and move when they’re outside their comfort zone.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8B54E1-CE48-4429-9097-2D7DC078605B}"/>
              </a:ext>
            </a:extLst>
          </p:cNvPr>
          <p:cNvGrpSpPr/>
          <p:nvPr/>
        </p:nvGrpSpPr>
        <p:grpSpPr>
          <a:xfrm>
            <a:off x="7368841" y="634206"/>
            <a:ext cx="4823159" cy="1316636"/>
            <a:chOff x="9267696" y="5366412"/>
            <a:chExt cx="3149496" cy="13166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4657A-AD0C-462F-9D19-CF2D84B02088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BA293-8117-4319-9F93-BD251FF2BBB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F6DC8F-41F2-4D50-9A00-85A86417F04D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BABF1A-D389-4EA1-AB45-9A242FF64E1C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C2DA8-D2FC-4D60-BD6E-C9CA3978A350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5F9A1-4792-42DB-8910-EDAF51A7C06B}"/>
                </a:ext>
              </a:extLst>
            </p:cNvPr>
            <p:cNvSpPr txBox="1"/>
            <p:nvPr/>
          </p:nvSpPr>
          <p:spPr>
            <a:xfrm>
              <a:off x="9991755" y="536641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E411FCA-8E6E-43CA-A6E6-322BF5C9106B}"/>
              </a:ext>
            </a:extLst>
          </p:cNvPr>
          <p:cNvGrpSpPr/>
          <p:nvPr/>
        </p:nvGrpSpPr>
        <p:grpSpPr>
          <a:xfrm>
            <a:off x="3181577" y="610579"/>
            <a:ext cx="3746945" cy="1358075"/>
            <a:chOff x="3181577" y="610579"/>
            <a:chExt cx="3746945" cy="135807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259E5D2-5EBD-4159-88CC-5F84EE4834F7}"/>
                </a:ext>
              </a:extLst>
            </p:cNvPr>
            <p:cNvGrpSpPr/>
            <p:nvPr/>
          </p:nvGrpSpPr>
          <p:grpSpPr>
            <a:xfrm>
              <a:off x="3181577" y="610579"/>
              <a:ext cx="3746945" cy="1358075"/>
              <a:chOff x="612052" y="136187"/>
              <a:chExt cx="3746945" cy="1358075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DE6F06D8-EEE3-4036-9F6F-D3AE69FF4541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8A4B2FC5-3287-4577-814A-17549257DF6C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CFCF6D11-8950-44DE-8C53-3D6938D8076D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79FCEE65-8464-462D-ADB2-977C70FE01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67CDB2A9-DDB4-432D-A97B-3135DFA82EA4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988A6C6-25FC-4C27-96CE-D82B9D1D4317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D7D99A6-467D-4DBF-B2F5-2E2B46F34F2A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47" name="Arrow: Left-Right 46">
                  <a:extLst>
                    <a:ext uri="{FF2B5EF4-FFF2-40B4-BE49-F238E27FC236}">
                      <a16:creationId xmlns:a16="http://schemas.microsoft.com/office/drawing/2014/main" id="{154EA78D-3366-4C67-8C5E-BD20D704F862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AC1A5B9-09ED-4EBC-98E7-125D1E83A6F5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4DF98D5-0C8E-442E-924C-770383C7707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5D9BBD8-B5EC-4B0B-B42E-54C946C91898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BA92C74E-C95C-47A3-AE95-E6401A05CD5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3642063" y="643588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A15162B3-6C1D-4D3E-AF82-EDD4BF89754F}"/>
                </a:ext>
              </a:extLst>
            </p:cNvPr>
            <p:cNvSpPr/>
            <p:nvPr/>
          </p:nvSpPr>
          <p:spPr>
            <a:xfrm>
              <a:off x="3794485" y="1132716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2081BF1-1345-46FA-AA1A-C344881F9E19}"/>
              </a:ext>
            </a:extLst>
          </p:cNvPr>
          <p:cNvGrpSpPr/>
          <p:nvPr/>
        </p:nvGrpSpPr>
        <p:grpSpPr>
          <a:xfrm>
            <a:off x="-189871" y="539533"/>
            <a:ext cx="3746945" cy="1464600"/>
            <a:chOff x="-189871" y="539533"/>
            <a:chExt cx="3746945" cy="14646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9A70463-6187-468C-9D97-9679EA1C9E95}"/>
                </a:ext>
              </a:extLst>
            </p:cNvPr>
            <p:cNvGrpSpPr/>
            <p:nvPr/>
          </p:nvGrpSpPr>
          <p:grpSpPr>
            <a:xfrm>
              <a:off x="-189871" y="539533"/>
              <a:ext cx="3746945" cy="1464600"/>
              <a:chOff x="612052" y="29662"/>
              <a:chExt cx="3746945" cy="146460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36F5D31-5F92-4C1C-9822-3C041D1A709C}"/>
                  </a:ext>
                </a:extLst>
              </p:cNvPr>
              <p:cNvGrpSpPr/>
              <p:nvPr/>
            </p:nvGrpSpPr>
            <p:grpSpPr>
              <a:xfrm>
                <a:off x="612052" y="136187"/>
                <a:ext cx="3746945" cy="1358075"/>
                <a:chOff x="-102205" y="3660653"/>
                <a:chExt cx="3746945" cy="1358075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A9935C5B-2AD1-4706-8EC8-8F6BD626D25D}"/>
                    </a:ext>
                  </a:extLst>
                </p:cNvPr>
                <p:cNvSpPr/>
                <p:nvPr/>
              </p:nvSpPr>
              <p:spPr>
                <a:xfrm>
                  <a:off x="54550" y="3660653"/>
                  <a:ext cx="3590190" cy="1332839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53723F0-C55C-4E9D-ABE3-D35165D68676}"/>
                    </a:ext>
                  </a:extLst>
                </p:cNvPr>
                <p:cNvSpPr txBox="1"/>
                <p:nvPr/>
              </p:nvSpPr>
              <p:spPr>
                <a:xfrm>
                  <a:off x="2230392" y="4433952"/>
                  <a:ext cx="135087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Thermal Stress</a:t>
                  </a:r>
                </a:p>
              </p:txBody>
            </p:sp>
            <p:pic>
              <p:nvPicPr>
                <p:cNvPr id="57" name="Picture 56">
                  <a:extLst>
                    <a:ext uri="{FF2B5EF4-FFF2-40B4-BE49-F238E27FC236}">
                      <a16:creationId xmlns:a16="http://schemas.microsoft.com/office/drawing/2014/main" id="{F30DFED8-C423-4AAB-BC9C-E8B0C9BB7F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6883" t="9252" r="55401" b="73628"/>
                <a:stretch/>
              </p:blipFill>
              <p:spPr>
                <a:xfrm>
                  <a:off x="1542254" y="3703993"/>
                  <a:ext cx="561821" cy="896009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9EA1D10-5266-40AB-AC54-8B66D820E16E}"/>
                    </a:ext>
                  </a:extLst>
                </p:cNvPr>
                <p:cNvSpPr txBox="1"/>
                <p:nvPr/>
              </p:nvSpPr>
              <p:spPr>
                <a:xfrm>
                  <a:off x="-102205" y="4433953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External Temperature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BCF5427F-E592-4D85-BE8C-854B8D6537A2}"/>
                    </a:ext>
                  </a:extLst>
                </p:cNvPr>
                <p:cNvSpPr txBox="1"/>
                <p:nvPr/>
              </p:nvSpPr>
              <p:spPr>
                <a:xfrm>
                  <a:off x="1100566" y="4429700"/>
                  <a:ext cx="1518142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/>
                    <a:t>Optimal Temperature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349D351-BE75-4DBE-9BF6-BA31F31CBECB}"/>
                    </a:ext>
                  </a:extLst>
                </p:cNvPr>
                <p:cNvSpPr txBox="1"/>
                <p:nvPr/>
              </p:nvSpPr>
              <p:spPr>
                <a:xfrm>
                  <a:off x="2080072" y="3717183"/>
                  <a:ext cx="457200" cy="923330"/>
                </a:xfrm>
                <a:prstGeom prst="rect">
                  <a:avLst/>
                </a:prstGeom>
                <a:noFill/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5400" b="1" dirty="0"/>
                    <a:t>=</a:t>
                  </a:r>
                </a:p>
              </p:txBody>
            </p:sp>
            <p:sp>
              <p:nvSpPr>
                <p:cNvPr id="61" name="Arrow: Left-Right 60">
                  <a:extLst>
                    <a:ext uri="{FF2B5EF4-FFF2-40B4-BE49-F238E27FC236}">
                      <a16:creationId xmlns:a16="http://schemas.microsoft.com/office/drawing/2014/main" id="{D8C36191-6341-4ED9-9B99-C98077F26AE1}"/>
                    </a:ext>
                  </a:extLst>
                </p:cNvPr>
                <p:cNvSpPr/>
                <p:nvPr/>
              </p:nvSpPr>
              <p:spPr>
                <a:xfrm>
                  <a:off x="985228" y="4123566"/>
                  <a:ext cx="548640" cy="184938"/>
                </a:xfrm>
                <a:prstGeom prst="leftRightArrow">
                  <a:avLst/>
                </a:prstGeom>
                <a:solidFill>
                  <a:srgbClr val="C00000"/>
                </a:solidFill>
                <a:ln>
                  <a:solidFill>
                    <a:srgbClr val="C00000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BDD0DB50-4CC3-4F06-8DB8-4414A25C287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96" t="6647" r="73027" b="74624"/>
              <a:stretch/>
            </p:blipFill>
            <p:spPr>
              <a:xfrm>
                <a:off x="1040977" y="29662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D2D91279-6389-4623-9B26-B40942DF6893}"/>
                  </a:ext>
                </a:extLst>
              </p:cNvPr>
              <p:cNvSpPr/>
              <p:nvPr/>
            </p:nvSpPr>
            <p:spPr>
              <a:xfrm>
                <a:off x="1234514" y="534246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A0108717-7E7B-4F22-AE8E-C34E29BCA62D}"/>
                  </a:ext>
                </a:extLst>
              </p:cNvPr>
              <p:cNvSpPr/>
              <p:nvPr/>
            </p:nvSpPr>
            <p:spPr>
              <a:xfrm>
                <a:off x="2408933" y="668655"/>
                <a:ext cx="315994" cy="257572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4950896-CBA9-4ACF-AF00-7BF37F261E4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3320931" y="179526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7A159421-CCDA-4A6C-BB0C-43E7BFD6302C}"/>
                  </a:ext>
                </a:extLst>
              </p:cNvPr>
              <p:cNvSpPr/>
              <p:nvPr/>
            </p:nvSpPr>
            <p:spPr>
              <a:xfrm>
                <a:off x="3473353" y="834261"/>
                <a:ext cx="315994" cy="9144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04B2994-80D2-4B99-85C8-6C4327ACBF74}"/>
                </a:ext>
              </a:extLst>
            </p:cNvPr>
            <p:cNvSpPr/>
            <p:nvPr/>
          </p:nvSpPr>
          <p:spPr>
            <a:xfrm>
              <a:off x="2673718" y="1177734"/>
              <a:ext cx="315994" cy="257572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22222E-6 L -0.19349 0.000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67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21" y="5617888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Thermal stress increases when environmental temperature doesn’t match the fish’s optimal temperature.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897289" y="4910002"/>
            <a:ext cx="316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Environmental Temperature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Optimal Temperature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430117" y="224262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Decreases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CD6EFE-6388-46FD-B5D9-9F27D743D271}"/>
              </a:ext>
            </a:extLst>
          </p:cNvPr>
          <p:cNvCxnSpPr>
            <a:cxnSpLocks/>
          </p:cNvCxnSpPr>
          <p:nvPr/>
        </p:nvCxnSpPr>
        <p:spPr>
          <a:xfrm flipV="1">
            <a:off x="5070738" y="343670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856363" y="479953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856363" y="3215779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4717831" y="3215779"/>
            <a:ext cx="3206878" cy="2122384"/>
            <a:chOff x="1017956" y="2071167"/>
            <a:chExt cx="1529814" cy="1576028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430118" y="4965576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Difference Increases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B9FB4A0-E4C0-4AB3-AEEB-1D487982B552}"/>
              </a:ext>
            </a:extLst>
          </p:cNvPr>
          <p:cNvSpPr/>
          <p:nvPr/>
        </p:nvSpPr>
        <p:spPr>
          <a:xfrm>
            <a:off x="1182991" y="1341203"/>
            <a:ext cx="2525485" cy="801401"/>
          </a:xfrm>
          <a:custGeom>
            <a:avLst/>
            <a:gdLst>
              <a:gd name="connsiteX0" fmla="*/ 0 w 2525485"/>
              <a:gd name="connsiteY0" fmla="*/ 801401 h 801401"/>
              <a:gd name="connsiteX1" fmla="*/ 914400 w 2525485"/>
              <a:gd name="connsiteY1" fmla="*/ 115601 h 801401"/>
              <a:gd name="connsiteX2" fmla="*/ 2525485 w 2525485"/>
              <a:gd name="connsiteY2" fmla="*/ 6744 h 801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5485" h="801401">
                <a:moveTo>
                  <a:pt x="0" y="801401"/>
                </a:moveTo>
                <a:cubicBezTo>
                  <a:pt x="246743" y="524722"/>
                  <a:pt x="493486" y="248044"/>
                  <a:pt x="914400" y="115601"/>
                </a:cubicBezTo>
                <a:cubicBezTo>
                  <a:pt x="1335314" y="-16842"/>
                  <a:pt x="1930399" y="-5049"/>
                  <a:pt x="2525485" y="6744"/>
                </a:cubicBezTo>
              </a:path>
            </a:pathLst>
          </a:custGeom>
          <a:noFill/>
          <a:ln w="57150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DAA1C32-A862-4BD7-94DB-8A72527C39D5}"/>
              </a:ext>
            </a:extLst>
          </p:cNvPr>
          <p:cNvGrpSpPr/>
          <p:nvPr/>
        </p:nvGrpSpPr>
        <p:grpSpPr>
          <a:xfrm flipH="1" flipV="1">
            <a:off x="1188055" y="3281014"/>
            <a:ext cx="2601495" cy="1502228"/>
            <a:chOff x="740419" y="1972664"/>
            <a:chExt cx="2601495" cy="1502228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AEF198-4B3E-42E4-9C6B-0B3114A639D3}"/>
                </a:ext>
              </a:extLst>
            </p:cNvPr>
            <p:cNvSpPr/>
            <p:nvPr/>
          </p:nvSpPr>
          <p:spPr>
            <a:xfrm>
              <a:off x="816429" y="2551399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4EA758D1-C3BB-4D41-9642-8C6CFAFFA6AD}"/>
                </a:ext>
              </a:extLst>
            </p:cNvPr>
            <p:cNvSpPr/>
            <p:nvPr/>
          </p:nvSpPr>
          <p:spPr>
            <a:xfrm rot="1816073">
              <a:off x="740419" y="1972664"/>
              <a:ext cx="2362200" cy="1502228"/>
            </a:xfrm>
            <a:custGeom>
              <a:avLst/>
              <a:gdLst>
                <a:gd name="connsiteX0" fmla="*/ 0 w 2362200"/>
                <a:gd name="connsiteY0" fmla="*/ 1502228 h 1502228"/>
                <a:gd name="connsiteX1" fmla="*/ 1034143 w 2362200"/>
                <a:gd name="connsiteY1" fmla="*/ 783771 h 1502228"/>
                <a:gd name="connsiteX2" fmla="*/ 2362200 w 2362200"/>
                <a:gd name="connsiteY2" fmla="*/ 0 h 150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362200" h="1502228">
                  <a:moveTo>
                    <a:pt x="0" y="1502228"/>
                  </a:moveTo>
                  <a:cubicBezTo>
                    <a:pt x="320221" y="1268185"/>
                    <a:pt x="640443" y="1034142"/>
                    <a:pt x="1034143" y="783771"/>
                  </a:cubicBezTo>
                  <a:cubicBezTo>
                    <a:pt x="1427843" y="533400"/>
                    <a:pt x="1895021" y="266700"/>
                    <a:pt x="2362200" y="0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olid"/>
              <a:headEnd type="triangle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</a:t>
              </a:r>
            </a:p>
          </p:txBody>
        </p:sp>
      </p:grp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4160909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773585-A0F7-404B-9BF9-04D0A395582E}"/>
              </a:ext>
            </a:extLst>
          </p:cNvPr>
          <p:cNvGrpSpPr/>
          <p:nvPr/>
        </p:nvGrpSpPr>
        <p:grpSpPr>
          <a:xfrm>
            <a:off x="4160909" y="479953"/>
            <a:ext cx="4141495" cy="2157116"/>
            <a:chOff x="4160909" y="479953"/>
            <a:chExt cx="4141495" cy="21571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4717831" y="479953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5144029" y="67971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4160909" y="1144975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4340135" y="2267737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4340136" y="499069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03419" y="63132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03419" y="3293464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thermoregulation processes cannot keep up with maintaining balance of temperature in the fish and thermal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676213" y="107122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03419" y="1161252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thermal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285227-EF24-42B7-8A2B-34F3BD786C9B}"/>
              </a:ext>
            </a:extLst>
          </p:cNvPr>
          <p:cNvSpPr/>
          <p:nvPr/>
        </p:nvSpPr>
        <p:spPr>
          <a:xfrm rot="1816073" flipH="1" flipV="1">
            <a:off x="1431621" y="501432"/>
            <a:ext cx="2362200" cy="1502228"/>
          </a:xfrm>
          <a:custGeom>
            <a:avLst/>
            <a:gdLst>
              <a:gd name="connsiteX0" fmla="*/ 0 w 2362200"/>
              <a:gd name="connsiteY0" fmla="*/ 1502228 h 1502228"/>
              <a:gd name="connsiteX1" fmla="*/ 1034143 w 2362200"/>
              <a:gd name="connsiteY1" fmla="*/ 783771 h 1502228"/>
              <a:gd name="connsiteX2" fmla="*/ 2362200 w 2362200"/>
              <a:gd name="connsiteY2" fmla="*/ 0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02228">
                <a:moveTo>
                  <a:pt x="0" y="1502228"/>
                </a:moveTo>
                <a:cubicBezTo>
                  <a:pt x="320221" y="1268185"/>
                  <a:pt x="640443" y="1034142"/>
                  <a:pt x="1034143" y="783771"/>
                </a:cubicBezTo>
                <a:cubicBezTo>
                  <a:pt x="1427843" y="533400"/>
                  <a:pt x="1895021" y="266700"/>
                  <a:pt x="2362200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2" grpId="0" animBg="1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1" y="5583901"/>
            <a:ext cx="11984399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adjust their cellular and enzyme systems to function in new temperatures which costs energy.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160433" y="227344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Increases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D90D92-A123-49DD-B2BD-EE8A346F6C77}"/>
              </a:ext>
            </a:extLst>
          </p:cNvPr>
          <p:cNvGrpSpPr/>
          <p:nvPr/>
        </p:nvGrpSpPr>
        <p:grpSpPr>
          <a:xfrm>
            <a:off x="4127281" y="510772"/>
            <a:ext cx="3206878" cy="2122384"/>
            <a:chOff x="838200" y="3022686"/>
            <a:chExt cx="3206878" cy="212238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1CD6EFE-6388-46FD-B5D9-9F27D743D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91604" y="3257300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265813" y="510772"/>
            <a:ext cx="3206878" cy="2122384"/>
            <a:chOff x="1017956" y="2071167"/>
            <a:chExt cx="1529814" cy="1576028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265813" y="3246598"/>
            <a:ext cx="3206878" cy="2122384"/>
            <a:chOff x="1017956" y="2071167"/>
            <a:chExt cx="1529814" cy="157602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78BB74E-3BBF-44FE-9679-AE12DB397043}"/>
              </a:ext>
            </a:extLst>
          </p:cNvPr>
          <p:cNvGrpSpPr/>
          <p:nvPr/>
        </p:nvGrpSpPr>
        <p:grpSpPr>
          <a:xfrm>
            <a:off x="4127281" y="3246598"/>
            <a:ext cx="3206878" cy="2122384"/>
            <a:chOff x="838200" y="3022686"/>
            <a:chExt cx="3206878" cy="212238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838200" y="302268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E3D02F-73F3-4561-99C5-CFFFC5B94DCD}"/>
                </a:ext>
              </a:extLst>
            </p:cNvPr>
            <p:cNvCxnSpPr>
              <a:cxnSpLocks/>
            </p:cNvCxnSpPr>
            <p:nvPr/>
          </p:nvCxnSpPr>
          <p:spPr>
            <a:xfrm>
              <a:off x="1198904" y="3229922"/>
              <a:ext cx="2104647" cy="1473296"/>
            </a:xfrm>
            <a:prstGeom prst="line">
              <a:avLst/>
            </a:prstGeom>
            <a:ln w="57150">
              <a:solidFill>
                <a:schemeClr val="tx1"/>
              </a:solidFill>
              <a:prstDash val="dashDot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60432" y="4996395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Stress Decreases</a:t>
            </a:r>
          </a:p>
        </p:txBody>
      </p:sp>
      <p:sp>
        <p:nvSpPr>
          <p:cNvPr id="61" name="Arrow: Right 60">
            <a:extLst>
              <a:ext uri="{FF2B5EF4-FFF2-40B4-BE49-F238E27FC236}">
                <a16:creationId xmlns:a16="http://schemas.microsoft.com/office/drawing/2014/main" id="{5D1842CE-9AA4-44CC-BA69-A7DC7D47846F}"/>
              </a:ext>
            </a:extLst>
          </p:cNvPr>
          <p:cNvSpPr/>
          <p:nvPr/>
        </p:nvSpPr>
        <p:spPr>
          <a:xfrm>
            <a:off x="3570359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Arrow: Right 61">
            <a:extLst>
              <a:ext uri="{FF2B5EF4-FFF2-40B4-BE49-F238E27FC236}">
                <a16:creationId xmlns:a16="http://schemas.microsoft.com/office/drawing/2014/main" id="{ECE887C5-5FFC-43D2-B2F6-BF533791B824}"/>
              </a:ext>
            </a:extLst>
          </p:cNvPr>
          <p:cNvSpPr/>
          <p:nvPr/>
        </p:nvSpPr>
        <p:spPr>
          <a:xfrm>
            <a:off x="3570359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657067" y="225636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3551873" y="5021510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Use Increases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cells and enzymes to maintain homeostasis, limited by a fish’s acclimation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367"/>
            <a:ext cx="1762226" cy="121370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193038"/>
            <a:ext cx="3293727" cy="369332"/>
            <a:chOff x="936278" y="756196"/>
            <a:chExt cx="3293727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756196"/>
              <a:ext cx="252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Acclimation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A217BB-F90F-45A6-9427-DE9BBBA54023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E599CA-D872-41BB-9702-30706BDFF52F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1276E1-60F5-4AD0-925C-8C464CDC6CBC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9E95E99-EF92-460E-B7DC-00C768D45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B2B29B-D7A9-47BC-8392-6ECDEE987F5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2B946E-9C0D-4939-96A2-D44857702A29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CEBC4DB-604D-4E2C-B5C3-C0B09BD6C18B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5A771-2C24-4A2A-BF18-E84B1E983E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804771E-682D-43F9-B9C7-88737DEC908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68D34D5-7E00-4F13-B387-271C7699865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F2C3F8C-6571-4BB0-92CF-45A22254B61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B3DB8C-9CAD-4C7B-AC05-BDEABCCEC832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575EBA-1812-46BB-B377-4E3F557329A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5A6CD8-9E34-466E-BC82-96AB76B50A2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E0AC45-ADC4-4CC1-A453-9FB7F3D9E687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12E214-FF41-42B2-BB41-0EBD59B661FC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2154B3-FA07-4D2D-AE9F-C7AFE7B43E39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D0DE94A-D905-4A6A-80EC-6ACF518B3C1B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3054A-0915-4866-8EE0-8731F5A6C249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3721E-6542-43CF-BCF1-EEEF007171C9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CE47779-1180-42A1-9A5B-C08E4FED7AD5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2399E3-57EE-4E7F-8D73-1D0D19F82E9D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7EB76-CFAF-4DD2-90ED-4B0A922132A5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54D029-9A38-4E19-B547-237D8F846151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292DC8-AA78-4B84-86FF-5D38631B0664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292FAF-708A-4E79-80A8-E36558E095F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7289F8-E0CC-43EB-A4BC-94E11F167606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D2D03E-53FA-458E-B0AE-9E498B63BFF4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718450D-CF77-42AE-906E-A46B9F0D996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4DA6EA-C84D-461C-8AA3-A6E9D30F853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A05447-710C-4D77-B639-585D43016178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2D5E2C-FDE3-460E-9742-F7F9BC754B8A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021367-071F-48E0-B2E0-A1D2C934972E}"/>
              </a:ext>
            </a:extLst>
          </p:cNvPr>
          <p:cNvGrpSpPr/>
          <p:nvPr/>
        </p:nvGrpSpPr>
        <p:grpSpPr>
          <a:xfrm>
            <a:off x="7932577" y="4735985"/>
            <a:ext cx="3130399" cy="434929"/>
            <a:chOff x="1049389" y="551061"/>
            <a:chExt cx="3130399" cy="434929"/>
          </a:xfrm>
          <a:effectLst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9D8834-A4A1-4246-9F23-7E82F0A5FFC4}"/>
                </a:ext>
              </a:extLst>
            </p:cNvPr>
            <p:cNvSpPr txBox="1"/>
            <p:nvPr/>
          </p:nvSpPr>
          <p:spPr>
            <a:xfrm>
              <a:off x="1768166" y="551061"/>
              <a:ext cx="241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New Cells and Enzymes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4CE460-34FE-4233-A1D3-229343950B99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61" grpId="0" animBg="1"/>
      <p:bldP spid="62" grpId="0" animBg="1"/>
      <p:bldP spid="63" grpId="0"/>
      <p:bldP spid="64" grpId="0"/>
      <p:bldP spid="66" grpId="0"/>
      <p:bldP spid="67" grpId="0"/>
      <p:bldP spid="70" grpId="0"/>
      <p:bldP spid="71" grpId="0" animBg="1"/>
      <p:bldP spid="7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location records how stressed fish were when they passed through, helping us see where temperature conditions are hardest on them.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582946" y="2098717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377399" y="2645571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production of new cells and enzymes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559905" y="5402621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destroy cells and excess enzymes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7" y="5686208"/>
            <a:ext cx="1140653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Making new cells and enzymes uses more energy than removing them, but both add to the total cost of thermoregulation.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BE698-7453-4C3C-B63C-A56C7BD9BEE4}"/>
              </a:ext>
            </a:extLst>
          </p:cNvPr>
          <p:cNvSpPr txBox="1"/>
          <p:nvPr/>
        </p:nvSpPr>
        <p:spPr>
          <a:xfrm>
            <a:off x="582946" y="4844324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Decrease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2" grpId="0" animBg="1"/>
      <p:bldP spid="163" grpId="0" animBg="1"/>
      <p:bldP spid="164" grpId="0"/>
      <p:bldP spid="165" grpId="0"/>
      <p:bldP spid="166" grpId="0"/>
      <p:bldP spid="169" grpId="0" animBg="1"/>
      <p:bldP spid="171" grpId="0" animBg="1"/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cells and enzyme levels.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6285</TotalTime>
  <Words>1280</Words>
  <Application>Microsoft Office PowerPoint</Application>
  <PresentationFormat>Widescreen</PresentationFormat>
  <Paragraphs>226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Thermoregulation Function</vt:lpstr>
      <vt:lpstr>Relevant Background Information</vt:lpstr>
      <vt:lpstr>Model Objectives</vt:lpstr>
      <vt:lpstr>Fish feel stress when the water is too hot or too cold for them. They use more energy to survive and move when they’re outside their comfort zone.</vt:lpstr>
      <vt:lpstr>Thermal stress increases when environmental temperature doesn’t match the fish’s optimal temperature.</vt:lpstr>
      <vt:lpstr>Fish adjust their cellular and enzyme systems to function in new temperatures which costs energy.</vt:lpstr>
      <vt:lpstr>Calculate Patch Stress</vt:lpstr>
      <vt:lpstr>Making new cells and enzymes uses more energy than removing them, but both add to the total cost of thermoregulation.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166</cp:revision>
  <dcterms:created xsi:type="dcterms:W3CDTF">2025-05-20T23:38:07Z</dcterms:created>
  <dcterms:modified xsi:type="dcterms:W3CDTF">2025-07-22T01:54:53Z</dcterms:modified>
</cp:coreProperties>
</file>