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2" r:id="rId3"/>
    <p:sldId id="259" r:id="rId4"/>
    <p:sldId id="285" r:id="rId5"/>
    <p:sldId id="312" r:id="rId6"/>
    <p:sldId id="313" r:id="rId7"/>
    <p:sldId id="314" r:id="rId8"/>
    <p:sldId id="320" r:id="rId9"/>
    <p:sldId id="315" r:id="rId10"/>
    <p:sldId id="322" r:id="rId11"/>
    <p:sldId id="319" r:id="rId12"/>
    <p:sldId id="316" r:id="rId13"/>
    <p:sldId id="318" r:id="rId14"/>
    <p:sldId id="321" r:id="rId15"/>
    <p:sldId id="278" r:id="rId16"/>
    <p:sldId id="279"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3C3C"/>
    <a:srgbClr val="C01616"/>
    <a:srgbClr val="571F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82061" autoAdjust="0"/>
  </p:normalViewPr>
  <p:slideViewPr>
    <p:cSldViewPr snapToGrid="0">
      <p:cViewPr varScale="1">
        <p:scale>
          <a:sx n="93" d="100"/>
          <a:sy n="93" d="100"/>
        </p:scale>
        <p:origin x="14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41F60-1629-46FF-849D-2D3415030A6F}" type="datetimeFigureOut">
              <a:rPr lang="en-US" smtClean="0"/>
              <a:t>7/28/2025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477F5A-AE78-413A-BB36-995AB637DF18}" type="slidenum">
              <a:rPr lang="en-US" smtClean="0"/>
              <a:t>‹#›</a:t>
            </a:fld>
            <a:endParaRPr lang="en-US"/>
          </a:p>
        </p:txBody>
      </p:sp>
    </p:spTree>
    <p:extLst>
      <p:ext uri="{BB962C8B-B14F-4D97-AF65-F5344CB8AC3E}">
        <p14:creationId xmlns:p14="http://schemas.microsoft.com/office/powerpoint/2010/main" val="294398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Reduce energy cost during high-flow events</a:t>
            </a:r>
            <a:br>
              <a:rPr lang="en-US" dirty="0"/>
            </a:br>
            <a:r>
              <a:rPr lang="en-US" dirty="0"/>
              <a:t>Enable fish to passively drift with the current when swimming is inefficient, conserving energy for critical behaviors like spawning.</a:t>
            </a:r>
          </a:p>
          <a:p>
            <a:r>
              <a:rPr lang="en-US" b="1" dirty="0"/>
              <a:t>Allow recovery during periods of physiological stress</a:t>
            </a:r>
            <a:br>
              <a:rPr lang="en-US" dirty="0"/>
            </a:br>
            <a:r>
              <a:rPr lang="en-US" dirty="0"/>
              <a:t>Let fish temporarily stop migrating to restore energy and acclimate to environmental changes such as salinity shifts or elevated flow resistance.</a:t>
            </a:r>
          </a:p>
          <a:p>
            <a:r>
              <a:rPr lang="en-US" b="1" dirty="0"/>
              <a:t>Track when and where resting occurs</a:t>
            </a:r>
            <a:br>
              <a:rPr lang="en-US" dirty="0"/>
            </a:br>
            <a:r>
              <a:rPr lang="en-US" dirty="0"/>
              <a:t>Identify the spatial and temporal patterns of resting behaviors, including staging hotspots and zones of selective tidal stream transport, to inform habitat quality assessments.</a:t>
            </a:r>
          </a:p>
        </p:txBody>
      </p:sp>
      <p:sp>
        <p:nvSpPr>
          <p:cNvPr id="4" name="Slide Number Placeholder 3"/>
          <p:cNvSpPr>
            <a:spLocks noGrp="1"/>
          </p:cNvSpPr>
          <p:nvPr>
            <p:ph type="sldNum" sz="quarter" idx="5"/>
          </p:nvPr>
        </p:nvSpPr>
        <p:spPr/>
        <p:txBody>
          <a:bodyPr/>
          <a:lstStyle/>
          <a:p>
            <a:fld id="{8A477F5A-AE78-413A-BB36-995AB637DF18}" type="slidenum">
              <a:rPr lang="en-US" smtClean="0"/>
              <a:t>3</a:t>
            </a:fld>
            <a:endParaRPr lang="en-US"/>
          </a:p>
        </p:txBody>
      </p:sp>
    </p:spTree>
    <p:extLst>
      <p:ext uri="{BB962C8B-B14F-4D97-AF65-F5344CB8AC3E}">
        <p14:creationId xmlns:p14="http://schemas.microsoft.com/office/powerpoint/2010/main" val="1335029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If </a:t>
            </a:r>
            <a:r>
              <a:rPr lang="en-US" b="0" i="0" dirty="0">
                <a:solidFill>
                  <a:srgbClr val="333333"/>
                </a:solidFill>
                <a:effectLst/>
                <a:latin typeface="MJXc-TeX-main-R"/>
              </a:rPr>
              <a:t>|</a:t>
            </a:r>
            <a:r>
              <a:rPr lang="en-US" b="0" i="0" dirty="0" err="1">
                <a:solidFill>
                  <a:srgbClr val="333333"/>
                </a:solidFill>
                <a:effectLst/>
                <a:latin typeface="MJXc-TeX-math-I"/>
              </a:rPr>
              <a:t>Vpatch</a:t>
            </a:r>
            <a:r>
              <a:rPr lang="en-US" b="0" i="0" dirty="0">
                <a:solidFill>
                  <a:srgbClr val="333333"/>
                </a:solidFill>
                <a:effectLst/>
                <a:latin typeface="MJXc-TeX-main-R"/>
              </a:rPr>
              <a:t>|&gt;</a:t>
            </a:r>
            <a:r>
              <a:rPr lang="en-US" b="0" i="0" dirty="0" err="1">
                <a:solidFill>
                  <a:srgbClr val="333333"/>
                </a:solidFill>
                <a:effectLst/>
                <a:latin typeface="MJXc-TeX-math-I"/>
              </a:rPr>
              <a:t>Vagent</a:t>
            </a:r>
            <a:r>
              <a:rPr lang="en-US" b="0" i="0" dirty="0">
                <a:solidFill>
                  <a:srgbClr val="333333"/>
                </a:solidFill>
                <a:effectLst/>
                <a:latin typeface="Helvetica Neue"/>
              </a:rPr>
              <a:t>|𝑉𝑝𝑎𝑡𝑐ℎ|&gt;𝑉𝑎𝑔𝑒𝑛𝑡 and </a:t>
            </a:r>
            <a:r>
              <a:rPr lang="en-US" b="0" i="0" dirty="0" err="1">
                <a:solidFill>
                  <a:srgbClr val="333333"/>
                </a:solidFill>
                <a:effectLst/>
                <a:latin typeface="MJXc-TeX-math-I"/>
              </a:rPr>
              <a:t>Vagent</a:t>
            </a:r>
            <a:r>
              <a:rPr lang="en-US" b="0" i="0" dirty="0" err="1">
                <a:solidFill>
                  <a:srgbClr val="333333"/>
                </a:solidFill>
                <a:effectLst/>
                <a:latin typeface="MJXc-TeX-main-R"/>
              </a:rPr>
              <a:t>≤</a:t>
            </a:r>
            <a:r>
              <a:rPr lang="en-US" b="0" i="0" dirty="0" err="1">
                <a:solidFill>
                  <a:srgbClr val="333333"/>
                </a:solidFill>
                <a:effectLst/>
                <a:latin typeface="MJXc-TeX-math-I"/>
              </a:rPr>
              <a:t>Speedmin</a:t>
            </a:r>
            <a:endParaRPr lang="en-US" dirty="0"/>
          </a:p>
        </p:txBody>
      </p:sp>
      <p:sp>
        <p:nvSpPr>
          <p:cNvPr id="4" name="Slide Number Placeholder 3"/>
          <p:cNvSpPr>
            <a:spLocks noGrp="1"/>
          </p:cNvSpPr>
          <p:nvPr>
            <p:ph type="sldNum" sz="quarter" idx="5"/>
          </p:nvPr>
        </p:nvSpPr>
        <p:spPr/>
        <p:txBody>
          <a:bodyPr/>
          <a:lstStyle/>
          <a:p>
            <a:fld id="{8A477F5A-AE78-413A-BB36-995AB637DF18}" type="slidenum">
              <a:rPr lang="en-US" smtClean="0"/>
              <a:t>5</a:t>
            </a:fld>
            <a:endParaRPr lang="en-US"/>
          </a:p>
        </p:txBody>
      </p:sp>
    </p:spTree>
    <p:extLst>
      <p:ext uri="{BB962C8B-B14F-4D97-AF65-F5344CB8AC3E}">
        <p14:creationId xmlns:p14="http://schemas.microsoft.com/office/powerpoint/2010/main" val="321548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If </a:t>
            </a:r>
            <a:r>
              <a:rPr lang="en-US" b="0" i="0" dirty="0">
                <a:solidFill>
                  <a:srgbClr val="333333"/>
                </a:solidFill>
                <a:effectLst/>
                <a:latin typeface="MJXc-TeX-main-R"/>
              </a:rPr>
              <a:t>|</a:t>
            </a:r>
            <a:r>
              <a:rPr lang="en-US" b="0" i="0" dirty="0" err="1">
                <a:solidFill>
                  <a:srgbClr val="333333"/>
                </a:solidFill>
                <a:effectLst/>
                <a:latin typeface="MJXc-TeX-math-I"/>
              </a:rPr>
              <a:t>Vpatch</a:t>
            </a:r>
            <a:r>
              <a:rPr lang="en-US" b="0" i="0" dirty="0">
                <a:solidFill>
                  <a:srgbClr val="333333"/>
                </a:solidFill>
                <a:effectLst/>
                <a:latin typeface="MJXc-TeX-main-R"/>
              </a:rPr>
              <a:t>|&gt;</a:t>
            </a:r>
            <a:r>
              <a:rPr lang="en-US" b="0" i="0" dirty="0" err="1">
                <a:solidFill>
                  <a:srgbClr val="333333"/>
                </a:solidFill>
                <a:effectLst/>
                <a:latin typeface="MJXc-TeX-math-I"/>
              </a:rPr>
              <a:t>Vagent</a:t>
            </a:r>
            <a:r>
              <a:rPr lang="en-US" b="0" i="0" dirty="0">
                <a:solidFill>
                  <a:srgbClr val="333333"/>
                </a:solidFill>
                <a:effectLst/>
                <a:latin typeface="Helvetica Neue"/>
              </a:rPr>
              <a:t>|𝑉𝑝𝑎𝑡𝑐ℎ|&gt;𝑉𝑎𝑔𝑒𝑛𝑡 and </a:t>
            </a:r>
            <a:r>
              <a:rPr lang="en-US" b="0" i="0" dirty="0" err="1">
                <a:solidFill>
                  <a:srgbClr val="333333"/>
                </a:solidFill>
                <a:effectLst/>
                <a:latin typeface="MJXc-TeX-math-I"/>
              </a:rPr>
              <a:t>Vagent</a:t>
            </a:r>
            <a:r>
              <a:rPr lang="en-US" b="0" i="0" dirty="0" err="1">
                <a:solidFill>
                  <a:srgbClr val="333333"/>
                </a:solidFill>
                <a:effectLst/>
                <a:latin typeface="MJXc-TeX-main-R"/>
              </a:rPr>
              <a:t>≤</a:t>
            </a:r>
            <a:r>
              <a:rPr lang="en-US" b="0" i="0" dirty="0" err="1">
                <a:solidFill>
                  <a:srgbClr val="333333"/>
                </a:solidFill>
                <a:effectLst/>
                <a:latin typeface="MJXc-TeX-math-I"/>
              </a:rPr>
              <a:t>Speedmin</a:t>
            </a:r>
            <a:endParaRPr lang="en-US" dirty="0"/>
          </a:p>
        </p:txBody>
      </p:sp>
      <p:sp>
        <p:nvSpPr>
          <p:cNvPr id="4" name="Slide Number Placeholder 3"/>
          <p:cNvSpPr>
            <a:spLocks noGrp="1"/>
          </p:cNvSpPr>
          <p:nvPr>
            <p:ph type="sldNum" sz="quarter" idx="5"/>
          </p:nvPr>
        </p:nvSpPr>
        <p:spPr/>
        <p:txBody>
          <a:bodyPr/>
          <a:lstStyle/>
          <a:p>
            <a:fld id="{8A477F5A-AE78-413A-BB36-995AB637DF18}" type="slidenum">
              <a:rPr lang="en-US" smtClean="0"/>
              <a:t>6</a:t>
            </a:fld>
            <a:endParaRPr lang="en-US"/>
          </a:p>
        </p:txBody>
      </p:sp>
    </p:spTree>
    <p:extLst>
      <p:ext uri="{BB962C8B-B14F-4D97-AF65-F5344CB8AC3E}">
        <p14:creationId xmlns:p14="http://schemas.microsoft.com/office/powerpoint/2010/main" val="1799510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If </a:t>
            </a:r>
            <a:r>
              <a:rPr lang="en-US" b="0" i="0" dirty="0">
                <a:solidFill>
                  <a:srgbClr val="333333"/>
                </a:solidFill>
                <a:effectLst/>
                <a:latin typeface="MJXc-TeX-main-R"/>
              </a:rPr>
              <a:t>|</a:t>
            </a:r>
            <a:r>
              <a:rPr lang="en-US" b="0" i="0" dirty="0" err="1">
                <a:solidFill>
                  <a:srgbClr val="333333"/>
                </a:solidFill>
                <a:effectLst/>
                <a:latin typeface="MJXc-TeX-math-I"/>
              </a:rPr>
              <a:t>Vpatch</a:t>
            </a:r>
            <a:r>
              <a:rPr lang="en-US" b="0" i="0" dirty="0">
                <a:solidFill>
                  <a:srgbClr val="333333"/>
                </a:solidFill>
                <a:effectLst/>
                <a:latin typeface="MJXc-TeX-main-R"/>
              </a:rPr>
              <a:t>|&gt;</a:t>
            </a:r>
            <a:r>
              <a:rPr lang="en-US" b="0" i="0" dirty="0" err="1">
                <a:solidFill>
                  <a:srgbClr val="333333"/>
                </a:solidFill>
                <a:effectLst/>
                <a:latin typeface="MJXc-TeX-math-I"/>
              </a:rPr>
              <a:t>Vagent</a:t>
            </a:r>
            <a:r>
              <a:rPr lang="en-US" b="0" i="0" dirty="0">
                <a:solidFill>
                  <a:srgbClr val="333333"/>
                </a:solidFill>
                <a:effectLst/>
                <a:latin typeface="Helvetica Neue"/>
              </a:rPr>
              <a:t>|𝑉𝑝𝑎𝑡𝑐ℎ|&gt;𝑉𝑎𝑔𝑒𝑛𝑡 and </a:t>
            </a:r>
            <a:r>
              <a:rPr lang="en-US" b="0" i="0" dirty="0" err="1">
                <a:solidFill>
                  <a:srgbClr val="333333"/>
                </a:solidFill>
                <a:effectLst/>
                <a:latin typeface="MJXc-TeX-math-I"/>
              </a:rPr>
              <a:t>Vagent</a:t>
            </a:r>
            <a:r>
              <a:rPr lang="en-US" b="0" i="0" dirty="0" err="1">
                <a:solidFill>
                  <a:srgbClr val="333333"/>
                </a:solidFill>
                <a:effectLst/>
                <a:latin typeface="MJXc-TeX-main-R"/>
              </a:rPr>
              <a:t>≤</a:t>
            </a:r>
            <a:r>
              <a:rPr lang="en-US" b="0" i="0" dirty="0" err="1">
                <a:solidFill>
                  <a:srgbClr val="333333"/>
                </a:solidFill>
                <a:effectLst/>
                <a:latin typeface="MJXc-TeX-math-I"/>
              </a:rPr>
              <a:t>Speedmin</a:t>
            </a:r>
            <a:endParaRPr lang="en-US" dirty="0"/>
          </a:p>
        </p:txBody>
      </p:sp>
      <p:sp>
        <p:nvSpPr>
          <p:cNvPr id="4" name="Slide Number Placeholder 3"/>
          <p:cNvSpPr>
            <a:spLocks noGrp="1"/>
          </p:cNvSpPr>
          <p:nvPr>
            <p:ph type="sldNum" sz="quarter" idx="5"/>
          </p:nvPr>
        </p:nvSpPr>
        <p:spPr/>
        <p:txBody>
          <a:bodyPr/>
          <a:lstStyle/>
          <a:p>
            <a:fld id="{8A477F5A-AE78-413A-BB36-995AB637DF18}" type="slidenum">
              <a:rPr lang="en-US" smtClean="0"/>
              <a:t>7</a:t>
            </a:fld>
            <a:endParaRPr lang="en-US"/>
          </a:p>
        </p:txBody>
      </p:sp>
    </p:spTree>
    <p:extLst>
      <p:ext uri="{BB962C8B-B14F-4D97-AF65-F5344CB8AC3E}">
        <p14:creationId xmlns:p14="http://schemas.microsoft.com/office/powerpoint/2010/main" val="993193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If </a:t>
            </a:r>
            <a:r>
              <a:rPr lang="en-US" b="0" i="0" dirty="0">
                <a:solidFill>
                  <a:srgbClr val="333333"/>
                </a:solidFill>
                <a:effectLst/>
                <a:latin typeface="MJXc-TeX-main-R"/>
              </a:rPr>
              <a:t>|</a:t>
            </a:r>
            <a:r>
              <a:rPr lang="en-US" b="0" i="0" dirty="0" err="1">
                <a:solidFill>
                  <a:srgbClr val="333333"/>
                </a:solidFill>
                <a:effectLst/>
                <a:latin typeface="MJXc-TeX-math-I"/>
              </a:rPr>
              <a:t>Vpatch</a:t>
            </a:r>
            <a:r>
              <a:rPr lang="en-US" b="0" i="0" dirty="0">
                <a:solidFill>
                  <a:srgbClr val="333333"/>
                </a:solidFill>
                <a:effectLst/>
                <a:latin typeface="MJXc-TeX-main-R"/>
              </a:rPr>
              <a:t>|&gt;</a:t>
            </a:r>
            <a:r>
              <a:rPr lang="en-US" b="0" i="0" dirty="0" err="1">
                <a:solidFill>
                  <a:srgbClr val="333333"/>
                </a:solidFill>
                <a:effectLst/>
                <a:latin typeface="MJXc-TeX-math-I"/>
              </a:rPr>
              <a:t>Vagent</a:t>
            </a:r>
            <a:r>
              <a:rPr lang="en-US" b="0" i="0" dirty="0">
                <a:solidFill>
                  <a:srgbClr val="333333"/>
                </a:solidFill>
                <a:effectLst/>
                <a:latin typeface="Helvetica Neue"/>
              </a:rPr>
              <a:t>|𝑉𝑝𝑎𝑡𝑐ℎ|&gt;𝑉𝑎𝑔𝑒𝑛𝑡 and </a:t>
            </a:r>
            <a:r>
              <a:rPr lang="en-US" b="0" i="0" dirty="0" err="1">
                <a:solidFill>
                  <a:srgbClr val="333333"/>
                </a:solidFill>
                <a:effectLst/>
                <a:latin typeface="MJXc-TeX-math-I"/>
              </a:rPr>
              <a:t>Vagent</a:t>
            </a:r>
            <a:r>
              <a:rPr lang="en-US" b="0" i="0" dirty="0" err="1">
                <a:solidFill>
                  <a:srgbClr val="333333"/>
                </a:solidFill>
                <a:effectLst/>
                <a:latin typeface="MJXc-TeX-main-R"/>
              </a:rPr>
              <a:t>≤</a:t>
            </a:r>
            <a:r>
              <a:rPr lang="en-US" b="0" i="0" dirty="0" err="1">
                <a:solidFill>
                  <a:srgbClr val="333333"/>
                </a:solidFill>
                <a:effectLst/>
                <a:latin typeface="MJXc-TeX-math-I"/>
              </a:rPr>
              <a:t>Speedmin</a:t>
            </a:r>
            <a:endParaRPr lang="en-US" dirty="0"/>
          </a:p>
        </p:txBody>
      </p:sp>
      <p:sp>
        <p:nvSpPr>
          <p:cNvPr id="4" name="Slide Number Placeholder 3"/>
          <p:cNvSpPr>
            <a:spLocks noGrp="1"/>
          </p:cNvSpPr>
          <p:nvPr>
            <p:ph type="sldNum" sz="quarter" idx="5"/>
          </p:nvPr>
        </p:nvSpPr>
        <p:spPr/>
        <p:txBody>
          <a:bodyPr/>
          <a:lstStyle/>
          <a:p>
            <a:fld id="{8A477F5A-AE78-413A-BB36-995AB637DF18}" type="slidenum">
              <a:rPr lang="en-US" smtClean="0"/>
              <a:t>9</a:t>
            </a:fld>
            <a:endParaRPr lang="en-US"/>
          </a:p>
        </p:txBody>
      </p:sp>
    </p:spTree>
    <p:extLst>
      <p:ext uri="{BB962C8B-B14F-4D97-AF65-F5344CB8AC3E}">
        <p14:creationId xmlns:p14="http://schemas.microsoft.com/office/powerpoint/2010/main" val="309111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If </a:t>
            </a:r>
            <a:r>
              <a:rPr lang="en-US" b="0" i="0" dirty="0">
                <a:solidFill>
                  <a:srgbClr val="333333"/>
                </a:solidFill>
                <a:effectLst/>
                <a:latin typeface="MJXc-TeX-main-R"/>
              </a:rPr>
              <a:t>|</a:t>
            </a:r>
            <a:r>
              <a:rPr lang="en-US" b="0" i="0" dirty="0" err="1">
                <a:solidFill>
                  <a:srgbClr val="333333"/>
                </a:solidFill>
                <a:effectLst/>
                <a:latin typeface="MJXc-TeX-math-I"/>
              </a:rPr>
              <a:t>Vpatch</a:t>
            </a:r>
            <a:r>
              <a:rPr lang="en-US" b="0" i="0" dirty="0">
                <a:solidFill>
                  <a:srgbClr val="333333"/>
                </a:solidFill>
                <a:effectLst/>
                <a:latin typeface="MJXc-TeX-main-R"/>
              </a:rPr>
              <a:t>|&gt;</a:t>
            </a:r>
            <a:r>
              <a:rPr lang="en-US" b="0" i="0" dirty="0" err="1">
                <a:solidFill>
                  <a:srgbClr val="333333"/>
                </a:solidFill>
                <a:effectLst/>
                <a:latin typeface="MJXc-TeX-math-I"/>
              </a:rPr>
              <a:t>Vagent</a:t>
            </a:r>
            <a:r>
              <a:rPr lang="en-US" b="0" i="0" dirty="0">
                <a:solidFill>
                  <a:srgbClr val="333333"/>
                </a:solidFill>
                <a:effectLst/>
                <a:latin typeface="Helvetica Neue"/>
              </a:rPr>
              <a:t>|𝑉𝑝𝑎𝑡𝑐ℎ|&gt;𝑉𝑎𝑔𝑒𝑛𝑡 and </a:t>
            </a:r>
            <a:r>
              <a:rPr lang="en-US" b="0" i="0" dirty="0" err="1">
                <a:solidFill>
                  <a:srgbClr val="333333"/>
                </a:solidFill>
                <a:effectLst/>
                <a:latin typeface="MJXc-TeX-math-I"/>
              </a:rPr>
              <a:t>Vagent</a:t>
            </a:r>
            <a:r>
              <a:rPr lang="en-US" b="0" i="0" dirty="0" err="1">
                <a:solidFill>
                  <a:srgbClr val="333333"/>
                </a:solidFill>
                <a:effectLst/>
                <a:latin typeface="MJXc-TeX-main-R"/>
              </a:rPr>
              <a:t>≤</a:t>
            </a:r>
            <a:r>
              <a:rPr lang="en-US" b="0" i="0" dirty="0" err="1">
                <a:solidFill>
                  <a:srgbClr val="333333"/>
                </a:solidFill>
                <a:effectLst/>
                <a:latin typeface="MJXc-TeX-math-I"/>
              </a:rPr>
              <a:t>Speedmin</a:t>
            </a:r>
            <a:endParaRPr lang="en-US" dirty="0"/>
          </a:p>
        </p:txBody>
      </p:sp>
      <p:sp>
        <p:nvSpPr>
          <p:cNvPr id="4" name="Slide Number Placeholder 3"/>
          <p:cNvSpPr>
            <a:spLocks noGrp="1"/>
          </p:cNvSpPr>
          <p:nvPr>
            <p:ph type="sldNum" sz="quarter" idx="5"/>
          </p:nvPr>
        </p:nvSpPr>
        <p:spPr/>
        <p:txBody>
          <a:bodyPr/>
          <a:lstStyle/>
          <a:p>
            <a:fld id="{8A477F5A-AE78-413A-BB36-995AB637DF18}" type="slidenum">
              <a:rPr lang="en-US" smtClean="0"/>
              <a:t>11</a:t>
            </a:fld>
            <a:endParaRPr lang="en-US"/>
          </a:p>
        </p:txBody>
      </p:sp>
    </p:spTree>
    <p:extLst>
      <p:ext uri="{BB962C8B-B14F-4D97-AF65-F5344CB8AC3E}">
        <p14:creationId xmlns:p14="http://schemas.microsoft.com/office/powerpoint/2010/main" val="2483526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If </a:t>
            </a:r>
            <a:r>
              <a:rPr lang="en-US" b="0" i="0" dirty="0">
                <a:solidFill>
                  <a:srgbClr val="333333"/>
                </a:solidFill>
                <a:effectLst/>
                <a:latin typeface="MJXc-TeX-main-R"/>
              </a:rPr>
              <a:t>|</a:t>
            </a:r>
            <a:r>
              <a:rPr lang="en-US" b="0" i="0" dirty="0" err="1">
                <a:solidFill>
                  <a:srgbClr val="333333"/>
                </a:solidFill>
                <a:effectLst/>
                <a:latin typeface="MJXc-TeX-math-I"/>
              </a:rPr>
              <a:t>Vpatch</a:t>
            </a:r>
            <a:r>
              <a:rPr lang="en-US" b="0" i="0" dirty="0">
                <a:solidFill>
                  <a:srgbClr val="333333"/>
                </a:solidFill>
                <a:effectLst/>
                <a:latin typeface="MJXc-TeX-main-R"/>
              </a:rPr>
              <a:t>|&gt;</a:t>
            </a:r>
            <a:r>
              <a:rPr lang="en-US" b="0" i="0" dirty="0" err="1">
                <a:solidFill>
                  <a:srgbClr val="333333"/>
                </a:solidFill>
                <a:effectLst/>
                <a:latin typeface="MJXc-TeX-math-I"/>
              </a:rPr>
              <a:t>Vagent</a:t>
            </a:r>
            <a:r>
              <a:rPr lang="en-US" b="0" i="0" dirty="0">
                <a:solidFill>
                  <a:srgbClr val="333333"/>
                </a:solidFill>
                <a:effectLst/>
                <a:latin typeface="Helvetica Neue"/>
              </a:rPr>
              <a:t>|𝑉𝑝𝑎𝑡𝑐ℎ|&gt;𝑉𝑎𝑔𝑒𝑛𝑡 and </a:t>
            </a:r>
            <a:r>
              <a:rPr lang="en-US" b="0" i="0" dirty="0" err="1">
                <a:solidFill>
                  <a:srgbClr val="333333"/>
                </a:solidFill>
                <a:effectLst/>
                <a:latin typeface="MJXc-TeX-math-I"/>
              </a:rPr>
              <a:t>Vagent</a:t>
            </a:r>
            <a:r>
              <a:rPr lang="en-US" b="0" i="0" dirty="0" err="1">
                <a:solidFill>
                  <a:srgbClr val="333333"/>
                </a:solidFill>
                <a:effectLst/>
                <a:latin typeface="MJXc-TeX-main-R"/>
              </a:rPr>
              <a:t>≤</a:t>
            </a:r>
            <a:r>
              <a:rPr lang="en-US" b="0" i="0" dirty="0" err="1">
                <a:solidFill>
                  <a:srgbClr val="333333"/>
                </a:solidFill>
                <a:effectLst/>
                <a:latin typeface="MJXc-TeX-math-I"/>
              </a:rPr>
              <a:t>Speedmin</a:t>
            </a:r>
            <a:endParaRPr lang="en-US" dirty="0"/>
          </a:p>
        </p:txBody>
      </p:sp>
      <p:sp>
        <p:nvSpPr>
          <p:cNvPr id="4" name="Slide Number Placeholder 3"/>
          <p:cNvSpPr>
            <a:spLocks noGrp="1"/>
          </p:cNvSpPr>
          <p:nvPr>
            <p:ph type="sldNum" sz="quarter" idx="5"/>
          </p:nvPr>
        </p:nvSpPr>
        <p:spPr/>
        <p:txBody>
          <a:bodyPr/>
          <a:lstStyle/>
          <a:p>
            <a:fld id="{8A477F5A-AE78-413A-BB36-995AB637DF18}" type="slidenum">
              <a:rPr lang="en-US" smtClean="0"/>
              <a:t>12</a:t>
            </a:fld>
            <a:endParaRPr lang="en-US"/>
          </a:p>
        </p:txBody>
      </p:sp>
    </p:spTree>
    <p:extLst>
      <p:ext uri="{BB962C8B-B14F-4D97-AF65-F5344CB8AC3E}">
        <p14:creationId xmlns:p14="http://schemas.microsoft.com/office/powerpoint/2010/main" val="640367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If </a:t>
            </a:r>
            <a:r>
              <a:rPr lang="en-US" b="0" i="0" dirty="0">
                <a:solidFill>
                  <a:srgbClr val="333333"/>
                </a:solidFill>
                <a:effectLst/>
                <a:latin typeface="MJXc-TeX-main-R"/>
              </a:rPr>
              <a:t>|</a:t>
            </a:r>
            <a:r>
              <a:rPr lang="en-US" b="0" i="0" dirty="0" err="1">
                <a:solidFill>
                  <a:srgbClr val="333333"/>
                </a:solidFill>
                <a:effectLst/>
                <a:latin typeface="MJXc-TeX-math-I"/>
              </a:rPr>
              <a:t>Vpatch</a:t>
            </a:r>
            <a:r>
              <a:rPr lang="en-US" b="0" i="0" dirty="0">
                <a:solidFill>
                  <a:srgbClr val="333333"/>
                </a:solidFill>
                <a:effectLst/>
                <a:latin typeface="MJXc-TeX-main-R"/>
              </a:rPr>
              <a:t>|&gt;</a:t>
            </a:r>
            <a:r>
              <a:rPr lang="en-US" b="0" i="0" dirty="0" err="1">
                <a:solidFill>
                  <a:srgbClr val="333333"/>
                </a:solidFill>
                <a:effectLst/>
                <a:latin typeface="MJXc-TeX-math-I"/>
              </a:rPr>
              <a:t>Vagent</a:t>
            </a:r>
            <a:r>
              <a:rPr lang="en-US" b="0" i="0" dirty="0">
                <a:solidFill>
                  <a:srgbClr val="333333"/>
                </a:solidFill>
                <a:effectLst/>
                <a:latin typeface="Helvetica Neue"/>
              </a:rPr>
              <a:t>|𝑉𝑝𝑎𝑡𝑐ℎ|&gt;𝑉𝑎𝑔𝑒𝑛𝑡 and </a:t>
            </a:r>
            <a:r>
              <a:rPr lang="en-US" b="0" i="0" dirty="0" err="1">
                <a:solidFill>
                  <a:srgbClr val="333333"/>
                </a:solidFill>
                <a:effectLst/>
                <a:latin typeface="MJXc-TeX-math-I"/>
              </a:rPr>
              <a:t>Vagent</a:t>
            </a:r>
            <a:r>
              <a:rPr lang="en-US" b="0" i="0" dirty="0" err="1">
                <a:solidFill>
                  <a:srgbClr val="333333"/>
                </a:solidFill>
                <a:effectLst/>
                <a:latin typeface="MJXc-TeX-main-R"/>
              </a:rPr>
              <a:t>≤</a:t>
            </a:r>
            <a:r>
              <a:rPr lang="en-US" b="0" i="0" dirty="0" err="1">
                <a:solidFill>
                  <a:srgbClr val="333333"/>
                </a:solidFill>
                <a:effectLst/>
                <a:latin typeface="MJXc-TeX-math-I"/>
              </a:rPr>
              <a:t>Speedmin</a:t>
            </a:r>
            <a:endParaRPr lang="en-US" dirty="0"/>
          </a:p>
        </p:txBody>
      </p:sp>
      <p:sp>
        <p:nvSpPr>
          <p:cNvPr id="4" name="Slide Number Placeholder 3"/>
          <p:cNvSpPr>
            <a:spLocks noGrp="1"/>
          </p:cNvSpPr>
          <p:nvPr>
            <p:ph type="sldNum" sz="quarter" idx="5"/>
          </p:nvPr>
        </p:nvSpPr>
        <p:spPr/>
        <p:txBody>
          <a:bodyPr/>
          <a:lstStyle/>
          <a:p>
            <a:fld id="{8A477F5A-AE78-413A-BB36-995AB637DF18}" type="slidenum">
              <a:rPr lang="en-US" smtClean="0"/>
              <a:t>14</a:t>
            </a:fld>
            <a:endParaRPr lang="en-US"/>
          </a:p>
        </p:txBody>
      </p:sp>
    </p:spTree>
    <p:extLst>
      <p:ext uri="{BB962C8B-B14F-4D97-AF65-F5344CB8AC3E}">
        <p14:creationId xmlns:p14="http://schemas.microsoft.com/office/powerpoint/2010/main" val="3212146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49F1F-8141-4FBF-BF5A-6A38ACA864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738B69-8D7B-4DA7-9337-3BE471C806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8CFE0F-94D3-4F8E-A4DE-97501900A01B}"/>
              </a:ext>
            </a:extLst>
          </p:cNvPr>
          <p:cNvSpPr>
            <a:spLocks noGrp="1"/>
          </p:cNvSpPr>
          <p:nvPr>
            <p:ph type="dt" sz="half" idx="10"/>
          </p:nvPr>
        </p:nvSpPr>
        <p:spPr/>
        <p:txBody>
          <a:bodyPr/>
          <a:lstStyle/>
          <a:p>
            <a:fld id="{9BEC847F-28CF-4C8F-8216-868300884A7F}" type="datetimeFigureOut">
              <a:rPr lang="en-US" smtClean="0"/>
              <a:t>7/28/2025</a:t>
            </a:fld>
            <a:endParaRPr lang="en-US"/>
          </a:p>
        </p:txBody>
      </p:sp>
      <p:sp>
        <p:nvSpPr>
          <p:cNvPr id="5" name="Footer Placeholder 4">
            <a:extLst>
              <a:ext uri="{FF2B5EF4-FFF2-40B4-BE49-F238E27FC236}">
                <a16:creationId xmlns:a16="http://schemas.microsoft.com/office/drawing/2014/main" id="{9C9BD481-E5EA-4687-978B-FA850B51E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9B777-9386-4463-A30C-497BE152E292}"/>
              </a:ext>
            </a:extLst>
          </p:cNvPr>
          <p:cNvSpPr>
            <a:spLocks noGrp="1"/>
          </p:cNvSpPr>
          <p:nvPr>
            <p:ph type="sldNum" sz="quarter" idx="12"/>
          </p:nvPr>
        </p:nvSpPr>
        <p:spPr/>
        <p:txBody>
          <a:bodyPr/>
          <a:lstStyle/>
          <a:p>
            <a:fld id="{2A259F2A-FB88-4F62-8D12-77F5191E2E3F}" type="slidenum">
              <a:rPr lang="en-US" smtClean="0"/>
              <a:t>‹#›</a:t>
            </a:fld>
            <a:endParaRPr lang="en-US"/>
          </a:p>
        </p:txBody>
      </p:sp>
    </p:spTree>
    <p:extLst>
      <p:ext uri="{BB962C8B-B14F-4D97-AF65-F5344CB8AC3E}">
        <p14:creationId xmlns:p14="http://schemas.microsoft.com/office/powerpoint/2010/main" val="2485500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110E-3C70-4265-92E6-27B0FDB108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97A9C3-D90F-472E-9108-14D174C616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990E2-107E-44F4-BD1E-35A09CD818D0}"/>
              </a:ext>
            </a:extLst>
          </p:cNvPr>
          <p:cNvSpPr>
            <a:spLocks noGrp="1"/>
          </p:cNvSpPr>
          <p:nvPr>
            <p:ph type="dt" sz="half" idx="10"/>
          </p:nvPr>
        </p:nvSpPr>
        <p:spPr/>
        <p:txBody>
          <a:bodyPr/>
          <a:lstStyle/>
          <a:p>
            <a:fld id="{9BEC847F-28CF-4C8F-8216-868300884A7F}" type="datetimeFigureOut">
              <a:rPr lang="en-US" smtClean="0"/>
              <a:t>7/28/2025</a:t>
            </a:fld>
            <a:endParaRPr lang="en-US"/>
          </a:p>
        </p:txBody>
      </p:sp>
      <p:sp>
        <p:nvSpPr>
          <p:cNvPr id="5" name="Footer Placeholder 4">
            <a:extLst>
              <a:ext uri="{FF2B5EF4-FFF2-40B4-BE49-F238E27FC236}">
                <a16:creationId xmlns:a16="http://schemas.microsoft.com/office/drawing/2014/main" id="{E31A9C65-8A3F-4A51-AD07-F209CD91F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110AB-2249-47EA-BF4D-167B5894DC43}"/>
              </a:ext>
            </a:extLst>
          </p:cNvPr>
          <p:cNvSpPr>
            <a:spLocks noGrp="1"/>
          </p:cNvSpPr>
          <p:nvPr>
            <p:ph type="sldNum" sz="quarter" idx="12"/>
          </p:nvPr>
        </p:nvSpPr>
        <p:spPr/>
        <p:txBody>
          <a:bodyPr/>
          <a:lstStyle/>
          <a:p>
            <a:fld id="{2A259F2A-FB88-4F62-8D12-77F5191E2E3F}" type="slidenum">
              <a:rPr lang="en-US" smtClean="0"/>
              <a:t>‹#›</a:t>
            </a:fld>
            <a:endParaRPr lang="en-US"/>
          </a:p>
        </p:txBody>
      </p:sp>
    </p:spTree>
    <p:extLst>
      <p:ext uri="{BB962C8B-B14F-4D97-AF65-F5344CB8AC3E}">
        <p14:creationId xmlns:p14="http://schemas.microsoft.com/office/powerpoint/2010/main" val="35656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4832A5-A46F-4F31-9488-F79ECFD1F2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ADEC43-A4F3-467F-80CD-340A69338B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054CA-E3BA-450F-9EA7-C79E0500112E}"/>
              </a:ext>
            </a:extLst>
          </p:cNvPr>
          <p:cNvSpPr>
            <a:spLocks noGrp="1"/>
          </p:cNvSpPr>
          <p:nvPr>
            <p:ph type="dt" sz="half" idx="10"/>
          </p:nvPr>
        </p:nvSpPr>
        <p:spPr/>
        <p:txBody>
          <a:bodyPr/>
          <a:lstStyle/>
          <a:p>
            <a:fld id="{9BEC847F-28CF-4C8F-8216-868300884A7F}" type="datetimeFigureOut">
              <a:rPr lang="en-US" smtClean="0"/>
              <a:t>7/28/2025</a:t>
            </a:fld>
            <a:endParaRPr lang="en-US"/>
          </a:p>
        </p:txBody>
      </p:sp>
      <p:sp>
        <p:nvSpPr>
          <p:cNvPr id="5" name="Footer Placeholder 4">
            <a:extLst>
              <a:ext uri="{FF2B5EF4-FFF2-40B4-BE49-F238E27FC236}">
                <a16:creationId xmlns:a16="http://schemas.microsoft.com/office/drawing/2014/main" id="{FFA6E605-E5B3-4E7E-986F-70A74EA22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C332C-A5DA-4B60-A1D3-C1E4F82EB136}"/>
              </a:ext>
            </a:extLst>
          </p:cNvPr>
          <p:cNvSpPr>
            <a:spLocks noGrp="1"/>
          </p:cNvSpPr>
          <p:nvPr>
            <p:ph type="sldNum" sz="quarter" idx="12"/>
          </p:nvPr>
        </p:nvSpPr>
        <p:spPr/>
        <p:txBody>
          <a:bodyPr/>
          <a:lstStyle/>
          <a:p>
            <a:fld id="{2A259F2A-FB88-4F62-8D12-77F5191E2E3F}" type="slidenum">
              <a:rPr lang="en-US" smtClean="0"/>
              <a:t>‹#›</a:t>
            </a:fld>
            <a:endParaRPr lang="en-US"/>
          </a:p>
        </p:txBody>
      </p:sp>
    </p:spTree>
    <p:extLst>
      <p:ext uri="{BB962C8B-B14F-4D97-AF65-F5344CB8AC3E}">
        <p14:creationId xmlns:p14="http://schemas.microsoft.com/office/powerpoint/2010/main" val="2714640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CDC8-7090-4978-91A5-2FFEBBB12F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4B9FE4-26DD-46E4-8496-6A77EA25FF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E786A0-8F04-4274-9A55-717320B608B4}"/>
              </a:ext>
            </a:extLst>
          </p:cNvPr>
          <p:cNvSpPr>
            <a:spLocks noGrp="1"/>
          </p:cNvSpPr>
          <p:nvPr>
            <p:ph type="dt" sz="half" idx="10"/>
          </p:nvPr>
        </p:nvSpPr>
        <p:spPr/>
        <p:txBody>
          <a:bodyPr/>
          <a:lstStyle/>
          <a:p>
            <a:fld id="{9BEC847F-28CF-4C8F-8216-868300884A7F}" type="datetimeFigureOut">
              <a:rPr lang="en-US" smtClean="0"/>
              <a:t>7/28/2025</a:t>
            </a:fld>
            <a:endParaRPr lang="en-US"/>
          </a:p>
        </p:txBody>
      </p:sp>
      <p:sp>
        <p:nvSpPr>
          <p:cNvPr id="5" name="Footer Placeholder 4">
            <a:extLst>
              <a:ext uri="{FF2B5EF4-FFF2-40B4-BE49-F238E27FC236}">
                <a16:creationId xmlns:a16="http://schemas.microsoft.com/office/drawing/2014/main" id="{13F888EE-862C-4763-AE35-0BEB77453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1F349-ADA4-4681-9205-90C3EE82397E}"/>
              </a:ext>
            </a:extLst>
          </p:cNvPr>
          <p:cNvSpPr>
            <a:spLocks noGrp="1"/>
          </p:cNvSpPr>
          <p:nvPr>
            <p:ph type="sldNum" sz="quarter" idx="12"/>
          </p:nvPr>
        </p:nvSpPr>
        <p:spPr/>
        <p:txBody>
          <a:bodyPr/>
          <a:lstStyle/>
          <a:p>
            <a:fld id="{2A259F2A-FB88-4F62-8D12-77F5191E2E3F}" type="slidenum">
              <a:rPr lang="en-US" smtClean="0"/>
              <a:t>‹#›</a:t>
            </a:fld>
            <a:endParaRPr lang="en-US"/>
          </a:p>
        </p:txBody>
      </p:sp>
    </p:spTree>
    <p:extLst>
      <p:ext uri="{BB962C8B-B14F-4D97-AF65-F5344CB8AC3E}">
        <p14:creationId xmlns:p14="http://schemas.microsoft.com/office/powerpoint/2010/main" val="2191933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D2BB6-E14D-493D-8215-857354090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AFEC6B-C50C-4FCA-B757-F6EB472215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7D34AB-5657-4FA9-A713-57AD0FB94C5D}"/>
              </a:ext>
            </a:extLst>
          </p:cNvPr>
          <p:cNvSpPr>
            <a:spLocks noGrp="1"/>
          </p:cNvSpPr>
          <p:nvPr>
            <p:ph type="dt" sz="half" idx="10"/>
          </p:nvPr>
        </p:nvSpPr>
        <p:spPr/>
        <p:txBody>
          <a:bodyPr/>
          <a:lstStyle/>
          <a:p>
            <a:fld id="{9BEC847F-28CF-4C8F-8216-868300884A7F}" type="datetimeFigureOut">
              <a:rPr lang="en-US" smtClean="0"/>
              <a:t>7/28/2025</a:t>
            </a:fld>
            <a:endParaRPr lang="en-US"/>
          </a:p>
        </p:txBody>
      </p:sp>
      <p:sp>
        <p:nvSpPr>
          <p:cNvPr id="5" name="Footer Placeholder 4">
            <a:extLst>
              <a:ext uri="{FF2B5EF4-FFF2-40B4-BE49-F238E27FC236}">
                <a16:creationId xmlns:a16="http://schemas.microsoft.com/office/drawing/2014/main" id="{6B914655-D8AC-4D2F-A311-5C6AEAA62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A6D47-5368-44C7-A8C9-C9BE063ABFC2}"/>
              </a:ext>
            </a:extLst>
          </p:cNvPr>
          <p:cNvSpPr>
            <a:spLocks noGrp="1"/>
          </p:cNvSpPr>
          <p:nvPr>
            <p:ph type="sldNum" sz="quarter" idx="12"/>
          </p:nvPr>
        </p:nvSpPr>
        <p:spPr/>
        <p:txBody>
          <a:bodyPr/>
          <a:lstStyle/>
          <a:p>
            <a:fld id="{2A259F2A-FB88-4F62-8D12-77F5191E2E3F}" type="slidenum">
              <a:rPr lang="en-US" smtClean="0"/>
              <a:t>‹#›</a:t>
            </a:fld>
            <a:endParaRPr lang="en-US"/>
          </a:p>
        </p:txBody>
      </p:sp>
    </p:spTree>
    <p:extLst>
      <p:ext uri="{BB962C8B-B14F-4D97-AF65-F5344CB8AC3E}">
        <p14:creationId xmlns:p14="http://schemas.microsoft.com/office/powerpoint/2010/main" val="1550888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CBA0-3B5B-4213-977B-7590AAC3F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467316-4E26-46C9-91D8-78645979D5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C1ED28-73DC-410B-92F6-0F90B939BC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6E3D4A-2AED-4748-815A-6AEA9D7BE472}"/>
              </a:ext>
            </a:extLst>
          </p:cNvPr>
          <p:cNvSpPr>
            <a:spLocks noGrp="1"/>
          </p:cNvSpPr>
          <p:nvPr>
            <p:ph type="dt" sz="half" idx="10"/>
          </p:nvPr>
        </p:nvSpPr>
        <p:spPr/>
        <p:txBody>
          <a:bodyPr/>
          <a:lstStyle/>
          <a:p>
            <a:fld id="{9BEC847F-28CF-4C8F-8216-868300884A7F}" type="datetimeFigureOut">
              <a:rPr lang="en-US" smtClean="0"/>
              <a:t>7/28/2025</a:t>
            </a:fld>
            <a:endParaRPr lang="en-US"/>
          </a:p>
        </p:txBody>
      </p:sp>
      <p:sp>
        <p:nvSpPr>
          <p:cNvPr id="6" name="Footer Placeholder 5">
            <a:extLst>
              <a:ext uri="{FF2B5EF4-FFF2-40B4-BE49-F238E27FC236}">
                <a16:creationId xmlns:a16="http://schemas.microsoft.com/office/drawing/2014/main" id="{D8E4CDD8-CBFE-4E2A-AFB3-1855F335EF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AEF412-CD08-4121-AE61-D622E47FC51B}"/>
              </a:ext>
            </a:extLst>
          </p:cNvPr>
          <p:cNvSpPr>
            <a:spLocks noGrp="1"/>
          </p:cNvSpPr>
          <p:nvPr>
            <p:ph type="sldNum" sz="quarter" idx="12"/>
          </p:nvPr>
        </p:nvSpPr>
        <p:spPr/>
        <p:txBody>
          <a:bodyPr/>
          <a:lstStyle/>
          <a:p>
            <a:fld id="{2A259F2A-FB88-4F62-8D12-77F5191E2E3F}" type="slidenum">
              <a:rPr lang="en-US" smtClean="0"/>
              <a:t>‹#›</a:t>
            </a:fld>
            <a:endParaRPr lang="en-US"/>
          </a:p>
        </p:txBody>
      </p:sp>
    </p:spTree>
    <p:extLst>
      <p:ext uri="{BB962C8B-B14F-4D97-AF65-F5344CB8AC3E}">
        <p14:creationId xmlns:p14="http://schemas.microsoft.com/office/powerpoint/2010/main" val="2883685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45E8C-9770-47EF-BE24-0CD790C860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C9F71F-4584-4952-8321-07DF5D2DAF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BA56E1-E548-4E06-8BC6-92137637ED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97B174-900E-4640-A7E1-2B78677A98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811DF5-BE54-4C82-A296-531259ECF6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9EB407-9898-4885-9476-4D6ADF53BA96}"/>
              </a:ext>
            </a:extLst>
          </p:cNvPr>
          <p:cNvSpPr>
            <a:spLocks noGrp="1"/>
          </p:cNvSpPr>
          <p:nvPr>
            <p:ph type="dt" sz="half" idx="10"/>
          </p:nvPr>
        </p:nvSpPr>
        <p:spPr/>
        <p:txBody>
          <a:bodyPr/>
          <a:lstStyle/>
          <a:p>
            <a:fld id="{9BEC847F-28CF-4C8F-8216-868300884A7F}" type="datetimeFigureOut">
              <a:rPr lang="en-US" smtClean="0"/>
              <a:t>7/28/2025</a:t>
            </a:fld>
            <a:endParaRPr lang="en-US"/>
          </a:p>
        </p:txBody>
      </p:sp>
      <p:sp>
        <p:nvSpPr>
          <p:cNvPr id="8" name="Footer Placeholder 7">
            <a:extLst>
              <a:ext uri="{FF2B5EF4-FFF2-40B4-BE49-F238E27FC236}">
                <a16:creationId xmlns:a16="http://schemas.microsoft.com/office/drawing/2014/main" id="{5DDBCBBA-F113-4B54-A181-9002B6BDE9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F1572C-0F75-4D3E-961E-4064457A8A55}"/>
              </a:ext>
            </a:extLst>
          </p:cNvPr>
          <p:cNvSpPr>
            <a:spLocks noGrp="1"/>
          </p:cNvSpPr>
          <p:nvPr>
            <p:ph type="sldNum" sz="quarter" idx="12"/>
          </p:nvPr>
        </p:nvSpPr>
        <p:spPr/>
        <p:txBody>
          <a:bodyPr/>
          <a:lstStyle/>
          <a:p>
            <a:fld id="{2A259F2A-FB88-4F62-8D12-77F5191E2E3F}" type="slidenum">
              <a:rPr lang="en-US" smtClean="0"/>
              <a:t>‹#›</a:t>
            </a:fld>
            <a:endParaRPr lang="en-US"/>
          </a:p>
        </p:txBody>
      </p:sp>
    </p:spTree>
    <p:extLst>
      <p:ext uri="{BB962C8B-B14F-4D97-AF65-F5344CB8AC3E}">
        <p14:creationId xmlns:p14="http://schemas.microsoft.com/office/powerpoint/2010/main" val="3014431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617E-EE61-427E-8F6D-220DBCB1F2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A408A6-1A7F-451E-A9F0-0C839E0201B4}"/>
              </a:ext>
            </a:extLst>
          </p:cNvPr>
          <p:cNvSpPr>
            <a:spLocks noGrp="1"/>
          </p:cNvSpPr>
          <p:nvPr>
            <p:ph type="dt" sz="half" idx="10"/>
          </p:nvPr>
        </p:nvSpPr>
        <p:spPr/>
        <p:txBody>
          <a:bodyPr/>
          <a:lstStyle/>
          <a:p>
            <a:fld id="{9BEC847F-28CF-4C8F-8216-868300884A7F}" type="datetimeFigureOut">
              <a:rPr lang="en-US" smtClean="0"/>
              <a:t>7/28/2025</a:t>
            </a:fld>
            <a:endParaRPr lang="en-US"/>
          </a:p>
        </p:txBody>
      </p:sp>
      <p:sp>
        <p:nvSpPr>
          <p:cNvPr id="4" name="Footer Placeholder 3">
            <a:extLst>
              <a:ext uri="{FF2B5EF4-FFF2-40B4-BE49-F238E27FC236}">
                <a16:creationId xmlns:a16="http://schemas.microsoft.com/office/drawing/2014/main" id="{8E602C96-FD98-485E-83B7-8B61F80DB1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5536F9-5781-4EC0-A444-B6D8E85C68AD}"/>
              </a:ext>
            </a:extLst>
          </p:cNvPr>
          <p:cNvSpPr>
            <a:spLocks noGrp="1"/>
          </p:cNvSpPr>
          <p:nvPr>
            <p:ph type="sldNum" sz="quarter" idx="12"/>
          </p:nvPr>
        </p:nvSpPr>
        <p:spPr/>
        <p:txBody>
          <a:bodyPr/>
          <a:lstStyle/>
          <a:p>
            <a:fld id="{2A259F2A-FB88-4F62-8D12-77F5191E2E3F}" type="slidenum">
              <a:rPr lang="en-US" smtClean="0"/>
              <a:t>‹#›</a:t>
            </a:fld>
            <a:endParaRPr lang="en-US"/>
          </a:p>
        </p:txBody>
      </p:sp>
    </p:spTree>
    <p:extLst>
      <p:ext uri="{BB962C8B-B14F-4D97-AF65-F5344CB8AC3E}">
        <p14:creationId xmlns:p14="http://schemas.microsoft.com/office/powerpoint/2010/main" val="3106376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8D3773-774D-451E-8E4B-ED5ABBAFF256}"/>
              </a:ext>
            </a:extLst>
          </p:cNvPr>
          <p:cNvSpPr>
            <a:spLocks noGrp="1"/>
          </p:cNvSpPr>
          <p:nvPr>
            <p:ph type="dt" sz="half" idx="10"/>
          </p:nvPr>
        </p:nvSpPr>
        <p:spPr/>
        <p:txBody>
          <a:bodyPr/>
          <a:lstStyle/>
          <a:p>
            <a:fld id="{9BEC847F-28CF-4C8F-8216-868300884A7F}" type="datetimeFigureOut">
              <a:rPr lang="en-US" smtClean="0"/>
              <a:t>7/28/2025</a:t>
            </a:fld>
            <a:endParaRPr lang="en-US"/>
          </a:p>
        </p:txBody>
      </p:sp>
      <p:sp>
        <p:nvSpPr>
          <p:cNvPr id="3" name="Footer Placeholder 2">
            <a:extLst>
              <a:ext uri="{FF2B5EF4-FFF2-40B4-BE49-F238E27FC236}">
                <a16:creationId xmlns:a16="http://schemas.microsoft.com/office/drawing/2014/main" id="{FBFD8E68-3C83-4AF7-BD5A-473AAE51D2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D774D8-3075-40ED-862F-4303D9043886}"/>
              </a:ext>
            </a:extLst>
          </p:cNvPr>
          <p:cNvSpPr>
            <a:spLocks noGrp="1"/>
          </p:cNvSpPr>
          <p:nvPr>
            <p:ph type="sldNum" sz="quarter" idx="12"/>
          </p:nvPr>
        </p:nvSpPr>
        <p:spPr/>
        <p:txBody>
          <a:bodyPr/>
          <a:lstStyle/>
          <a:p>
            <a:fld id="{2A259F2A-FB88-4F62-8D12-77F5191E2E3F}" type="slidenum">
              <a:rPr lang="en-US" smtClean="0"/>
              <a:t>‹#›</a:t>
            </a:fld>
            <a:endParaRPr lang="en-US"/>
          </a:p>
        </p:txBody>
      </p:sp>
    </p:spTree>
    <p:extLst>
      <p:ext uri="{BB962C8B-B14F-4D97-AF65-F5344CB8AC3E}">
        <p14:creationId xmlns:p14="http://schemas.microsoft.com/office/powerpoint/2010/main" val="3459546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D163-F5D6-4A6D-97C7-18570C6760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84CE2-FB4A-42C4-B7E6-10A8797AFF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7B8B50-533D-455F-BB36-B2EB8A353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70D6CC-782D-4765-ABF1-E08E1519B82D}"/>
              </a:ext>
            </a:extLst>
          </p:cNvPr>
          <p:cNvSpPr>
            <a:spLocks noGrp="1"/>
          </p:cNvSpPr>
          <p:nvPr>
            <p:ph type="dt" sz="half" idx="10"/>
          </p:nvPr>
        </p:nvSpPr>
        <p:spPr/>
        <p:txBody>
          <a:bodyPr/>
          <a:lstStyle/>
          <a:p>
            <a:fld id="{9BEC847F-28CF-4C8F-8216-868300884A7F}" type="datetimeFigureOut">
              <a:rPr lang="en-US" smtClean="0"/>
              <a:t>7/28/2025</a:t>
            </a:fld>
            <a:endParaRPr lang="en-US"/>
          </a:p>
        </p:txBody>
      </p:sp>
      <p:sp>
        <p:nvSpPr>
          <p:cNvPr id="6" name="Footer Placeholder 5">
            <a:extLst>
              <a:ext uri="{FF2B5EF4-FFF2-40B4-BE49-F238E27FC236}">
                <a16:creationId xmlns:a16="http://schemas.microsoft.com/office/drawing/2014/main" id="{AEC7E591-3EF1-4A94-B121-DB3D972A4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3FA53D-CAD1-45B1-BFD7-2C11EA66AC20}"/>
              </a:ext>
            </a:extLst>
          </p:cNvPr>
          <p:cNvSpPr>
            <a:spLocks noGrp="1"/>
          </p:cNvSpPr>
          <p:nvPr>
            <p:ph type="sldNum" sz="quarter" idx="12"/>
          </p:nvPr>
        </p:nvSpPr>
        <p:spPr/>
        <p:txBody>
          <a:bodyPr/>
          <a:lstStyle/>
          <a:p>
            <a:fld id="{2A259F2A-FB88-4F62-8D12-77F5191E2E3F}" type="slidenum">
              <a:rPr lang="en-US" smtClean="0"/>
              <a:t>‹#›</a:t>
            </a:fld>
            <a:endParaRPr lang="en-US"/>
          </a:p>
        </p:txBody>
      </p:sp>
    </p:spTree>
    <p:extLst>
      <p:ext uri="{BB962C8B-B14F-4D97-AF65-F5344CB8AC3E}">
        <p14:creationId xmlns:p14="http://schemas.microsoft.com/office/powerpoint/2010/main" val="3779549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FF04-BF4B-4111-AE7D-3029DA70A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173707-16F0-4F11-8306-97951C67A9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B7999A-313F-4F07-AAA6-B3EF51701C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985979-0696-40F2-B42E-A65D0E9ED55E}"/>
              </a:ext>
            </a:extLst>
          </p:cNvPr>
          <p:cNvSpPr>
            <a:spLocks noGrp="1"/>
          </p:cNvSpPr>
          <p:nvPr>
            <p:ph type="dt" sz="half" idx="10"/>
          </p:nvPr>
        </p:nvSpPr>
        <p:spPr/>
        <p:txBody>
          <a:bodyPr/>
          <a:lstStyle/>
          <a:p>
            <a:fld id="{9BEC847F-28CF-4C8F-8216-868300884A7F}" type="datetimeFigureOut">
              <a:rPr lang="en-US" smtClean="0"/>
              <a:t>7/28/2025</a:t>
            </a:fld>
            <a:endParaRPr lang="en-US"/>
          </a:p>
        </p:txBody>
      </p:sp>
      <p:sp>
        <p:nvSpPr>
          <p:cNvPr id="6" name="Footer Placeholder 5">
            <a:extLst>
              <a:ext uri="{FF2B5EF4-FFF2-40B4-BE49-F238E27FC236}">
                <a16:creationId xmlns:a16="http://schemas.microsoft.com/office/drawing/2014/main" id="{99709B80-A602-4242-BAAF-68E06ADC9B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F5C82-8559-4F05-AC95-A387EF5D2CF0}"/>
              </a:ext>
            </a:extLst>
          </p:cNvPr>
          <p:cNvSpPr>
            <a:spLocks noGrp="1"/>
          </p:cNvSpPr>
          <p:nvPr>
            <p:ph type="sldNum" sz="quarter" idx="12"/>
          </p:nvPr>
        </p:nvSpPr>
        <p:spPr/>
        <p:txBody>
          <a:bodyPr/>
          <a:lstStyle/>
          <a:p>
            <a:fld id="{2A259F2A-FB88-4F62-8D12-77F5191E2E3F}" type="slidenum">
              <a:rPr lang="en-US" smtClean="0"/>
              <a:t>‹#›</a:t>
            </a:fld>
            <a:endParaRPr lang="en-US"/>
          </a:p>
        </p:txBody>
      </p:sp>
    </p:spTree>
    <p:extLst>
      <p:ext uri="{BB962C8B-B14F-4D97-AF65-F5344CB8AC3E}">
        <p14:creationId xmlns:p14="http://schemas.microsoft.com/office/powerpoint/2010/main" val="329113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84DA64-F61E-4BD4-9CB2-73E7A38757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D1272D-920A-414C-B438-BA35DB0DBA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8C9D2-5604-4DC6-AEA5-610E5C79E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C847F-28CF-4C8F-8216-868300884A7F}" type="datetimeFigureOut">
              <a:rPr lang="en-US" smtClean="0"/>
              <a:t>7/28/2025</a:t>
            </a:fld>
            <a:endParaRPr lang="en-US"/>
          </a:p>
        </p:txBody>
      </p:sp>
      <p:sp>
        <p:nvSpPr>
          <p:cNvPr id="5" name="Footer Placeholder 4">
            <a:extLst>
              <a:ext uri="{FF2B5EF4-FFF2-40B4-BE49-F238E27FC236}">
                <a16:creationId xmlns:a16="http://schemas.microsoft.com/office/drawing/2014/main" id="{63D04731-B686-4222-965A-52EEC41879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DE1F3C-613F-4941-BA95-6BA12D214E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259F2A-FB88-4F62-8D12-77F5191E2E3F}" type="slidenum">
              <a:rPr lang="en-US" smtClean="0"/>
              <a:t>‹#›</a:t>
            </a:fld>
            <a:endParaRPr lang="en-US"/>
          </a:p>
        </p:txBody>
      </p:sp>
    </p:spTree>
    <p:extLst>
      <p:ext uri="{BB962C8B-B14F-4D97-AF65-F5344CB8AC3E}">
        <p14:creationId xmlns:p14="http://schemas.microsoft.com/office/powerpoint/2010/main" val="1999893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png"/><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png"/><Relationship Id="rId9"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01AD-A261-4D81-829A-6B677B848F71}"/>
              </a:ext>
            </a:extLst>
          </p:cNvPr>
          <p:cNvSpPr>
            <a:spLocks noGrp="1"/>
          </p:cNvSpPr>
          <p:nvPr>
            <p:ph type="ctrTitle"/>
          </p:nvPr>
        </p:nvSpPr>
        <p:spPr/>
        <p:txBody>
          <a:bodyPr/>
          <a:lstStyle/>
          <a:p>
            <a:r>
              <a:rPr lang="en-US" dirty="0"/>
              <a:t>Foraging Behavior</a:t>
            </a:r>
          </a:p>
        </p:txBody>
      </p:sp>
      <p:sp>
        <p:nvSpPr>
          <p:cNvPr id="3" name="Subtitle 2">
            <a:extLst>
              <a:ext uri="{FF2B5EF4-FFF2-40B4-BE49-F238E27FC236}">
                <a16:creationId xmlns:a16="http://schemas.microsoft.com/office/drawing/2014/main" id="{98155772-D1B0-42C5-ACE9-FC72D03E389B}"/>
              </a:ext>
            </a:extLst>
          </p:cNvPr>
          <p:cNvSpPr>
            <a:spLocks noGrp="1"/>
          </p:cNvSpPr>
          <p:nvPr>
            <p:ph type="subTitle" idx="1"/>
          </p:nvPr>
        </p:nvSpPr>
        <p:spPr/>
        <p:txBody>
          <a:bodyPr/>
          <a:lstStyle/>
          <a:p>
            <a:r>
              <a:rPr lang="en-US" dirty="0"/>
              <a:t>Drafted By: Vanessa Quintana</a:t>
            </a:r>
          </a:p>
        </p:txBody>
      </p:sp>
      <p:sp>
        <p:nvSpPr>
          <p:cNvPr id="4" name="TextBox 3">
            <a:extLst>
              <a:ext uri="{FF2B5EF4-FFF2-40B4-BE49-F238E27FC236}">
                <a16:creationId xmlns:a16="http://schemas.microsoft.com/office/drawing/2014/main" id="{EC769B74-8514-4808-99AD-42DBF8EE9940}"/>
              </a:ext>
            </a:extLst>
          </p:cNvPr>
          <p:cNvSpPr txBox="1"/>
          <p:nvPr/>
        </p:nvSpPr>
        <p:spPr>
          <a:xfrm>
            <a:off x="6934200" y="106958"/>
            <a:ext cx="5257800" cy="923330"/>
          </a:xfrm>
          <a:prstGeom prst="rect">
            <a:avLst/>
          </a:prstGeom>
          <a:noFill/>
        </p:spPr>
        <p:txBody>
          <a:bodyPr wrap="square" rtlCol="0">
            <a:spAutoFit/>
          </a:bodyPr>
          <a:lstStyle/>
          <a:p>
            <a:pPr algn="r"/>
            <a:r>
              <a:rPr lang="en-US" dirty="0"/>
              <a:t>Penobscot Estuary Community Modeling Workshop</a:t>
            </a:r>
          </a:p>
          <a:p>
            <a:pPr algn="r"/>
            <a:r>
              <a:rPr lang="en-US" dirty="0"/>
              <a:t>ABM Draft Foraging Function</a:t>
            </a:r>
          </a:p>
          <a:p>
            <a:pPr algn="r"/>
            <a:r>
              <a:rPr lang="en-US" dirty="0"/>
              <a:t>August 6</a:t>
            </a:r>
            <a:r>
              <a:rPr lang="en-US" baseline="30000" dirty="0"/>
              <a:t>th</a:t>
            </a:r>
            <a:r>
              <a:rPr lang="en-US" dirty="0"/>
              <a:t>, 2025</a:t>
            </a:r>
          </a:p>
        </p:txBody>
      </p:sp>
    </p:spTree>
    <p:extLst>
      <p:ext uri="{BB962C8B-B14F-4D97-AF65-F5344CB8AC3E}">
        <p14:creationId xmlns:p14="http://schemas.microsoft.com/office/powerpoint/2010/main" val="1657875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5D5288F-41C4-43B1-8D0A-F4D11CA86244}"/>
              </a:ext>
            </a:extLst>
          </p:cNvPr>
          <p:cNvCxnSpPr>
            <a:cxnSpLocks/>
          </p:cNvCxnSpPr>
          <p:nvPr/>
        </p:nvCxnSpPr>
        <p:spPr>
          <a:xfrm>
            <a:off x="786000" y="3958681"/>
            <a:ext cx="1048214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B96FB0B-B086-4E45-9B32-45E5B1CEA8C3}"/>
              </a:ext>
            </a:extLst>
          </p:cNvPr>
          <p:cNvSpPr txBox="1"/>
          <p:nvPr/>
        </p:nvSpPr>
        <p:spPr>
          <a:xfrm>
            <a:off x="4816039" y="5791013"/>
            <a:ext cx="2631688" cy="646331"/>
          </a:xfrm>
          <a:prstGeom prst="rect">
            <a:avLst/>
          </a:prstGeom>
          <a:noFill/>
        </p:spPr>
        <p:txBody>
          <a:bodyPr wrap="square" rtlCol="0">
            <a:spAutoFit/>
          </a:bodyPr>
          <a:lstStyle/>
          <a:p>
            <a:pPr algn="ctr"/>
            <a:r>
              <a:rPr lang="en-US" sz="3600" b="1" dirty="0"/>
              <a:t>Species</a:t>
            </a:r>
          </a:p>
        </p:txBody>
      </p:sp>
      <p:sp>
        <p:nvSpPr>
          <p:cNvPr id="13" name="TextBox 12">
            <a:extLst>
              <a:ext uri="{FF2B5EF4-FFF2-40B4-BE49-F238E27FC236}">
                <a16:creationId xmlns:a16="http://schemas.microsoft.com/office/drawing/2014/main" id="{93F248A9-BC1A-4B44-86DD-7A6E4561FEFD}"/>
              </a:ext>
            </a:extLst>
          </p:cNvPr>
          <p:cNvSpPr txBox="1"/>
          <p:nvPr/>
        </p:nvSpPr>
        <p:spPr>
          <a:xfrm>
            <a:off x="1991775" y="1619625"/>
            <a:ext cx="2631688" cy="584775"/>
          </a:xfrm>
          <a:prstGeom prst="rect">
            <a:avLst/>
          </a:prstGeom>
          <a:noFill/>
        </p:spPr>
        <p:txBody>
          <a:bodyPr wrap="square" rtlCol="0">
            <a:spAutoFit/>
          </a:bodyPr>
          <a:lstStyle/>
          <a:p>
            <a:pPr algn="ctr"/>
            <a:r>
              <a:rPr lang="en-US" sz="3200" b="1" dirty="0"/>
              <a:t>Size</a:t>
            </a:r>
            <a:endParaRPr lang="en-US" sz="3600" b="1" dirty="0"/>
          </a:p>
        </p:txBody>
      </p:sp>
      <p:cxnSp>
        <p:nvCxnSpPr>
          <p:cNvPr id="14" name="Straight Connector 13">
            <a:extLst>
              <a:ext uri="{FF2B5EF4-FFF2-40B4-BE49-F238E27FC236}">
                <a16:creationId xmlns:a16="http://schemas.microsoft.com/office/drawing/2014/main" id="{3E9E9B60-77DE-49AE-9EF0-3E1F5C7A32B6}"/>
              </a:ext>
            </a:extLst>
          </p:cNvPr>
          <p:cNvCxnSpPr>
            <a:cxnSpLocks/>
          </p:cNvCxnSpPr>
          <p:nvPr/>
        </p:nvCxnSpPr>
        <p:spPr>
          <a:xfrm rot="16200000">
            <a:off x="-1514391" y="3958681"/>
            <a:ext cx="457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3244798-EFAC-4F5B-A0F1-9E44E477DCB7}"/>
              </a:ext>
            </a:extLst>
          </p:cNvPr>
          <p:cNvSpPr txBox="1"/>
          <p:nvPr/>
        </p:nvSpPr>
        <p:spPr>
          <a:xfrm>
            <a:off x="6798221" y="1555585"/>
            <a:ext cx="4275361" cy="646331"/>
          </a:xfrm>
          <a:prstGeom prst="rect">
            <a:avLst/>
          </a:prstGeom>
          <a:noFill/>
        </p:spPr>
        <p:txBody>
          <a:bodyPr wrap="square" rtlCol="0">
            <a:spAutoFit/>
          </a:bodyPr>
          <a:lstStyle/>
          <a:p>
            <a:pPr algn="ctr"/>
            <a:r>
              <a:rPr lang="en-US" sz="3200" b="1" dirty="0"/>
              <a:t>Resource</a:t>
            </a:r>
            <a:r>
              <a:rPr lang="en-US" sz="3600" b="1" dirty="0"/>
              <a:t> </a:t>
            </a:r>
            <a:r>
              <a:rPr lang="en-US" sz="3200" b="1" dirty="0"/>
              <a:t>Allocation</a:t>
            </a:r>
            <a:endParaRPr lang="en-US" sz="3600" b="1" dirty="0"/>
          </a:p>
        </p:txBody>
      </p:sp>
      <p:grpSp>
        <p:nvGrpSpPr>
          <p:cNvPr id="18" name="Group 17">
            <a:extLst>
              <a:ext uri="{FF2B5EF4-FFF2-40B4-BE49-F238E27FC236}">
                <a16:creationId xmlns:a16="http://schemas.microsoft.com/office/drawing/2014/main" id="{7F62620F-ADD3-4C31-A35F-38AE84BAC5EB}"/>
              </a:ext>
            </a:extLst>
          </p:cNvPr>
          <p:cNvGrpSpPr/>
          <p:nvPr/>
        </p:nvGrpSpPr>
        <p:grpSpPr>
          <a:xfrm>
            <a:off x="812972" y="2631686"/>
            <a:ext cx="10566055" cy="2962420"/>
            <a:chOff x="1274346" y="1817649"/>
            <a:chExt cx="10566055" cy="2962420"/>
          </a:xfrm>
        </p:grpSpPr>
        <p:grpSp>
          <p:nvGrpSpPr>
            <p:cNvPr id="3" name="Group 2">
              <a:extLst>
                <a:ext uri="{FF2B5EF4-FFF2-40B4-BE49-F238E27FC236}">
                  <a16:creationId xmlns:a16="http://schemas.microsoft.com/office/drawing/2014/main" id="{0ECE9775-FDB6-4FA5-9FC3-482E5CC62D80}"/>
                </a:ext>
              </a:extLst>
            </p:cNvPr>
            <p:cNvGrpSpPr/>
            <p:nvPr/>
          </p:nvGrpSpPr>
          <p:grpSpPr>
            <a:xfrm>
              <a:off x="1274346" y="3382833"/>
              <a:ext cx="1438648" cy="1027904"/>
              <a:chOff x="1880406" y="1698026"/>
              <a:chExt cx="1438648" cy="1027904"/>
            </a:xfrm>
          </p:grpSpPr>
          <p:pic>
            <p:nvPicPr>
              <p:cNvPr id="4" name="Picture 3">
                <a:extLst>
                  <a:ext uri="{FF2B5EF4-FFF2-40B4-BE49-F238E27FC236}">
                    <a16:creationId xmlns:a16="http://schemas.microsoft.com/office/drawing/2014/main" id="{A89E94E6-484C-4366-AD98-3B6D65935E15}"/>
                  </a:ext>
                </a:extLst>
              </p:cNvPr>
              <p:cNvPicPr>
                <a:picLocks noChangeAspect="1"/>
              </p:cNvPicPr>
              <p:nvPr/>
            </p:nvPicPr>
            <p:blipFill>
              <a:blip r:embed="rId2"/>
              <a:stretch>
                <a:fillRect/>
              </a:stretch>
            </p:blipFill>
            <p:spPr>
              <a:xfrm flipH="1">
                <a:off x="1880406" y="1698026"/>
                <a:ext cx="1438648" cy="830997"/>
              </a:xfrm>
              <a:prstGeom prst="rect">
                <a:avLst/>
              </a:prstGeom>
              <a:ln>
                <a:noFill/>
              </a:ln>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2F69D32C-7395-4C45-A4E6-0FA6143DAA05}"/>
                  </a:ext>
                </a:extLst>
              </p:cNvPr>
              <p:cNvSpPr txBox="1"/>
              <p:nvPr/>
            </p:nvSpPr>
            <p:spPr>
              <a:xfrm>
                <a:off x="2052507" y="2264265"/>
                <a:ext cx="1148648" cy="461665"/>
              </a:xfrm>
              <a:prstGeom prst="rect">
                <a:avLst/>
              </a:prstGeom>
              <a:noFill/>
            </p:spPr>
            <p:txBody>
              <a:bodyPr wrap="none" rtlCol="0">
                <a:spAutoFit/>
              </a:bodyPr>
              <a:lstStyle/>
              <a:p>
                <a:r>
                  <a:rPr lang="en-US" sz="2400" b="1" dirty="0"/>
                  <a:t>Forager</a:t>
                </a:r>
              </a:p>
            </p:txBody>
          </p:sp>
        </p:grpSp>
        <p:sp>
          <p:nvSpPr>
            <p:cNvPr id="15" name="Rectangle 14">
              <a:extLst>
                <a:ext uri="{FF2B5EF4-FFF2-40B4-BE49-F238E27FC236}">
                  <a16:creationId xmlns:a16="http://schemas.microsoft.com/office/drawing/2014/main" id="{78C3FF57-8973-4AD7-BC4D-B432FC848C58}"/>
                </a:ext>
              </a:extLst>
            </p:cNvPr>
            <p:cNvSpPr/>
            <p:nvPr/>
          </p:nvSpPr>
          <p:spPr>
            <a:xfrm>
              <a:off x="1446447" y="1817649"/>
              <a:ext cx="1148648" cy="1072309"/>
            </a:xfrm>
            <a:prstGeom prst="rect">
              <a:avLst/>
            </a:prstGeom>
            <a:solidFill>
              <a:schemeClr val="accent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964A799-5C67-41A8-9748-18E1AB58D889}"/>
                </a:ext>
              </a:extLst>
            </p:cNvPr>
            <p:cNvSpPr/>
            <p:nvPr/>
          </p:nvSpPr>
          <p:spPr>
            <a:xfrm>
              <a:off x="9716015" y="1830138"/>
              <a:ext cx="1148648" cy="1072309"/>
            </a:xfrm>
            <a:prstGeom prst="rect">
              <a:avLst/>
            </a:prstGeom>
            <a:solidFill>
              <a:srgbClr val="00B05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6E2E64D-5209-48DB-B918-CD7D30B16DD1}"/>
                </a:ext>
              </a:extLst>
            </p:cNvPr>
            <p:cNvSpPr txBox="1"/>
            <p:nvPr/>
          </p:nvSpPr>
          <p:spPr>
            <a:xfrm>
              <a:off x="3213127" y="3949072"/>
              <a:ext cx="2923547" cy="830997"/>
            </a:xfrm>
            <a:prstGeom prst="rect">
              <a:avLst/>
            </a:prstGeom>
            <a:noFill/>
          </p:spPr>
          <p:txBody>
            <a:bodyPr wrap="square" rtlCol="0">
              <a:spAutoFit/>
            </a:bodyPr>
            <a:lstStyle/>
            <a:p>
              <a:pPr algn="ctr"/>
              <a:r>
                <a:rPr lang="en-US" sz="2400" b="1" dirty="0"/>
                <a:t>Foragers of a Different Species</a:t>
              </a:r>
            </a:p>
          </p:txBody>
        </p:sp>
        <p:sp>
          <p:nvSpPr>
            <p:cNvPr id="56" name="TextBox 55">
              <a:extLst>
                <a:ext uri="{FF2B5EF4-FFF2-40B4-BE49-F238E27FC236}">
                  <a16:creationId xmlns:a16="http://schemas.microsoft.com/office/drawing/2014/main" id="{E49D782C-FB00-442A-94B8-703D59B079D7}"/>
                </a:ext>
              </a:extLst>
            </p:cNvPr>
            <p:cNvSpPr txBox="1"/>
            <p:nvPr/>
          </p:nvSpPr>
          <p:spPr>
            <a:xfrm>
              <a:off x="8916854" y="3949072"/>
              <a:ext cx="2923547" cy="830997"/>
            </a:xfrm>
            <a:prstGeom prst="rect">
              <a:avLst/>
            </a:prstGeom>
            <a:noFill/>
          </p:spPr>
          <p:txBody>
            <a:bodyPr wrap="square" rtlCol="0">
              <a:spAutoFit/>
            </a:bodyPr>
            <a:lstStyle/>
            <a:p>
              <a:pPr algn="ctr"/>
              <a:r>
                <a:rPr lang="en-US" sz="2400" b="1" dirty="0"/>
                <a:t>Foragers of a Different Species</a:t>
              </a:r>
            </a:p>
          </p:txBody>
        </p:sp>
        <p:grpSp>
          <p:nvGrpSpPr>
            <p:cNvPr id="57" name="Group 56">
              <a:extLst>
                <a:ext uri="{FF2B5EF4-FFF2-40B4-BE49-F238E27FC236}">
                  <a16:creationId xmlns:a16="http://schemas.microsoft.com/office/drawing/2014/main" id="{CA4C336F-BFE8-4574-9AA0-0A49DD4AC7BC}"/>
                </a:ext>
              </a:extLst>
            </p:cNvPr>
            <p:cNvGrpSpPr/>
            <p:nvPr/>
          </p:nvGrpSpPr>
          <p:grpSpPr>
            <a:xfrm>
              <a:off x="6984240" y="3382833"/>
              <a:ext cx="1438648" cy="1027904"/>
              <a:chOff x="1880406" y="1698026"/>
              <a:chExt cx="1438648" cy="1027904"/>
            </a:xfrm>
          </p:grpSpPr>
          <p:pic>
            <p:nvPicPr>
              <p:cNvPr id="58" name="Picture 57">
                <a:extLst>
                  <a:ext uri="{FF2B5EF4-FFF2-40B4-BE49-F238E27FC236}">
                    <a16:creationId xmlns:a16="http://schemas.microsoft.com/office/drawing/2014/main" id="{9ED86251-B29C-4F68-AF79-343C3E84F798}"/>
                  </a:ext>
                </a:extLst>
              </p:cNvPr>
              <p:cNvPicPr>
                <a:picLocks noChangeAspect="1"/>
              </p:cNvPicPr>
              <p:nvPr/>
            </p:nvPicPr>
            <p:blipFill>
              <a:blip r:embed="rId2"/>
              <a:stretch>
                <a:fillRect/>
              </a:stretch>
            </p:blipFill>
            <p:spPr>
              <a:xfrm flipH="1">
                <a:off x="1880406" y="1698026"/>
                <a:ext cx="1438648" cy="830997"/>
              </a:xfrm>
              <a:prstGeom prst="rect">
                <a:avLst/>
              </a:prstGeom>
              <a:ln>
                <a:noFill/>
              </a:ln>
              <a:effectLst>
                <a:outerShdw blurRad="50800" dist="38100" dir="2700000" algn="tl" rotWithShape="0">
                  <a:prstClr val="black">
                    <a:alpha val="40000"/>
                  </a:prstClr>
                </a:outerShdw>
              </a:effectLst>
            </p:spPr>
          </p:pic>
          <p:sp>
            <p:nvSpPr>
              <p:cNvPr id="59" name="TextBox 58">
                <a:extLst>
                  <a:ext uri="{FF2B5EF4-FFF2-40B4-BE49-F238E27FC236}">
                    <a16:creationId xmlns:a16="http://schemas.microsoft.com/office/drawing/2014/main" id="{BD69A072-906D-438F-B84D-9BF724CF0FF2}"/>
                  </a:ext>
                </a:extLst>
              </p:cNvPr>
              <p:cNvSpPr txBox="1"/>
              <p:nvPr/>
            </p:nvSpPr>
            <p:spPr>
              <a:xfrm>
                <a:off x="2052507" y="2264265"/>
                <a:ext cx="1148648" cy="461665"/>
              </a:xfrm>
              <a:prstGeom prst="rect">
                <a:avLst/>
              </a:prstGeom>
              <a:noFill/>
            </p:spPr>
            <p:txBody>
              <a:bodyPr wrap="none" rtlCol="0">
                <a:spAutoFit/>
              </a:bodyPr>
              <a:lstStyle/>
              <a:p>
                <a:r>
                  <a:rPr lang="en-US" sz="2400" b="1" dirty="0"/>
                  <a:t>Forager</a:t>
                </a:r>
              </a:p>
            </p:txBody>
          </p:sp>
        </p:grpSp>
      </p:grpSp>
      <p:cxnSp>
        <p:nvCxnSpPr>
          <p:cNvPr id="60" name="Straight Connector 59">
            <a:extLst>
              <a:ext uri="{FF2B5EF4-FFF2-40B4-BE49-F238E27FC236}">
                <a16:creationId xmlns:a16="http://schemas.microsoft.com/office/drawing/2014/main" id="{5E7E113E-9EBD-4BAD-9352-EA68D78AC9E1}"/>
              </a:ext>
            </a:extLst>
          </p:cNvPr>
          <p:cNvCxnSpPr>
            <a:cxnSpLocks/>
          </p:cNvCxnSpPr>
          <p:nvPr/>
        </p:nvCxnSpPr>
        <p:spPr>
          <a:xfrm rot="16200000">
            <a:off x="4970361" y="2867200"/>
            <a:ext cx="21945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F143F3D7-9922-47C5-B286-16E9C84F7D1A}"/>
              </a:ext>
            </a:extLst>
          </p:cNvPr>
          <p:cNvSpPr txBox="1"/>
          <p:nvPr/>
        </p:nvSpPr>
        <p:spPr>
          <a:xfrm>
            <a:off x="3174380" y="321830"/>
            <a:ext cx="5843239" cy="1077218"/>
          </a:xfrm>
          <a:prstGeom prst="rect">
            <a:avLst/>
          </a:prstGeom>
          <a:noFill/>
        </p:spPr>
        <p:txBody>
          <a:bodyPr wrap="square" rtlCol="0">
            <a:spAutoFit/>
          </a:bodyPr>
          <a:lstStyle/>
          <a:p>
            <a:pPr algn="ctr"/>
            <a:r>
              <a:rPr lang="en-US" sz="4000" b="1" dirty="0"/>
              <a:t>Interspecific Competition </a:t>
            </a:r>
            <a:r>
              <a:rPr lang="en-US" sz="2400" dirty="0"/>
              <a:t>(different species)</a:t>
            </a:r>
            <a:endParaRPr lang="en-US" sz="4000" dirty="0"/>
          </a:p>
        </p:txBody>
      </p:sp>
      <p:pic>
        <p:nvPicPr>
          <p:cNvPr id="44" name="Picture 43">
            <a:extLst>
              <a:ext uri="{FF2B5EF4-FFF2-40B4-BE49-F238E27FC236}">
                <a16:creationId xmlns:a16="http://schemas.microsoft.com/office/drawing/2014/main" id="{A7F43B4E-EA8A-45A2-A9F2-D10BAEB19972}"/>
              </a:ext>
            </a:extLst>
          </p:cNvPr>
          <p:cNvPicPr>
            <a:picLocks noChangeAspect="1"/>
          </p:cNvPicPr>
          <p:nvPr/>
        </p:nvPicPr>
        <p:blipFill>
          <a:blip r:embed="rId2"/>
          <a:stretch>
            <a:fillRect/>
          </a:stretch>
        </p:blipFill>
        <p:spPr>
          <a:xfrm flipH="1">
            <a:off x="3179036" y="3989527"/>
            <a:ext cx="2068979" cy="1195091"/>
          </a:xfrm>
          <a:prstGeom prst="rect">
            <a:avLst/>
          </a:prstGeom>
          <a:ln>
            <a:noFill/>
          </a:ln>
          <a:effectLst>
            <a:outerShdw blurRad="50800" dist="38100" dir="2700000" algn="tl" rotWithShape="0">
              <a:prstClr val="black">
                <a:alpha val="40000"/>
              </a:prstClr>
            </a:outerShdw>
          </a:effectLst>
        </p:spPr>
      </p:pic>
      <p:pic>
        <p:nvPicPr>
          <p:cNvPr id="45" name="Picture 44">
            <a:extLst>
              <a:ext uri="{FF2B5EF4-FFF2-40B4-BE49-F238E27FC236}">
                <a16:creationId xmlns:a16="http://schemas.microsoft.com/office/drawing/2014/main" id="{12E0EE63-A9A4-43CF-9079-4AA5FB4AD477}"/>
              </a:ext>
            </a:extLst>
          </p:cNvPr>
          <p:cNvPicPr>
            <a:picLocks noChangeAspect="1"/>
          </p:cNvPicPr>
          <p:nvPr/>
        </p:nvPicPr>
        <p:blipFill>
          <a:blip r:embed="rId2"/>
          <a:stretch>
            <a:fillRect/>
          </a:stretch>
        </p:blipFill>
        <p:spPr>
          <a:xfrm flipH="1">
            <a:off x="8794475" y="3983516"/>
            <a:ext cx="2068979" cy="1195091"/>
          </a:xfrm>
          <a:prstGeom prst="rect">
            <a:avLst/>
          </a:prstGeom>
          <a:ln>
            <a:noFill/>
          </a:ln>
          <a:effectLst>
            <a:outerShdw blurRad="50800" dist="38100" dir="2700000" algn="tl" rotWithShape="0">
              <a:prstClr val="black">
                <a:alpha val="40000"/>
              </a:prstClr>
            </a:outerShdw>
          </a:effectLst>
        </p:spPr>
      </p:pic>
      <p:sp>
        <p:nvSpPr>
          <p:cNvPr id="46" name="Rectangle 45">
            <a:extLst>
              <a:ext uri="{FF2B5EF4-FFF2-40B4-BE49-F238E27FC236}">
                <a16:creationId xmlns:a16="http://schemas.microsoft.com/office/drawing/2014/main" id="{0A3D3DFD-61F5-4D8E-A7D2-3F99E6042474}"/>
              </a:ext>
            </a:extLst>
          </p:cNvPr>
          <p:cNvSpPr/>
          <p:nvPr/>
        </p:nvSpPr>
        <p:spPr>
          <a:xfrm>
            <a:off x="3390565" y="2631685"/>
            <a:ext cx="1645920" cy="1072309"/>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41951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6707E0A5-E7E3-4E1F-BDAF-BB0EE7672778}"/>
              </a:ext>
            </a:extLst>
          </p:cNvPr>
          <p:cNvSpPr/>
          <p:nvPr/>
        </p:nvSpPr>
        <p:spPr>
          <a:xfrm>
            <a:off x="1776145" y="1701206"/>
            <a:ext cx="8298388" cy="4529601"/>
          </a:xfrm>
          <a:prstGeom prst="rect">
            <a:avLst/>
          </a:prstGeom>
          <a:gradFill flip="none" rotWithShape="1">
            <a:gsLst>
              <a:gs pos="59173">
                <a:srgbClr val="6C3C3C"/>
              </a:gs>
              <a:gs pos="42900">
                <a:srgbClr val="6C3C3C"/>
              </a:gs>
              <a:gs pos="0">
                <a:srgbClr val="FF0000"/>
              </a:gs>
              <a:gs pos="100000">
                <a:schemeClr val="accent1">
                  <a:lumMod val="50000"/>
                </a:schemeClr>
              </a:gs>
            </a:gsLst>
            <a:lin ang="0" scaled="1"/>
            <a:tileRect/>
          </a:gradFill>
          <a:ln>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a:extLst>
              <a:ext uri="{FF2B5EF4-FFF2-40B4-BE49-F238E27FC236}">
                <a16:creationId xmlns:a16="http://schemas.microsoft.com/office/drawing/2014/main" id="{E2DCC76E-82E4-489B-B111-88676FC996B6}"/>
              </a:ext>
            </a:extLst>
          </p:cNvPr>
          <p:cNvPicPr>
            <a:picLocks noChangeAspect="1"/>
          </p:cNvPicPr>
          <p:nvPr/>
        </p:nvPicPr>
        <p:blipFill>
          <a:blip r:embed="rId3"/>
          <a:stretch>
            <a:fillRect/>
          </a:stretch>
        </p:blipFill>
        <p:spPr>
          <a:xfrm>
            <a:off x="1822014" y="1699365"/>
            <a:ext cx="8235639" cy="4529601"/>
          </a:xfrm>
          <a:prstGeom prst="rect">
            <a:avLst/>
          </a:prstGeom>
          <a:ln>
            <a:solidFill>
              <a:schemeClr val="tx1"/>
            </a:solidFill>
          </a:ln>
          <a:scene3d>
            <a:camera prst="perspectiveRelaxed"/>
            <a:lightRig rig="threePt" dir="t"/>
          </a:scene3d>
        </p:spPr>
      </p:pic>
      <p:grpSp>
        <p:nvGrpSpPr>
          <p:cNvPr id="59" name="Group 58">
            <a:extLst>
              <a:ext uri="{FF2B5EF4-FFF2-40B4-BE49-F238E27FC236}">
                <a16:creationId xmlns:a16="http://schemas.microsoft.com/office/drawing/2014/main" id="{E6F67821-0371-4DFE-A091-17B83DA69D25}"/>
              </a:ext>
            </a:extLst>
          </p:cNvPr>
          <p:cNvGrpSpPr/>
          <p:nvPr/>
        </p:nvGrpSpPr>
        <p:grpSpPr>
          <a:xfrm>
            <a:off x="1585303" y="3012122"/>
            <a:ext cx="8658299" cy="2225347"/>
            <a:chOff x="1891845" y="3231495"/>
            <a:chExt cx="8658299" cy="2225347"/>
          </a:xfrm>
        </p:grpSpPr>
        <p:grpSp>
          <p:nvGrpSpPr>
            <p:cNvPr id="41" name="Group 40">
              <a:extLst>
                <a:ext uri="{FF2B5EF4-FFF2-40B4-BE49-F238E27FC236}">
                  <a16:creationId xmlns:a16="http://schemas.microsoft.com/office/drawing/2014/main" id="{D276A888-2ECE-4AB8-B3F1-7FAA0C246190}"/>
                </a:ext>
              </a:extLst>
            </p:cNvPr>
            <p:cNvGrpSpPr/>
            <p:nvPr/>
          </p:nvGrpSpPr>
          <p:grpSpPr>
            <a:xfrm>
              <a:off x="6134512" y="3260052"/>
              <a:ext cx="4415632" cy="2196790"/>
              <a:chOff x="6134512" y="3260052"/>
              <a:chExt cx="4415632" cy="2196790"/>
            </a:xfrm>
            <a:effectLst>
              <a:outerShdw blurRad="50800" dist="38100" dir="5400000" algn="t" rotWithShape="0">
                <a:prstClr val="black">
                  <a:alpha val="40000"/>
                </a:prstClr>
              </a:outerShdw>
            </a:effectLst>
          </p:grpSpPr>
          <p:cxnSp>
            <p:nvCxnSpPr>
              <p:cNvPr id="22" name="Straight Arrow Connector 21">
                <a:extLst>
                  <a:ext uri="{FF2B5EF4-FFF2-40B4-BE49-F238E27FC236}">
                    <a16:creationId xmlns:a16="http://schemas.microsoft.com/office/drawing/2014/main" id="{1AA6A18C-73F4-401D-82EE-666BB3B07B05}"/>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1E9D3B5-52CB-4EF8-90FC-755ABBC51560}"/>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88FB62C-34AF-4D50-A582-835C2B68A389}"/>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72C09B0-38AE-4298-87F2-CEBDE777AC2C}"/>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6F7CDD-CE4B-4F06-B4D3-ED79669E614D}"/>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2A4542D-33A8-48CB-96B9-A3CB23BA9BE2}"/>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55B17BF-6755-4D69-B4A3-66188C6913B9}"/>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EF482C0-DD48-49B4-B9AC-0DF016227CE7}"/>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921A53-B0CB-45B0-8E81-8C3204D12F84}"/>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2362C5E-F9F0-4F7E-B59D-F1674DE0A2B2}"/>
                  </a:ext>
                </a:extLst>
              </p:cNvPr>
              <p:cNvCxnSpPr>
                <a:cxnSpLocks/>
              </p:cNvCxnSpPr>
              <p:nvPr/>
            </p:nvCxnSpPr>
            <p:spPr>
              <a:xfrm flipH="1">
                <a:off x="6134512" y="5417361"/>
                <a:ext cx="1828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A28C2BD-3438-4DD0-9510-71B97A3AA584}"/>
                </a:ext>
              </a:extLst>
            </p:cNvPr>
            <p:cNvGrpSpPr/>
            <p:nvPr/>
          </p:nvGrpSpPr>
          <p:grpSpPr>
            <a:xfrm flipH="1">
              <a:off x="1891845" y="3231495"/>
              <a:ext cx="3207515" cy="2196790"/>
              <a:chOff x="7342629" y="3260052"/>
              <a:chExt cx="3207515" cy="2196790"/>
            </a:xfrm>
            <a:effectLst>
              <a:outerShdw blurRad="50800" dist="38100" dir="5400000" algn="t" rotWithShape="0">
                <a:prstClr val="black">
                  <a:alpha val="40000"/>
                </a:prstClr>
              </a:outerShdw>
            </a:effectLst>
          </p:grpSpPr>
          <p:cxnSp>
            <p:nvCxnSpPr>
              <p:cNvPr id="44" name="Straight Arrow Connector 43">
                <a:extLst>
                  <a:ext uri="{FF2B5EF4-FFF2-40B4-BE49-F238E27FC236}">
                    <a16:creationId xmlns:a16="http://schemas.microsoft.com/office/drawing/2014/main" id="{6A4429FD-2F8B-4756-BC73-88AC77BB5AD0}"/>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4612499-76E3-4012-B764-2EABB6490701}"/>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3BBC51-E788-421A-9D78-C0AF97458B87}"/>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C8B67D9-5F75-4548-AF92-72DA0E5D9C03}"/>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FBFC15B-92B7-4397-AC9C-D5A1E4A59F19}"/>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C2C415F-32F1-4E09-A2F8-D62A5EC58443}"/>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9D4B07B-BE0D-4D53-8815-B8A7F05FD487}"/>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1FF8A1B-4116-45F8-8D80-0626EE9CD0B9}"/>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CDCDBFF-DDED-4721-8523-4FFB745BAF55}"/>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2" name="TextBox 71">
            <a:extLst>
              <a:ext uri="{FF2B5EF4-FFF2-40B4-BE49-F238E27FC236}">
                <a16:creationId xmlns:a16="http://schemas.microsoft.com/office/drawing/2014/main" id="{4BCC2901-79AD-49D8-B086-BB11C3C60490}"/>
              </a:ext>
            </a:extLst>
          </p:cNvPr>
          <p:cNvSpPr txBox="1"/>
          <p:nvPr/>
        </p:nvSpPr>
        <p:spPr>
          <a:xfrm>
            <a:off x="2957341" y="5628214"/>
            <a:ext cx="5965109" cy="369332"/>
          </a:xfrm>
          <a:prstGeom prst="rect">
            <a:avLst/>
          </a:prstGeom>
          <a:noFill/>
        </p:spPr>
        <p:txBody>
          <a:bodyPr wrap="square" rtlCol="0">
            <a:spAutoFit/>
          </a:bodyPr>
          <a:lstStyle/>
          <a:p>
            <a:pPr algn="ctr"/>
            <a:r>
              <a:rPr lang="en-US" b="1" dirty="0"/>
              <a:t>Environmental Conditions</a:t>
            </a:r>
          </a:p>
        </p:txBody>
      </p:sp>
      <p:sp>
        <p:nvSpPr>
          <p:cNvPr id="107" name="TextBox 106">
            <a:extLst>
              <a:ext uri="{FF2B5EF4-FFF2-40B4-BE49-F238E27FC236}">
                <a16:creationId xmlns:a16="http://schemas.microsoft.com/office/drawing/2014/main" id="{77A98A89-D7B7-4239-BDD4-466CE19FB404}"/>
              </a:ext>
            </a:extLst>
          </p:cNvPr>
          <p:cNvSpPr txBox="1"/>
          <p:nvPr/>
        </p:nvSpPr>
        <p:spPr>
          <a:xfrm>
            <a:off x="4532095" y="4794759"/>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8" name="TextBox 107">
            <a:extLst>
              <a:ext uri="{FF2B5EF4-FFF2-40B4-BE49-F238E27FC236}">
                <a16:creationId xmlns:a16="http://schemas.microsoft.com/office/drawing/2014/main" id="{805943CF-7D2D-449E-A836-6D1B13CF1339}"/>
              </a:ext>
            </a:extLst>
          </p:cNvPr>
          <p:cNvSpPr txBox="1"/>
          <p:nvPr/>
        </p:nvSpPr>
        <p:spPr>
          <a:xfrm>
            <a:off x="2633267" y="266177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9" name="TextBox 108">
            <a:extLst>
              <a:ext uri="{FF2B5EF4-FFF2-40B4-BE49-F238E27FC236}">
                <a16:creationId xmlns:a16="http://schemas.microsoft.com/office/drawing/2014/main" id="{E7995D19-5C76-48E3-88EF-BEDB705B7642}"/>
              </a:ext>
            </a:extLst>
          </p:cNvPr>
          <p:cNvSpPr txBox="1"/>
          <p:nvPr/>
        </p:nvSpPr>
        <p:spPr>
          <a:xfrm>
            <a:off x="1982927" y="4825562"/>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0" name="TextBox 109">
            <a:extLst>
              <a:ext uri="{FF2B5EF4-FFF2-40B4-BE49-F238E27FC236}">
                <a16:creationId xmlns:a16="http://schemas.microsoft.com/office/drawing/2014/main" id="{57DA028B-90B7-4E43-B91A-D6F20C5CA9BD}"/>
              </a:ext>
            </a:extLst>
          </p:cNvPr>
          <p:cNvSpPr txBox="1"/>
          <p:nvPr/>
        </p:nvSpPr>
        <p:spPr>
          <a:xfrm>
            <a:off x="3645640" y="2664983"/>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1" name="TextBox 110">
            <a:extLst>
              <a:ext uri="{FF2B5EF4-FFF2-40B4-BE49-F238E27FC236}">
                <a16:creationId xmlns:a16="http://schemas.microsoft.com/office/drawing/2014/main" id="{7BB45CFA-21D2-4863-A70F-5CF1B83C7394}"/>
              </a:ext>
            </a:extLst>
          </p:cNvPr>
          <p:cNvSpPr txBox="1"/>
          <p:nvPr/>
        </p:nvSpPr>
        <p:spPr>
          <a:xfrm>
            <a:off x="3542237" y="3273576"/>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2" name="TextBox 111">
            <a:extLst>
              <a:ext uri="{FF2B5EF4-FFF2-40B4-BE49-F238E27FC236}">
                <a16:creationId xmlns:a16="http://schemas.microsoft.com/office/drawing/2014/main" id="{20900940-F8EC-4A9B-AD4A-8CFE503F3A6E}"/>
              </a:ext>
            </a:extLst>
          </p:cNvPr>
          <p:cNvSpPr txBox="1"/>
          <p:nvPr/>
        </p:nvSpPr>
        <p:spPr>
          <a:xfrm>
            <a:off x="3416884" y="401095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3" name="TextBox 112">
            <a:extLst>
              <a:ext uri="{FF2B5EF4-FFF2-40B4-BE49-F238E27FC236}">
                <a16:creationId xmlns:a16="http://schemas.microsoft.com/office/drawing/2014/main" id="{6D02A333-1E99-41B8-BE58-5ECCDC7BD555}"/>
              </a:ext>
            </a:extLst>
          </p:cNvPr>
          <p:cNvSpPr txBox="1"/>
          <p:nvPr/>
        </p:nvSpPr>
        <p:spPr>
          <a:xfrm>
            <a:off x="3268441"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7" name="TextBox 116">
            <a:extLst>
              <a:ext uri="{FF2B5EF4-FFF2-40B4-BE49-F238E27FC236}">
                <a16:creationId xmlns:a16="http://schemas.microsoft.com/office/drawing/2014/main" id="{F125BC97-BA80-45C4-A828-95A96668CCE6}"/>
              </a:ext>
            </a:extLst>
          </p:cNvPr>
          <p:cNvSpPr txBox="1"/>
          <p:nvPr/>
        </p:nvSpPr>
        <p:spPr>
          <a:xfrm>
            <a:off x="5834087" y="4824239"/>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1" name="TextBox 120">
            <a:extLst>
              <a:ext uri="{FF2B5EF4-FFF2-40B4-BE49-F238E27FC236}">
                <a16:creationId xmlns:a16="http://schemas.microsoft.com/office/drawing/2014/main" id="{B9AA271A-8298-4EBE-B2FE-A5284285502F}"/>
              </a:ext>
            </a:extLst>
          </p:cNvPr>
          <p:cNvSpPr txBox="1"/>
          <p:nvPr/>
        </p:nvSpPr>
        <p:spPr>
          <a:xfrm>
            <a:off x="7100261" y="48557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2" name="TextBox 121">
            <a:extLst>
              <a:ext uri="{FF2B5EF4-FFF2-40B4-BE49-F238E27FC236}">
                <a16:creationId xmlns:a16="http://schemas.microsoft.com/office/drawing/2014/main" id="{0FADD980-3F05-4877-9F07-6D2908783F97}"/>
              </a:ext>
            </a:extLst>
          </p:cNvPr>
          <p:cNvSpPr txBox="1"/>
          <p:nvPr/>
        </p:nvSpPr>
        <p:spPr>
          <a:xfrm>
            <a:off x="7986957" y="2696090"/>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3" name="TextBox 122">
            <a:extLst>
              <a:ext uri="{FF2B5EF4-FFF2-40B4-BE49-F238E27FC236}">
                <a16:creationId xmlns:a16="http://schemas.microsoft.com/office/drawing/2014/main" id="{3B523829-5F1B-467B-86F7-F823E43A485F}"/>
              </a:ext>
            </a:extLst>
          </p:cNvPr>
          <p:cNvSpPr txBox="1"/>
          <p:nvPr/>
        </p:nvSpPr>
        <p:spPr>
          <a:xfrm>
            <a:off x="8103883" y="3294523"/>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4" name="TextBox 123">
            <a:extLst>
              <a:ext uri="{FF2B5EF4-FFF2-40B4-BE49-F238E27FC236}">
                <a16:creationId xmlns:a16="http://schemas.microsoft.com/office/drawing/2014/main" id="{A26DA491-E4BB-4DA9-81D4-FAA03DA95165}"/>
              </a:ext>
            </a:extLst>
          </p:cNvPr>
          <p:cNvSpPr txBox="1"/>
          <p:nvPr/>
        </p:nvSpPr>
        <p:spPr>
          <a:xfrm>
            <a:off x="8228143" y="40221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5" name="TextBox 124">
            <a:extLst>
              <a:ext uri="{FF2B5EF4-FFF2-40B4-BE49-F238E27FC236}">
                <a16:creationId xmlns:a16="http://schemas.microsoft.com/office/drawing/2014/main" id="{A4989ADC-976E-4925-81C5-56BA77C6B425}"/>
              </a:ext>
            </a:extLst>
          </p:cNvPr>
          <p:cNvSpPr txBox="1"/>
          <p:nvPr/>
        </p:nvSpPr>
        <p:spPr>
          <a:xfrm>
            <a:off x="8393145" y="48906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6" name="TextBox 125">
            <a:extLst>
              <a:ext uri="{FF2B5EF4-FFF2-40B4-BE49-F238E27FC236}">
                <a16:creationId xmlns:a16="http://schemas.microsoft.com/office/drawing/2014/main" id="{230D1D59-471F-4E79-A09B-AA371826C293}"/>
              </a:ext>
            </a:extLst>
          </p:cNvPr>
          <p:cNvSpPr txBox="1"/>
          <p:nvPr/>
        </p:nvSpPr>
        <p:spPr>
          <a:xfrm>
            <a:off x="9062116" y="26782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7" name="TextBox 126">
            <a:extLst>
              <a:ext uri="{FF2B5EF4-FFF2-40B4-BE49-F238E27FC236}">
                <a16:creationId xmlns:a16="http://schemas.microsoft.com/office/drawing/2014/main" id="{109403F1-0E5F-4280-B357-F290A704FFD4}"/>
              </a:ext>
            </a:extLst>
          </p:cNvPr>
          <p:cNvSpPr txBox="1"/>
          <p:nvPr/>
        </p:nvSpPr>
        <p:spPr>
          <a:xfrm>
            <a:off x="9203553" y="3288282"/>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8" name="TextBox 127">
            <a:extLst>
              <a:ext uri="{FF2B5EF4-FFF2-40B4-BE49-F238E27FC236}">
                <a16:creationId xmlns:a16="http://schemas.microsoft.com/office/drawing/2014/main" id="{EB41C7E3-D045-4B72-8BD8-CD604A13A397}"/>
              </a:ext>
            </a:extLst>
          </p:cNvPr>
          <p:cNvSpPr txBox="1"/>
          <p:nvPr/>
        </p:nvSpPr>
        <p:spPr>
          <a:xfrm>
            <a:off x="9479944" y="404329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9" name="TextBox 128">
            <a:extLst>
              <a:ext uri="{FF2B5EF4-FFF2-40B4-BE49-F238E27FC236}">
                <a16:creationId xmlns:a16="http://schemas.microsoft.com/office/drawing/2014/main" id="{21989A41-9219-40A3-8330-F761AE0DE8A5}"/>
              </a:ext>
            </a:extLst>
          </p:cNvPr>
          <p:cNvSpPr txBox="1"/>
          <p:nvPr/>
        </p:nvSpPr>
        <p:spPr>
          <a:xfrm>
            <a:off x="9676949"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70" name="Title 1">
            <a:extLst>
              <a:ext uri="{FF2B5EF4-FFF2-40B4-BE49-F238E27FC236}">
                <a16:creationId xmlns:a16="http://schemas.microsoft.com/office/drawing/2014/main" id="{38C10F88-8A97-48BF-B3A9-22755239630E}"/>
              </a:ext>
            </a:extLst>
          </p:cNvPr>
          <p:cNvSpPr txBox="1">
            <a:spLocks/>
          </p:cNvSpPr>
          <p:nvPr/>
        </p:nvSpPr>
        <p:spPr>
          <a:xfrm>
            <a:off x="971293" y="5728367"/>
            <a:ext cx="993707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Outcompeted fish search again for the next best nearby patch.</a:t>
            </a:r>
          </a:p>
        </p:txBody>
      </p:sp>
      <p:sp>
        <p:nvSpPr>
          <p:cNvPr id="83" name="TextBox 82">
            <a:extLst>
              <a:ext uri="{FF2B5EF4-FFF2-40B4-BE49-F238E27FC236}">
                <a16:creationId xmlns:a16="http://schemas.microsoft.com/office/drawing/2014/main" id="{4129E048-1567-49BD-ACE0-2AAAC078BA08}"/>
              </a:ext>
            </a:extLst>
          </p:cNvPr>
          <p:cNvSpPr txBox="1"/>
          <p:nvPr/>
        </p:nvSpPr>
        <p:spPr>
          <a:xfrm>
            <a:off x="2134347" y="4022108"/>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84" name="TextBox 83">
            <a:extLst>
              <a:ext uri="{FF2B5EF4-FFF2-40B4-BE49-F238E27FC236}">
                <a16:creationId xmlns:a16="http://schemas.microsoft.com/office/drawing/2014/main" id="{7974823B-4ADA-42E6-BF4D-58899B5CE3D8}"/>
              </a:ext>
            </a:extLst>
          </p:cNvPr>
          <p:cNvSpPr txBox="1"/>
          <p:nvPr/>
        </p:nvSpPr>
        <p:spPr>
          <a:xfrm>
            <a:off x="2393847" y="328111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grpSp>
        <p:nvGrpSpPr>
          <p:cNvPr id="5" name="Group 4">
            <a:extLst>
              <a:ext uri="{FF2B5EF4-FFF2-40B4-BE49-F238E27FC236}">
                <a16:creationId xmlns:a16="http://schemas.microsoft.com/office/drawing/2014/main" id="{15FE6D17-75DB-44EA-9ACA-1060DE62658E}"/>
              </a:ext>
            </a:extLst>
          </p:cNvPr>
          <p:cNvGrpSpPr/>
          <p:nvPr/>
        </p:nvGrpSpPr>
        <p:grpSpPr>
          <a:xfrm>
            <a:off x="9363454" y="189073"/>
            <a:ext cx="3396953" cy="2103452"/>
            <a:chOff x="9486977" y="861094"/>
            <a:chExt cx="3396953" cy="2103452"/>
          </a:xfrm>
        </p:grpSpPr>
        <p:grpSp>
          <p:nvGrpSpPr>
            <p:cNvPr id="86" name="Group 85">
              <a:extLst>
                <a:ext uri="{FF2B5EF4-FFF2-40B4-BE49-F238E27FC236}">
                  <a16:creationId xmlns:a16="http://schemas.microsoft.com/office/drawing/2014/main" id="{EDFE4E65-E31A-46B6-B80F-1DCBFCCFB56C}"/>
                </a:ext>
              </a:extLst>
            </p:cNvPr>
            <p:cNvGrpSpPr/>
            <p:nvPr/>
          </p:nvGrpSpPr>
          <p:grpSpPr>
            <a:xfrm>
              <a:off x="9486977" y="861094"/>
              <a:ext cx="3396953" cy="2103452"/>
              <a:chOff x="9267697" y="5389514"/>
              <a:chExt cx="3396953" cy="2103452"/>
            </a:xfrm>
          </p:grpSpPr>
          <p:sp>
            <p:nvSpPr>
              <p:cNvPr id="87" name="Rectangle 86">
                <a:extLst>
                  <a:ext uri="{FF2B5EF4-FFF2-40B4-BE49-F238E27FC236}">
                    <a16:creationId xmlns:a16="http://schemas.microsoft.com/office/drawing/2014/main" id="{ACE758A5-5C83-48A3-98BB-FC1CDBCE7313}"/>
                  </a:ext>
                </a:extLst>
              </p:cNvPr>
              <p:cNvSpPr/>
              <p:nvPr/>
            </p:nvSpPr>
            <p:spPr>
              <a:xfrm>
                <a:off x="9267697" y="5787731"/>
                <a:ext cx="2497656" cy="1705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C1F4471-1D11-4FF1-81D4-00981F97DED0}"/>
                  </a:ext>
                </a:extLst>
              </p:cNvPr>
              <p:cNvSpPr/>
              <p:nvPr/>
            </p:nvSpPr>
            <p:spPr>
              <a:xfrm>
                <a:off x="9395253" y="5958699"/>
                <a:ext cx="365760" cy="2334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616B5B-141C-4419-809F-DE9CAA918066}"/>
                  </a:ext>
                </a:extLst>
              </p:cNvPr>
              <p:cNvSpPr/>
              <p:nvPr/>
            </p:nvSpPr>
            <p:spPr>
              <a:xfrm>
                <a:off x="9414592" y="6703367"/>
                <a:ext cx="365760" cy="2334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E59005B-333B-4D70-B945-C5B3A252F4B5}"/>
                  </a:ext>
                </a:extLst>
              </p:cNvPr>
              <p:cNvSpPr txBox="1"/>
              <p:nvPr/>
            </p:nvSpPr>
            <p:spPr>
              <a:xfrm>
                <a:off x="9743225" y="5891916"/>
                <a:ext cx="2203115" cy="369332"/>
              </a:xfrm>
              <a:prstGeom prst="rect">
                <a:avLst/>
              </a:prstGeom>
              <a:noFill/>
            </p:spPr>
            <p:txBody>
              <a:bodyPr wrap="square" rtlCol="0">
                <a:spAutoFit/>
              </a:bodyPr>
              <a:lstStyle/>
              <a:p>
                <a:r>
                  <a:rPr lang="en-US" dirty="0"/>
                  <a:t>Salinity (</a:t>
                </a:r>
                <a:r>
                  <a:rPr lang="en-US" b="1" i="1" dirty="0" err="1"/>
                  <a:t>psu</a:t>
                </a:r>
                <a:r>
                  <a:rPr lang="en-US" dirty="0"/>
                  <a:t>) </a:t>
                </a:r>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7CF2A430-65F3-4D81-A76E-7D0E8757CDA1}"/>
                      </a:ext>
                    </a:extLst>
                  </p:cNvPr>
                  <p:cNvSpPr txBox="1"/>
                  <p:nvPr/>
                </p:nvSpPr>
                <p:spPr>
                  <a:xfrm>
                    <a:off x="9770694" y="6624633"/>
                    <a:ext cx="2893956" cy="369332"/>
                  </a:xfrm>
                  <a:prstGeom prst="rect">
                    <a:avLst/>
                  </a:prstGeom>
                  <a:noFill/>
                </p:spPr>
                <p:txBody>
                  <a:bodyPr wrap="square" rtlCol="0">
                    <a:spAutoFit/>
                  </a:bodyPr>
                  <a:lstStyle/>
                  <a:p>
                    <a:r>
                      <a:rPr lang="en-US" dirty="0"/>
                      <a:t>Current Velocity (</a:t>
                    </a:r>
                    <a14:m>
                      <m:oMath xmlns:m="http://schemas.openxmlformats.org/officeDocument/2006/math">
                        <m:r>
                          <a:rPr lang="en-US" b="1" i="1" smtClean="0">
                            <a:latin typeface="Cambria Math" panose="02040503050406030204" pitchFamily="18" charset="0"/>
                          </a:rPr>
                          <m:t>𝒖</m:t>
                        </m:r>
                      </m:oMath>
                    </a14:m>
                    <a:r>
                      <a:rPr lang="en-US" dirty="0"/>
                      <a:t>) </a:t>
                    </a:r>
                  </a:p>
                </p:txBody>
              </p:sp>
            </mc:Choice>
            <mc:Fallback xmlns="">
              <p:sp>
                <p:nvSpPr>
                  <p:cNvPr id="91" name="TextBox 90">
                    <a:extLst>
                      <a:ext uri="{FF2B5EF4-FFF2-40B4-BE49-F238E27FC236}">
                        <a16:creationId xmlns:a16="http://schemas.microsoft.com/office/drawing/2014/main" id="{7CF2A430-65F3-4D81-A76E-7D0E8757CDA1}"/>
                      </a:ext>
                    </a:extLst>
                  </p:cNvPr>
                  <p:cNvSpPr txBox="1">
                    <a:spLocks noRot="1" noChangeAspect="1" noMove="1" noResize="1" noEditPoints="1" noAdjustHandles="1" noChangeArrowheads="1" noChangeShapeType="1" noTextEdit="1"/>
                  </p:cNvSpPr>
                  <p:nvPr/>
                </p:nvSpPr>
                <p:spPr>
                  <a:xfrm>
                    <a:off x="9770694" y="6624633"/>
                    <a:ext cx="2893956" cy="369332"/>
                  </a:xfrm>
                  <a:prstGeom prst="rect">
                    <a:avLst/>
                  </a:prstGeom>
                  <a:blipFill>
                    <a:blip r:embed="rId6"/>
                    <a:stretch>
                      <a:fillRect l="-1895" t="-10000" b="-26667"/>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D29C8B95-12C8-4562-A7CA-5DD9E13F4EAE}"/>
                  </a:ext>
                </a:extLst>
              </p:cNvPr>
              <p:cNvSpPr txBox="1"/>
              <p:nvPr/>
            </p:nvSpPr>
            <p:spPr>
              <a:xfrm>
                <a:off x="9726219" y="5389514"/>
                <a:ext cx="1687551" cy="400110"/>
              </a:xfrm>
              <a:prstGeom prst="rect">
                <a:avLst/>
              </a:prstGeom>
              <a:noFill/>
            </p:spPr>
            <p:txBody>
              <a:bodyPr wrap="square" rtlCol="0">
                <a:spAutoFit/>
              </a:bodyPr>
              <a:lstStyle/>
              <a:p>
                <a:pPr algn="ctr"/>
                <a:r>
                  <a:rPr lang="en-US" sz="2000" b="1" dirty="0"/>
                  <a:t>Legend</a:t>
                </a:r>
              </a:p>
            </p:txBody>
          </p:sp>
        </p:grpSp>
        <p:sp>
          <p:nvSpPr>
            <p:cNvPr id="93" name="Rectangle 92">
              <a:extLst>
                <a:ext uri="{FF2B5EF4-FFF2-40B4-BE49-F238E27FC236}">
                  <a16:creationId xmlns:a16="http://schemas.microsoft.com/office/drawing/2014/main" id="{6D05BD26-1DB7-47F2-B94F-B676E34E3399}"/>
                </a:ext>
              </a:extLst>
            </p:cNvPr>
            <p:cNvSpPr/>
            <p:nvPr/>
          </p:nvSpPr>
          <p:spPr>
            <a:xfrm>
              <a:off x="9622721" y="1802884"/>
              <a:ext cx="365760" cy="233429"/>
            </a:xfrm>
            <a:prstGeom prst="rect">
              <a:avLst/>
            </a:prstGeom>
            <a:solidFill>
              <a:srgbClr val="C0161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799940DA-EA48-40A1-A471-24013DD62DBC}"/>
                    </a:ext>
                  </a:extLst>
                </p:cNvPr>
                <p:cNvSpPr txBox="1"/>
                <p:nvPr/>
              </p:nvSpPr>
              <p:spPr>
                <a:xfrm>
                  <a:off x="9978823" y="1724150"/>
                  <a:ext cx="2893956" cy="369332"/>
                </a:xfrm>
                <a:prstGeom prst="rect">
                  <a:avLst/>
                </a:prstGeom>
                <a:noFill/>
              </p:spPr>
              <p:txBody>
                <a:bodyPr wrap="square" rtlCol="0">
                  <a:spAutoFit/>
                </a:bodyPr>
                <a:lstStyle/>
                <a:p>
                  <a:r>
                    <a:rPr lang="en-US" dirty="0"/>
                    <a:t>Temperature (</a:t>
                  </a:r>
                  <a14:m>
                    <m:oMath xmlns:m="http://schemas.openxmlformats.org/officeDocument/2006/math">
                      <m:r>
                        <a:rPr lang="en-US" b="1" i="1" smtClean="0">
                          <a:latin typeface="Cambria Math" panose="02040503050406030204" pitchFamily="18" charset="0"/>
                        </a:rPr>
                        <m:t>𝑪</m:t>
                      </m:r>
                    </m:oMath>
                  </a14:m>
                  <a:r>
                    <a:rPr lang="en-US" dirty="0"/>
                    <a:t>) </a:t>
                  </a:r>
                </a:p>
              </p:txBody>
            </p:sp>
          </mc:Choice>
          <mc:Fallback xmlns="">
            <p:sp>
              <p:nvSpPr>
                <p:cNvPr id="94" name="TextBox 93">
                  <a:extLst>
                    <a:ext uri="{FF2B5EF4-FFF2-40B4-BE49-F238E27FC236}">
                      <a16:creationId xmlns:a16="http://schemas.microsoft.com/office/drawing/2014/main" id="{799940DA-EA48-40A1-A471-24013DD62DBC}"/>
                    </a:ext>
                  </a:extLst>
                </p:cNvPr>
                <p:cNvSpPr txBox="1">
                  <a:spLocks noRot="1" noChangeAspect="1" noMove="1" noResize="1" noEditPoints="1" noAdjustHandles="1" noChangeArrowheads="1" noChangeShapeType="1" noTextEdit="1"/>
                </p:cNvSpPr>
                <p:nvPr/>
              </p:nvSpPr>
              <p:spPr>
                <a:xfrm>
                  <a:off x="9978823" y="1724150"/>
                  <a:ext cx="2893956" cy="369332"/>
                </a:xfrm>
                <a:prstGeom prst="rect">
                  <a:avLst/>
                </a:prstGeom>
                <a:blipFill>
                  <a:blip r:embed="rId7"/>
                  <a:stretch>
                    <a:fillRect l="-1899" t="-10000" b="-26667"/>
                  </a:stretch>
                </a:blipFill>
              </p:spPr>
              <p:txBody>
                <a:bodyPr/>
                <a:lstStyle/>
                <a:p>
                  <a:r>
                    <a:rPr lang="en-US">
                      <a:noFill/>
                    </a:rPr>
                    <a:t> </a:t>
                  </a:r>
                </a:p>
              </p:txBody>
            </p:sp>
          </mc:Fallback>
        </mc:AlternateContent>
      </p:grpSp>
      <p:sp>
        <p:nvSpPr>
          <p:cNvPr id="96" name="Rectangle 95">
            <a:extLst>
              <a:ext uri="{FF2B5EF4-FFF2-40B4-BE49-F238E27FC236}">
                <a16:creationId xmlns:a16="http://schemas.microsoft.com/office/drawing/2014/main" id="{A7E69A02-6C94-4036-A728-0A62224DEF2B}"/>
              </a:ext>
            </a:extLst>
          </p:cNvPr>
          <p:cNvSpPr/>
          <p:nvPr/>
        </p:nvSpPr>
        <p:spPr>
          <a:xfrm>
            <a:off x="9520007" y="1890990"/>
            <a:ext cx="365760" cy="233429"/>
          </a:xfrm>
          <a:prstGeom prst="rect">
            <a:avLst/>
          </a:prstGeom>
          <a:solidFill>
            <a:srgbClr val="6C3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E42EC7B2-DA6E-4EF6-8F09-8BAF68F463EE}"/>
              </a:ext>
            </a:extLst>
          </p:cNvPr>
          <p:cNvSpPr txBox="1"/>
          <p:nvPr/>
        </p:nvSpPr>
        <p:spPr>
          <a:xfrm>
            <a:off x="9876109" y="1812256"/>
            <a:ext cx="2893956" cy="369332"/>
          </a:xfrm>
          <a:prstGeom prst="rect">
            <a:avLst/>
          </a:prstGeom>
          <a:noFill/>
        </p:spPr>
        <p:txBody>
          <a:bodyPr wrap="square" rtlCol="0">
            <a:spAutoFit/>
          </a:bodyPr>
          <a:lstStyle/>
          <a:p>
            <a:r>
              <a:rPr lang="en-US" dirty="0"/>
              <a:t>SPM (</a:t>
            </a:r>
            <a:r>
              <a:rPr lang="en-US" b="1" i="1" dirty="0"/>
              <a:t>g/L</a:t>
            </a:r>
            <a:r>
              <a:rPr lang="en-US" dirty="0"/>
              <a:t>) </a:t>
            </a:r>
          </a:p>
        </p:txBody>
      </p:sp>
      <p:pic>
        <p:nvPicPr>
          <p:cNvPr id="98" name="Picture 97">
            <a:extLst>
              <a:ext uri="{FF2B5EF4-FFF2-40B4-BE49-F238E27FC236}">
                <a16:creationId xmlns:a16="http://schemas.microsoft.com/office/drawing/2014/main" id="{4606E9D0-CCFF-48C0-B67C-7BB807B7EF20}"/>
              </a:ext>
            </a:extLst>
          </p:cNvPr>
          <p:cNvPicPr>
            <a:picLocks noChangeAspect="1"/>
          </p:cNvPicPr>
          <p:nvPr/>
        </p:nvPicPr>
        <p:blipFill rotWithShape="1">
          <a:blip r:embed="rId3"/>
          <a:srcRect l="28667" r="57122" b="74836"/>
          <a:stretch/>
        </p:blipFill>
        <p:spPr>
          <a:xfrm flipH="1">
            <a:off x="4273786" y="3094881"/>
            <a:ext cx="1048225" cy="1013201"/>
          </a:xfrm>
          <a:prstGeom prst="rect">
            <a:avLst/>
          </a:prstGeom>
          <a:ln w="57150">
            <a:solidFill>
              <a:srgbClr val="FFC000"/>
            </a:solidFill>
          </a:ln>
          <a:scene3d>
            <a:camera prst="perspectiveRelaxed"/>
            <a:lightRig rig="threePt" dir="t"/>
          </a:scene3d>
        </p:spPr>
      </p:pic>
      <p:sp>
        <p:nvSpPr>
          <p:cNvPr id="11" name="TextBox 10">
            <a:extLst>
              <a:ext uri="{FF2B5EF4-FFF2-40B4-BE49-F238E27FC236}">
                <a16:creationId xmlns:a16="http://schemas.microsoft.com/office/drawing/2014/main" id="{59BB8486-F331-4118-8833-76692BEDBF1D}"/>
              </a:ext>
            </a:extLst>
          </p:cNvPr>
          <p:cNvSpPr txBox="1"/>
          <p:nvPr/>
        </p:nvSpPr>
        <p:spPr>
          <a:xfrm>
            <a:off x="4447402" y="2718186"/>
            <a:ext cx="884693" cy="584775"/>
          </a:xfrm>
          <a:prstGeom prst="rect">
            <a:avLst/>
          </a:prstGeom>
          <a:noFill/>
        </p:spPr>
        <p:txBody>
          <a:bodyPr wrap="square" rtlCol="0">
            <a:spAutoFit/>
          </a:bodyPr>
          <a:lstStyle/>
          <a:p>
            <a:pPr algn="ctr"/>
            <a:r>
              <a:rPr lang="en-US" sz="1600" b="1" dirty="0"/>
              <a:t>Quality = 0.3</a:t>
            </a:r>
          </a:p>
        </p:txBody>
      </p:sp>
      <p:sp>
        <p:nvSpPr>
          <p:cNvPr id="100" name="TextBox 99">
            <a:extLst>
              <a:ext uri="{FF2B5EF4-FFF2-40B4-BE49-F238E27FC236}">
                <a16:creationId xmlns:a16="http://schemas.microsoft.com/office/drawing/2014/main" id="{248E4B34-2036-497C-AFF4-72603B4144DF}"/>
              </a:ext>
            </a:extLst>
          </p:cNvPr>
          <p:cNvSpPr txBox="1"/>
          <p:nvPr/>
        </p:nvSpPr>
        <p:spPr>
          <a:xfrm>
            <a:off x="5482796" y="3970606"/>
            <a:ext cx="884693" cy="584775"/>
          </a:xfrm>
          <a:prstGeom prst="rect">
            <a:avLst/>
          </a:prstGeom>
          <a:noFill/>
        </p:spPr>
        <p:txBody>
          <a:bodyPr wrap="square" rtlCol="0">
            <a:spAutoFit/>
          </a:bodyPr>
          <a:lstStyle/>
          <a:p>
            <a:pPr algn="ctr"/>
            <a:r>
              <a:rPr lang="en-US" sz="1600" b="1" dirty="0"/>
              <a:t>Quality = 0.6</a:t>
            </a:r>
          </a:p>
        </p:txBody>
      </p:sp>
      <p:sp>
        <p:nvSpPr>
          <p:cNvPr id="101" name="TextBox 100">
            <a:extLst>
              <a:ext uri="{FF2B5EF4-FFF2-40B4-BE49-F238E27FC236}">
                <a16:creationId xmlns:a16="http://schemas.microsoft.com/office/drawing/2014/main" id="{CA3D3625-8117-45B7-BED0-946B293217A7}"/>
              </a:ext>
            </a:extLst>
          </p:cNvPr>
          <p:cNvSpPr txBox="1"/>
          <p:nvPr/>
        </p:nvSpPr>
        <p:spPr>
          <a:xfrm>
            <a:off x="6593740" y="2696090"/>
            <a:ext cx="884693" cy="584775"/>
          </a:xfrm>
          <a:prstGeom prst="rect">
            <a:avLst/>
          </a:prstGeom>
          <a:noFill/>
        </p:spPr>
        <p:txBody>
          <a:bodyPr wrap="square" rtlCol="0">
            <a:spAutoFit/>
          </a:bodyPr>
          <a:lstStyle/>
          <a:p>
            <a:pPr algn="ctr"/>
            <a:r>
              <a:rPr lang="en-US" sz="1600" b="1" dirty="0"/>
              <a:t>Quality = 0.2</a:t>
            </a:r>
          </a:p>
        </p:txBody>
      </p:sp>
      <p:sp>
        <p:nvSpPr>
          <p:cNvPr id="102" name="TextBox 101">
            <a:extLst>
              <a:ext uri="{FF2B5EF4-FFF2-40B4-BE49-F238E27FC236}">
                <a16:creationId xmlns:a16="http://schemas.microsoft.com/office/drawing/2014/main" id="{55D5E15A-F550-4443-808B-5C54C6B4006E}"/>
              </a:ext>
            </a:extLst>
          </p:cNvPr>
          <p:cNvSpPr txBox="1"/>
          <p:nvPr/>
        </p:nvSpPr>
        <p:spPr>
          <a:xfrm>
            <a:off x="6699811" y="3964165"/>
            <a:ext cx="884693" cy="584775"/>
          </a:xfrm>
          <a:prstGeom prst="rect">
            <a:avLst/>
          </a:prstGeom>
          <a:noFill/>
        </p:spPr>
        <p:txBody>
          <a:bodyPr wrap="square" rtlCol="0">
            <a:spAutoFit/>
          </a:bodyPr>
          <a:lstStyle/>
          <a:p>
            <a:pPr algn="ctr"/>
            <a:r>
              <a:rPr lang="en-US" sz="1600" b="1" dirty="0"/>
              <a:t>Quality = 0.7</a:t>
            </a:r>
          </a:p>
        </p:txBody>
      </p:sp>
      <p:sp>
        <p:nvSpPr>
          <p:cNvPr id="114" name="TextBox 113">
            <a:extLst>
              <a:ext uri="{FF2B5EF4-FFF2-40B4-BE49-F238E27FC236}">
                <a16:creationId xmlns:a16="http://schemas.microsoft.com/office/drawing/2014/main" id="{5424BD8E-CE93-4F04-8463-9CBAD0F0404E}"/>
              </a:ext>
            </a:extLst>
          </p:cNvPr>
          <p:cNvSpPr txBox="1"/>
          <p:nvPr/>
        </p:nvSpPr>
        <p:spPr>
          <a:xfrm>
            <a:off x="4408255" y="3978564"/>
            <a:ext cx="884693" cy="584775"/>
          </a:xfrm>
          <a:prstGeom prst="rect">
            <a:avLst/>
          </a:prstGeom>
          <a:noFill/>
        </p:spPr>
        <p:txBody>
          <a:bodyPr wrap="square" rtlCol="0">
            <a:spAutoFit/>
          </a:bodyPr>
          <a:lstStyle/>
          <a:p>
            <a:pPr algn="ctr"/>
            <a:r>
              <a:rPr lang="en-US" sz="1600" b="1" dirty="0"/>
              <a:t>Quality = 0.6</a:t>
            </a:r>
          </a:p>
        </p:txBody>
      </p:sp>
      <p:sp>
        <p:nvSpPr>
          <p:cNvPr id="130" name="TextBox 129">
            <a:extLst>
              <a:ext uri="{FF2B5EF4-FFF2-40B4-BE49-F238E27FC236}">
                <a16:creationId xmlns:a16="http://schemas.microsoft.com/office/drawing/2014/main" id="{512C8E18-9AE8-44EB-8145-52584FF336AC}"/>
              </a:ext>
            </a:extLst>
          </p:cNvPr>
          <p:cNvSpPr txBox="1"/>
          <p:nvPr/>
        </p:nvSpPr>
        <p:spPr>
          <a:xfrm>
            <a:off x="5527042" y="2703507"/>
            <a:ext cx="884693" cy="584775"/>
          </a:xfrm>
          <a:prstGeom prst="rect">
            <a:avLst/>
          </a:prstGeom>
          <a:noFill/>
        </p:spPr>
        <p:txBody>
          <a:bodyPr wrap="square" rtlCol="0">
            <a:spAutoFit/>
          </a:bodyPr>
          <a:lstStyle/>
          <a:p>
            <a:pPr algn="ctr"/>
            <a:r>
              <a:rPr lang="en-US" sz="1600" b="1" dirty="0"/>
              <a:t>Quality = 0.3</a:t>
            </a:r>
          </a:p>
        </p:txBody>
      </p:sp>
      <p:grpSp>
        <p:nvGrpSpPr>
          <p:cNvPr id="7" name="Group 6">
            <a:extLst>
              <a:ext uri="{FF2B5EF4-FFF2-40B4-BE49-F238E27FC236}">
                <a16:creationId xmlns:a16="http://schemas.microsoft.com/office/drawing/2014/main" id="{1C935B01-E225-4D5A-B1DA-33DF91C8892E}"/>
              </a:ext>
            </a:extLst>
          </p:cNvPr>
          <p:cNvGrpSpPr/>
          <p:nvPr/>
        </p:nvGrpSpPr>
        <p:grpSpPr>
          <a:xfrm>
            <a:off x="5210610" y="1451998"/>
            <a:ext cx="1438648" cy="2117913"/>
            <a:chOff x="3826568" y="1362927"/>
            <a:chExt cx="1438648" cy="2117913"/>
          </a:xfrm>
        </p:grpSpPr>
        <p:grpSp>
          <p:nvGrpSpPr>
            <p:cNvPr id="2" name="Group 1">
              <a:extLst>
                <a:ext uri="{FF2B5EF4-FFF2-40B4-BE49-F238E27FC236}">
                  <a16:creationId xmlns:a16="http://schemas.microsoft.com/office/drawing/2014/main" id="{E2E7635E-2A71-4DE4-AC6F-D03B398BA01A}"/>
                </a:ext>
              </a:extLst>
            </p:cNvPr>
            <p:cNvGrpSpPr/>
            <p:nvPr/>
          </p:nvGrpSpPr>
          <p:grpSpPr>
            <a:xfrm>
              <a:off x="3826568" y="1362927"/>
              <a:ext cx="1438648" cy="1081927"/>
              <a:chOff x="1880406" y="1328694"/>
              <a:chExt cx="1438648" cy="1081927"/>
            </a:xfrm>
          </p:grpSpPr>
          <p:pic>
            <p:nvPicPr>
              <p:cNvPr id="4" name="Picture 3">
                <a:extLst>
                  <a:ext uri="{FF2B5EF4-FFF2-40B4-BE49-F238E27FC236}">
                    <a16:creationId xmlns:a16="http://schemas.microsoft.com/office/drawing/2014/main" id="{894CD7E2-905A-405C-9594-ACACE159E893}"/>
                  </a:ext>
                </a:extLst>
              </p:cNvPr>
              <p:cNvPicPr>
                <a:picLocks noChangeAspect="1"/>
              </p:cNvPicPr>
              <p:nvPr/>
            </p:nvPicPr>
            <p:blipFill>
              <a:blip r:embed="rId8"/>
              <a:stretch>
                <a:fillRect/>
              </a:stretch>
            </p:blipFill>
            <p:spPr>
              <a:xfrm>
                <a:off x="1880406" y="1579624"/>
                <a:ext cx="1438648" cy="830997"/>
              </a:xfrm>
              <a:prstGeom prst="rect">
                <a:avLst/>
              </a:prstGeom>
              <a:ln>
                <a:noFill/>
              </a:ln>
              <a:effectLst>
                <a:outerShdw blurRad="50800" dist="38100" dir="2700000" algn="tl" rotWithShape="0">
                  <a:prstClr val="black">
                    <a:alpha val="40000"/>
                  </a:prstClr>
                </a:outerShdw>
              </a:effectLst>
            </p:spPr>
          </p:pic>
          <p:sp>
            <p:nvSpPr>
              <p:cNvPr id="95" name="TextBox 94">
                <a:extLst>
                  <a:ext uri="{FF2B5EF4-FFF2-40B4-BE49-F238E27FC236}">
                    <a16:creationId xmlns:a16="http://schemas.microsoft.com/office/drawing/2014/main" id="{53C9ADDD-6F2E-43C5-8890-9D49AEA5ABCB}"/>
                  </a:ext>
                </a:extLst>
              </p:cNvPr>
              <p:cNvSpPr txBox="1"/>
              <p:nvPr/>
            </p:nvSpPr>
            <p:spPr>
              <a:xfrm>
                <a:off x="2157251" y="1328694"/>
                <a:ext cx="905248" cy="369332"/>
              </a:xfrm>
              <a:prstGeom prst="rect">
                <a:avLst/>
              </a:prstGeom>
              <a:noFill/>
            </p:spPr>
            <p:txBody>
              <a:bodyPr wrap="none" rtlCol="0">
                <a:spAutoFit/>
              </a:bodyPr>
              <a:lstStyle/>
              <a:p>
                <a:r>
                  <a:rPr lang="en-US" b="1" dirty="0"/>
                  <a:t>Forager</a:t>
                </a:r>
              </a:p>
            </p:txBody>
          </p:sp>
        </p:grpSp>
        <p:sp>
          <p:nvSpPr>
            <p:cNvPr id="82" name="Arrow: Up-Down 81">
              <a:extLst>
                <a:ext uri="{FF2B5EF4-FFF2-40B4-BE49-F238E27FC236}">
                  <a16:creationId xmlns:a16="http://schemas.microsoft.com/office/drawing/2014/main" id="{84270C7A-CC37-4BF3-8772-A8A0C6C58035}"/>
                </a:ext>
              </a:extLst>
            </p:cNvPr>
            <p:cNvSpPr/>
            <p:nvPr/>
          </p:nvSpPr>
          <p:spPr>
            <a:xfrm>
              <a:off x="4434000" y="2292120"/>
              <a:ext cx="208670" cy="1188720"/>
            </a:xfrm>
            <a:prstGeom prst="upDownArrow">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Box 73">
            <a:extLst>
              <a:ext uri="{FF2B5EF4-FFF2-40B4-BE49-F238E27FC236}">
                <a16:creationId xmlns:a16="http://schemas.microsoft.com/office/drawing/2014/main" id="{30D8DD54-E712-40FD-9C59-5925AA3B9508}"/>
              </a:ext>
            </a:extLst>
          </p:cNvPr>
          <p:cNvSpPr txBox="1"/>
          <p:nvPr/>
        </p:nvSpPr>
        <p:spPr>
          <a:xfrm>
            <a:off x="29496" y="84553"/>
            <a:ext cx="3283935" cy="1508105"/>
          </a:xfrm>
          <a:prstGeom prst="rect">
            <a:avLst/>
          </a:prstGeom>
          <a:noFill/>
        </p:spPr>
        <p:txBody>
          <a:bodyPr wrap="square" rtlCol="0">
            <a:spAutoFit/>
          </a:bodyPr>
          <a:lstStyle/>
          <a:p>
            <a:pPr algn="ctr"/>
            <a:r>
              <a:rPr lang="en-US" sz="3600" b="1" dirty="0"/>
              <a:t>Interspecific Competition </a:t>
            </a:r>
            <a:r>
              <a:rPr lang="en-US" sz="2000" dirty="0"/>
              <a:t>(single fish-different species)</a:t>
            </a:r>
            <a:endParaRPr lang="en-US" sz="3600" dirty="0"/>
          </a:p>
        </p:txBody>
      </p:sp>
      <p:sp>
        <p:nvSpPr>
          <p:cNvPr id="79" name="TextBox 78">
            <a:extLst>
              <a:ext uri="{FF2B5EF4-FFF2-40B4-BE49-F238E27FC236}">
                <a16:creationId xmlns:a16="http://schemas.microsoft.com/office/drawing/2014/main" id="{DEAC0928-FDC6-4DEE-BAE5-E16241EE7E6C}"/>
              </a:ext>
            </a:extLst>
          </p:cNvPr>
          <p:cNvSpPr txBox="1"/>
          <p:nvPr/>
        </p:nvSpPr>
        <p:spPr>
          <a:xfrm>
            <a:off x="6851822" y="1179760"/>
            <a:ext cx="1925972" cy="646331"/>
          </a:xfrm>
          <a:prstGeom prst="rect">
            <a:avLst/>
          </a:prstGeom>
          <a:noFill/>
        </p:spPr>
        <p:txBody>
          <a:bodyPr wrap="square" rtlCol="0">
            <a:spAutoFit/>
          </a:bodyPr>
          <a:lstStyle/>
          <a:p>
            <a:pPr algn="ctr"/>
            <a:r>
              <a:rPr lang="en-US" b="1" dirty="0"/>
              <a:t>Forager of a Different Species</a:t>
            </a:r>
          </a:p>
        </p:txBody>
      </p:sp>
      <p:pic>
        <p:nvPicPr>
          <p:cNvPr id="76" name="Picture 75">
            <a:extLst>
              <a:ext uri="{FF2B5EF4-FFF2-40B4-BE49-F238E27FC236}">
                <a16:creationId xmlns:a16="http://schemas.microsoft.com/office/drawing/2014/main" id="{0767EAA9-1C16-41BB-AFFB-F2D8265666CB}"/>
              </a:ext>
            </a:extLst>
          </p:cNvPr>
          <p:cNvPicPr>
            <a:picLocks noChangeAspect="1"/>
          </p:cNvPicPr>
          <p:nvPr/>
        </p:nvPicPr>
        <p:blipFill>
          <a:blip r:embed="rId8"/>
          <a:stretch>
            <a:fillRect/>
          </a:stretch>
        </p:blipFill>
        <p:spPr>
          <a:xfrm>
            <a:off x="5980806" y="3142722"/>
            <a:ext cx="2068979" cy="1195091"/>
          </a:xfrm>
          <a:prstGeom prst="rect">
            <a:avLst/>
          </a:prstGeom>
          <a:ln>
            <a:noFill/>
          </a:ln>
          <a:effectLst>
            <a:outerShdw blurRad="50800" dist="38100" dir="2700000" algn="tl" rotWithShape="0">
              <a:prstClr val="black">
                <a:alpha val="40000"/>
              </a:prstClr>
            </a:outerShdw>
          </a:effectLst>
        </p:spPr>
      </p:pic>
      <p:cxnSp>
        <p:nvCxnSpPr>
          <p:cNvPr id="77" name="Straight Connector 76">
            <a:extLst>
              <a:ext uri="{FF2B5EF4-FFF2-40B4-BE49-F238E27FC236}">
                <a16:creationId xmlns:a16="http://schemas.microsoft.com/office/drawing/2014/main" id="{0CF47EB6-0D21-4940-809F-540B0F443180}"/>
              </a:ext>
            </a:extLst>
          </p:cNvPr>
          <p:cNvCxnSpPr>
            <a:cxnSpLocks/>
            <a:endCxn id="79" idx="2"/>
          </p:cNvCxnSpPr>
          <p:nvPr/>
        </p:nvCxnSpPr>
        <p:spPr>
          <a:xfrm flipV="1">
            <a:off x="7128726" y="1826091"/>
            <a:ext cx="686082" cy="18643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122E1BEC-CA12-4BF7-8F8E-C0B26A000825}"/>
              </a:ext>
            </a:extLst>
          </p:cNvPr>
          <p:cNvGrpSpPr/>
          <p:nvPr/>
        </p:nvGrpSpPr>
        <p:grpSpPr>
          <a:xfrm>
            <a:off x="3912191" y="99256"/>
            <a:ext cx="1972474" cy="1233901"/>
            <a:chOff x="6302756" y="-21785"/>
            <a:chExt cx="1972474" cy="1233901"/>
          </a:xfrm>
        </p:grpSpPr>
        <p:sp>
          <p:nvSpPr>
            <p:cNvPr id="85" name="Rectangle 84">
              <a:extLst>
                <a:ext uri="{FF2B5EF4-FFF2-40B4-BE49-F238E27FC236}">
                  <a16:creationId xmlns:a16="http://schemas.microsoft.com/office/drawing/2014/main" id="{E091A851-011F-49B0-A628-183B54C52E9B}"/>
                </a:ext>
              </a:extLst>
            </p:cNvPr>
            <p:cNvSpPr/>
            <p:nvPr/>
          </p:nvSpPr>
          <p:spPr>
            <a:xfrm>
              <a:off x="6367489" y="82429"/>
              <a:ext cx="1791306" cy="112968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9" name="Picture 98">
              <a:extLst>
                <a:ext uri="{FF2B5EF4-FFF2-40B4-BE49-F238E27FC236}">
                  <a16:creationId xmlns:a16="http://schemas.microsoft.com/office/drawing/2014/main" id="{5A0A5E48-5651-4D94-8AB7-46F223563867}"/>
                </a:ext>
              </a:extLst>
            </p:cNvPr>
            <p:cNvPicPr>
              <a:picLocks noChangeAspect="1"/>
            </p:cNvPicPr>
            <p:nvPr/>
          </p:nvPicPr>
          <p:blipFill rotWithShape="1">
            <a:blip r:embed="rId9"/>
            <a:srcRect l="36883" t="9252" r="55401" b="73628"/>
            <a:stretch/>
          </p:blipFill>
          <p:spPr>
            <a:xfrm>
              <a:off x="6474266" y="108143"/>
              <a:ext cx="561821" cy="896009"/>
            </a:xfrm>
            <a:prstGeom prst="rect">
              <a:avLst/>
            </a:prstGeom>
            <a:effectLst>
              <a:outerShdw blurRad="50800" dist="38100" dir="2700000" algn="tl" rotWithShape="0">
                <a:prstClr val="black">
                  <a:alpha val="40000"/>
                </a:prstClr>
              </a:outerShdw>
            </a:effectLst>
          </p:spPr>
        </p:pic>
        <p:sp>
          <p:nvSpPr>
            <p:cNvPr id="104" name="Rectangle 103">
              <a:extLst>
                <a:ext uri="{FF2B5EF4-FFF2-40B4-BE49-F238E27FC236}">
                  <a16:creationId xmlns:a16="http://schemas.microsoft.com/office/drawing/2014/main" id="{C46B7A0A-537F-464E-9E4F-171E9B88A2B7}"/>
                </a:ext>
              </a:extLst>
            </p:cNvPr>
            <p:cNvSpPr/>
            <p:nvPr/>
          </p:nvSpPr>
          <p:spPr>
            <a:xfrm>
              <a:off x="6656505" y="791835"/>
              <a:ext cx="254405" cy="3657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352DE256-C9B7-4F7F-8902-C473AB535AAE}"/>
                </a:ext>
              </a:extLst>
            </p:cNvPr>
            <p:cNvSpPr txBox="1"/>
            <p:nvPr/>
          </p:nvSpPr>
          <p:spPr>
            <a:xfrm>
              <a:off x="6302756" y="873562"/>
              <a:ext cx="1006627" cy="338554"/>
            </a:xfrm>
            <a:prstGeom prst="rect">
              <a:avLst/>
            </a:prstGeom>
            <a:noFill/>
          </p:spPr>
          <p:txBody>
            <a:bodyPr wrap="square" rtlCol="0">
              <a:spAutoFit/>
            </a:bodyPr>
            <a:lstStyle/>
            <a:p>
              <a:pPr algn="ctr"/>
              <a:r>
                <a:rPr lang="en-US" sz="1600" b="1" dirty="0"/>
                <a:t>Energy</a:t>
              </a:r>
            </a:p>
          </p:txBody>
        </p:sp>
        <p:sp>
          <p:nvSpPr>
            <p:cNvPr id="106" name="TextBox 105">
              <a:extLst>
                <a:ext uri="{FF2B5EF4-FFF2-40B4-BE49-F238E27FC236}">
                  <a16:creationId xmlns:a16="http://schemas.microsoft.com/office/drawing/2014/main" id="{B029E5A8-C74C-486E-AF2A-080FDFA7788E}"/>
                </a:ext>
              </a:extLst>
            </p:cNvPr>
            <p:cNvSpPr txBox="1"/>
            <p:nvPr/>
          </p:nvSpPr>
          <p:spPr>
            <a:xfrm>
              <a:off x="7268603" y="862193"/>
              <a:ext cx="1006627" cy="338554"/>
            </a:xfrm>
            <a:prstGeom prst="rect">
              <a:avLst/>
            </a:prstGeom>
            <a:noFill/>
          </p:spPr>
          <p:txBody>
            <a:bodyPr wrap="square" rtlCol="0">
              <a:spAutoFit/>
            </a:bodyPr>
            <a:lstStyle/>
            <a:p>
              <a:pPr algn="ctr"/>
              <a:r>
                <a:rPr lang="en-US" sz="1600" b="1" dirty="0"/>
                <a:t>Energy</a:t>
              </a:r>
            </a:p>
          </p:txBody>
        </p:sp>
        <p:sp>
          <p:nvSpPr>
            <p:cNvPr id="115" name="Arrow: Right 114">
              <a:extLst>
                <a:ext uri="{FF2B5EF4-FFF2-40B4-BE49-F238E27FC236}">
                  <a16:creationId xmlns:a16="http://schemas.microsoft.com/office/drawing/2014/main" id="{50C4A20B-F153-43A2-986A-1C704A705B48}"/>
                </a:ext>
              </a:extLst>
            </p:cNvPr>
            <p:cNvSpPr/>
            <p:nvPr/>
          </p:nvSpPr>
          <p:spPr>
            <a:xfrm>
              <a:off x="7085723" y="498503"/>
              <a:ext cx="365760" cy="182880"/>
            </a:xfrm>
            <a:prstGeom prst="rightArrow">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115">
              <a:extLst>
                <a:ext uri="{FF2B5EF4-FFF2-40B4-BE49-F238E27FC236}">
                  <a16:creationId xmlns:a16="http://schemas.microsoft.com/office/drawing/2014/main" id="{6DDA4195-C5F3-4D32-AB5A-D4F0FE47FFDB}"/>
                </a:ext>
              </a:extLst>
            </p:cNvPr>
            <p:cNvPicPr>
              <a:picLocks noChangeAspect="1"/>
            </p:cNvPicPr>
            <p:nvPr/>
          </p:nvPicPr>
          <p:blipFill rotWithShape="1">
            <a:blip r:embed="rId9"/>
            <a:srcRect l="17196" t="6647" r="73027" b="74624"/>
            <a:stretch/>
          </p:blipFill>
          <p:spPr>
            <a:xfrm>
              <a:off x="7420063" y="-21785"/>
              <a:ext cx="738732" cy="986350"/>
            </a:xfrm>
            <a:prstGeom prst="rect">
              <a:avLst/>
            </a:prstGeom>
            <a:effectLst>
              <a:outerShdw blurRad="50800" dist="38100" dir="2700000" algn="tl" rotWithShape="0">
                <a:prstClr val="black">
                  <a:alpha val="40000"/>
                </a:prstClr>
              </a:outerShdw>
            </a:effectLst>
          </p:spPr>
        </p:pic>
        <p:sp>
          <p:nvSpPr>
            <p:cNvPr id="118" name="Rectangle 117">
              <a:extLst>
                <a:ext uri="{FF2B5EF4-FFF2-40B4-BE49-F238E27FC236}">
                  <a16:creationId xmlns:a16="http://schemas.microsoft.com/office/drawing/2014/main" id="{84EB0242-A99E-4731-B995-08AB0C289194}"/>
                </a:ext>
              </a:extLst>
            </p:cNvPr>
            <p:cNvSpPr/>
            <p:nvPr/>
          </p:nvSpPr>
          <p:spPr>
            <a:xfrm>
              <a:off x="7601295" y="482799"/>
              <a:ext cx="243672" cy="33498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9" name="Rectangle: Rounded Corners 118">
            <a:extLst>
              <a:ext uri="{FF2B5EF4-FFF2-40B4-BE49-F238E27FC236}">
                <a16:creationId xmlns:a16="http://schemas.microsoft.com/office/drawing/2014/main" id="{348FC4D6-B152-4DE2-9C86-4E405A8D2895}"/>
              </a:ext>
            </a:extLst>
          </p:cNvPr>
          <p:cNvSpPr/>
          <p:nvPr/>
        </p:nvSpPr>
        <p:spPr>
          <a:xfrm>
            <a:off x="4271921" y="3508012"/>
            <a:ext cx="1048098" cy="212963"/>
          </a:xfrm>
          <a:prstGeom prst="roundRect">
            <a:avLst/>
          </a:prstGeom>
          <a:solidFill>
            <a:schemeClr val="tx1">
              <a:lumMod val="95000"/>
              <a:lumOff val="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Forager: 1 </a:t>
            </a:r>
          </a:p>
        </p:txBody>
      </p:sp>
      <p:sp>
        <p:nvSpPr>
          <p:cNvPr id="103" name="TextBox 102">
            <a:extLst>
              <a:ext uri="{FF2B5EF4-FFF2-40B4-BE49-F238E27FC236}">
                <a16:creationId xmlns:a16="http://schemas.microsoft.com/office/drawing/2014/main" id="{559598A9-9474-40FF-93FE-E3057D1200FA}"/>
              </a:ext>
            </a:extLst>
          </p:cNvPr>
          <p:cNvSpPr txBox="1"/>
          <p:nvPr/>
        </p:nvSpPr>
        <p:spPr>
          <a:xfrm>
            <a:off x="4371573" y="3313498"/>
            <a:ext cx="884693" cy="584775"/>
          </a:xfrm>
          <a:prstGeom prst="rect">
            <a:avLst/>
          </a:prstGeom>
          <a:noFill/>
        </p:spPr>
        <p:txBody>
          <a:bodyPr wrap="square" rtlCol="0">
            <a:spAutoFit/>
          </a:bodyPr>
          <a:lstStyle/>
          <a:p>
            <a:pPr algn="ctr"/>
            <a:r>
              <a:rPr lang="en-US" sz="1600" b="1" dirty="0"/>
              <a:t>Quality = 0.8</a:t>
            </a:r>
          </a:p>
        </p:txBody>
      </p:sp>
    </p:spTree>
    <p:extLst>
      <p:ext uri="{BB962C8B-B14F-4D97-AF65-F5344CB8AC3E}">
        <p14:creationId xmlns:p14="http://schemas.microsoft.com/office/powerpoint/2010/main" val="230133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1.875E-6 -3.7037E-6 L -0.09948 0.00255 " pathEditMode="relative" rAng="0" ptsTypes="AA">
                                      <p:cBhvr>
                                        <p:cTn id="10" dur="2000" fill="hold"/>
                                        <p:tgtEl>
                                          <p:spTgt spid="7"/>
                                        </p:tgtEl>
                                        <p:attrNameLst>
                                          <p:attrName>ppt_x</p:attrName>
                                          <p:attrName>ppt_y</p:attrName>
                                        </p:attrNameLst>
                                      </p:cBhvr>
                                      <p:rCtr x="-4974" y="116"/>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03"/>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0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6707E0A5-E7E3-4E1F-BDAF-BB0EE7672778}"/>
              </a:ext>
            </a:extLst>
          </p:cNvPr>
          <p:cNvSpPr/>
          <p:nvPr/>
        </p:nvSpPr>
        <p:spPr>
          <a:xfrm>
            <a:off x="1776145" y="1701206"/>
            <a:ext cx="8298388" cy="4529601"/>
          </a:xfrm>
          <a:prstGeom prst="rect">
            <a:avLst/>
          </a:prstGeom>
          <a:gradFill flip="none" rotWithShape="1">
            <a:gsLst>
              <a:gs pos="59173">
                <a:srgbClr val="6C3C3C"/>
              </a:gs>
              <a:gs pos="42900">
                <a:srgbClr val="6C3C3C"/>
              </a:gs>
              <a:gs pos="0">
                <a:srgbClr val="FF0000"/>
              </a:gs>
              <a:gs pos="100000">
                <a:schemeClr val="accent1">
                  <a:lumMod val="50000"/>
                </a:schemeClr>
              </a:gs>
            </a:gsLst>
            <a:lin ang="0" scaled="1"/>
            <a:tileRect/>
          </a:gradFill>
          <a:ln>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a:extLst>
              <a:ext uri="{FF2B5EF4-FFF2-40B4-BE49-F238E27FC236}">
                <a16:creationId xmlns:a16="http://schemas.microsoft.com/office/drawing/2014/main" id="{E2DCC76E-82E4-489B-B111-88676FC996B6}"/>
              </a:ext>
            </a:extLst>
          </p:cNvPr>
          <p:cNvPicPr>
            <a:picLocks noChangeAspect="1"/>
          </p:cNvPicPr>
          <p:nvPr/>
        </p:nvPicPr>
        <p:blipFill>
          <a:blip r:embed="rId3"/>
          <a:stretch>
            <a:fillRect/>
          </a:stretch>
        </p:blipFill>
        <p:spPr>
          <a:xfrm>
            <a:off x="1822014" y="1699365"/>
            <a:ext cx="8235639" cy="4529601"/>
          </a:xfrm>
          <a:prstGeom prst="rect">
            <a:avLst/>
          </a:prstGeom>
          <a:ln>
            <a:solidFill>
              <a:schemeClr val="tx1"/>
            </a:solidFill>
          </a:ln>
          <a:scene3d>
            <a:camera prst="perspectiveRelaxed"/>
            <a:lightRig rig="threePt" dir="t"/>
          </a:scene3d>
        </p:spPr>
      </p:pic>
      <p:grpSp>
        <p:nvGrpSpPr>
          <p:cNvPr id="59" name="Group 58">
            <a:extLst>
              <a:ext uri="{FF2B5EF4-FFF2-40B4-BE49-F238E27FC236}">
                <a16:creationId xmlns:a16="http://schemas.microsoft.com/office/drawing/2014/main" id="{E6F67821-0371-4DFE-A091-17B83DA69D25}"/>
              </a:ext>
            </a:extLst>
          </p:cNvPr>
          <p:cNvGrpSpPr/>
          <p:nvPr/>
        </p:nvGrpSpPr>
        <p:grpSpPr>
          <a:xfrm>
            <a:off x="1585303" y="3012122"/>
            <a:ext cx="8658299" cy="2225347"/>
            <a:chOff x="1891845" y="3231495"/>
            <a:chExt cx="8658299" cy="2225347"/>
          </a:xfrm>
        </p:grpSpPr>
        <p:grpSp>
          <p:nvGrpSpPr>
            <p:cNvPr id="41" name="Group 40">
              <a:extLst>
                <a:ext uri="{FF2B5EF4-FFF2-40B4-BE49-F238E27FC236}">
                  <a16:creationId xmlns:a16="http://schemas.microsoft.com/office/drawing/2014/main" id="{D276A888-2ECE-4AB8-B3F1-7FAA0C246190}"/>
                </a:ext>
              </a:extLst>
            </p:cNvPr>
            <p:cNvGrpSpPr/>
            <p:nvPr/>
          </p:nvGrpSpPr>
          <p:grpSpPr>
            <a:xfrm>
              <a:off x="6134512" y="3260052"/>
              <a:ext cx="4415632" cy="2196790"/>
              <a:chOff x="6134512" y="3260052"/>
              <a:chExt cx="4415632" cy="2196790"/>
            </a:xfrm>
            <a:effectLst>
              <a:outerShdw blurRad="50800" dist="38100" dir="5400000" algn="t" rotWithShape="0">
                <a:prstClr val="black">
                  <a:alpha val="40000"/>
                </a:prstClr>
              </a:outerShdw>
            </a:effectLst>
          </p:grpSpPr>
          <p:cxnSp>
            <p:nvCxnSpPr>
              <p:cNvPr id="22" name="Straight Arrow Connector 21">
                <a:extLst>
                  <a:ext uri="{FF2B5EF4-FFF2-40B4-BE49-F238E27FC236}">
                    <a16:creationId xmlns:a16="http://schemas.microsoft.com/office/drawing/2014/main" id="{1AA6A18C-73F4-401D-82EE-666BB3B07B05}"/>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1E9D3B5-52CB-4EF8-90FC-755ABBC51560}"/>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88FB62C-34AF-4D50-A582-835C2B68A389}"/>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72C09B0-38AE-4298-87F2-CEBDE777AC2C}"/>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6F7CDD-CE4B-4F06-B4D3-ED79669E614D}"/>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2A4542D-33A8-48CB-96B9-A3CB23BA9BE2}"/>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55B17BF-6755-4D69-B4A3-66188C6913B9}"/>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EF482C0-DD48-49B4-B9AC-0DF016227CE7}"/>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921A53-B0CB-45B0-8E81-8C3204D12F84}"/>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2362C5E-F9F0-4F7E-B59D-F1674DE0A2B2}"/>
                  </a:ext>
                </a:extLst>
              </p:cNvPr>
              <p:cNvCxnSpPr>
                <a:cxnSpLocks/>
              </p:cNvCxnSpPr>
              <p:nvPr/>
            </p:nvCxnSpPr>
            <p:spPr>
              <a:xfrm flipH="1">
                <a:off x="6134512" y="5417361"/>
                <a:ext cx="1828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A28C2BD-3438-4DD0-9510-71B97A3AA584}"/>
                </a:ext>
              </a:extLst>
            </p:cNvPr>
            <p:cNvGrpSpPr/>
            <p:nvPr/>
          </p:nvGrpSpPr>
          <p:grpSpPr>
            <a:xfrm flipH="1">
              <a:off x="1891845" y="3231495"/>
              <a:ext cx="3207515" cy="2196790"/>
              <a:chOff x="7342629" y="3260052"/>
              <a:chExt cx="3207515" cy="2196790"/>
            </a:xfrm>
            <a:effectLst>
              <a:outerShdw blurRad="50800" dist="38100" dir="5400000" algn="t" rotWithShape="0">
                <a:prstClr val="black">
                  <a:alpha val="40000"/>
                </a:prstClr>
              </a:outerShdw>
            </a:effectLst>
          </p:grpSpPr>
          <p:cxnSp>
            <p:nvCxnSpPr>
              <p:cNvPr id="44" name="Straight Arrow Connector 43">
                <a:extLst>
                  <a:ext uri="{FF2B5EF4-FFF2-40B4-BE49-F238E27FC236}">
                    <a16:creationId xmlns:a16="http://schemas.microsoft.com/office/drawing/2014/main" id="{6A4429FD-2F8B-4756-BC73-88AC77BB5AD0}"/>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4612499-76E3-4012-B764-2EABB6490701}"/>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3BBC51-E788-421A-9D78-C0AF97458B87}"/>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C8B67D9-5F75-4548-AF92-72DA0E5D9C03}"/>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FBFC15B-92B7-4397-AC9C-D5A1E4A59F19}"/>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C2C415F-32F1-4E09-A2F8-D62A5EC58443}"/>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9D4B07B-BE0D-4D53-8815-B8A7F05FD487}"/>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1FF8A1B-4116-45F8-8D80-0626EE9CD0B9}"/>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CDCDBFF-DDED-4721-8523-4FFB745BAF55}"/>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2" name="TextBox 71">
            <a:extLst>
              <a:ext uri="{FF2B5EF4-FFF2-40B4-BE49-F238E27FC236}">
                <a16:creationId xmlns:a16="http://schemas.microsoft.com/office/drawing/2014/main" id="{4BCC2901-79AD-49D8-B086-BB11C3C60490}"/>
              </a:ext>
            </a:extLst>
          </p:cNvPr>
          <p:cNvSpPr txBox="1"/>
          <p:nvPr/>
        </p:nvSpPr>
        <p:spPr>
          <a:xfrm>
            <a:off x="2957341" y="5628214"/>
            <a:ext cx="5965109" cy="369332"/>
          </a:xfrm>
          <a:prstGeom prst="rect">
            <a:avLst/>
          </a:prstGeom>
          <a:noFill/>
        </p:spPr>
        <p:txBody>
          <a:bodyPr wrap="square" rtlCol="0">
            <a:spAutoFit/>
          </a:bodyPr>
          <a:lstStyle/>
          <a:p>
            <a:pPr algn="ctr"/>
            <a:r>
              <a:rPr lang="en-US" b="1" dirty="0"/>
              <a:t>Environmental Conditions</a:t>
            </a:r>
          </a:p>
        </p:txBody>
      </p:sp>
      <p:sp>
        <p:nvSpPr>
          <p:cNvPr id="107" name="TextBox 106">
            <a:extLst>
              <a:ext uri="{FF2B5EF4-FFF2-40B4-BE49-F238E27FC236}">
                <a16:creationId xmlns:a16="http://schemas.microsoft.com/office/drawing/2014/main" id="{77A98A89-D7B7-4239-BDD4-466CE19FB404}"/>
              </a:ext>
            </a:extLst>
          </p:cNvPr>
          <p:cNvSpPr txBox="1"/>
          <p:nvPr/>
        </p:nvSpPr>
        <p:spPr>
          <a:xfrm>
            <a:off x="4532095" y="4794759"/>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8" name="TextBox 107">
            <a:extLst>
              <a:ext uri="{FF2B5EF4-FFF2-40B4-BE49-F238E27FC236}">
                <a16:creationId xmlns:a16="http://schemas.microsoft.com/office/drawing/2014/main" id="{805943CF-7D2D-449E-A836-6D1B13CF1339}"/>
              </a:ext>
            </a:extLst>
          </p:cNvPr>
          <p:cNvSpPr txBox="1"/>
          <p:nvPr/>
        </p:nvSpPr>
        <p:spPr>
          <a:xfrm>
            <a:off x="2633267" y="266177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9" name="TextBox 108">
            <a:extLst>
              <a:ext uri="{FF2B5EF4-FFF2-40B4-BE49-F238E27FC236}">
                <a16:creationId xmlns:a16="http://schemas.microsoft.com/office/drawing/2014/main" id="{E7995D19-5C76-48E3-88EF-BEDB705B7642}"/>
              </a:ext>
            </a:extLst>
          </p:cNvPr>
          <p:cNvSpPr txBox="1"/>
          <p:nvPr/>
        </p:nvSpPr>
        <p:spPr>
          <a:xfrm>
            <a:off x="1982927" y="4825562"/>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0" name="TextBox 109">
            <a:extLst>
              <a:ext uri="{FF2B5EF4-FFF2-40B4-BE49-F238E27FC236}">
                <a16:creationId xmlns:a16="http://schemas.microsoft.com/office/drawing/2014/main" id="{57DA028B-90B7-4E43-B91A-D6F20C5CA9BD}"/>
              </a:ext>
            </a:extLst>
          </p:cNvPr>
          <p:cNvSpPr txBox="1"/>
          <p:nvPr/>
        </p:nvSpPr>
        <p:spPr>
          <a:xfrm>
            <a:off x="3645640" y="2664983"/>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1" name="TextBox 110">
            <a:extLst>
              <a:ext uri="{FF2B5EF4-FFF2-40B4-BE49-F238E27FC236}">
                <a16:creationId xmlns:a16="http://schemas.microsoft.com/office/drawing/2014/main" id="{7BB45CFA-21D2-4863-A70F-5CF1B83C7394}"/>
              </a:ext>
            </a:extLst>
          </p:cNvPr>
          <p:cNvSpPr txBox="1"/>
          <p:nvPr/>
        </p:nvSpPr>
        <p:spPr>
          <a:xfrm>
            <a:off x="3542237" y="3273576"/>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2" name="TextBox 111">
            <a:extLst>
              <a:ext uri="{FF2B5EF4-FFF2-40B4-BE49-F238E27FC236}">
                <a16:creationId xmlns:a16="http://schemas.microsoft.com/office/drawing/2014/main" id="{20900940-F8EC-4A9B-AD4A-8CFE503F3A6E}"/>
              </a:ext>
            </a:extLst>
          </p:cNvPr>
          <p:cNvSpPr txBox="1"/>
          <p:nvPr/>
        </p:nvSpPr>
        <p:spPr>
          <a:xfrm>
            <a:off x="3416884" y="401095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3" name="TextBox 112">
            <a:extLst>
              <a:ext uri="{FF2B5EF4-FFF2-40B4-BE49-F238E27FC236}">
                <a16:creationId xmlns:a16="http://schemas.microsoft.com/office/drawing/2014/main" id="{6D02A333-1E99-41B8-BE58-5ECCDC7BD555}"/>
              </a:ext>
            </a:extLst>
          </p:cNvPr>
          <p:cNvSpPr txBox="1"/>
          <p:nvPr/>
        </p:nvSpPr>
        <p:spPr>
          <a:xfrm>
            <a:off x="3268441"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7" name="TextBox 116">
            <a:extLst>
              <a:ext uri="{FF2B5EF4-FFF2-40B4-BE49-F238E27FC236}">
                <a16:creationId xmlns:a16="http://schemas.microsoft.com/office/drawing/2014/main" id="{F125BC97-BA80-45C4-A828-95A96668CCE6}"/>
              </a:ext>
            </a:extLst>
          </p:cNvPr>
          <p:cNvSpPr txBox="1"/>
          <p:nvPr/>
        </p:nvSpPr>
        <p:spPr>
          <a:xfrm>
            <a:off x="5834087" y="4824239"/>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1" name="TextBox 120">
            <a:extLst>
              <a:ext uri="{FF2B5EF4-FFF2-40B4-BE49-F238E27FC236}">
                <a16:creationId xmlns:a16="http://schemas.microsoft.com/office/drawing/2014/main" id="{B9AA271A-8298-4EBE-B2FE-A5284285502F}"/>
              </a:ext>
            </a:extLst>
          </p:cNvPr>
          <p:cNvSpPr txBox="1"/>
          <p:nvPr/>
        </p:nvSpPr>
        <p:spPr>
          <a:xfrm>
            <a:off x="7100261" y="48557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2" name="TextBox 121">
            <a:extLst>
              <a:ext uri="{FF2B5EF4-FFF2-40B4-BE49-F238E27FC236}">
                <a16:creationId xmlns:a16="http://schemas.microsoft.com/office/drawing/2014/main" id="{0FADD980-3F05-4877-9F07-6D2908783F97}"/>
              </a:ext>
            </a:extLst>
          </p:cNvPr>
          <p:cNvSpPr txBox="1"/>
          <p:nvPr/>
        </p:nvSpPr>
        <p:spPr>
          <a:xfrm>
            <a:off x="7986957" y="2696090"/>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3" name="TextBox 122">
            <a:extLst>
              <a:ext uri="{FF2B5EF4-FFF2-40B4-BE49-F238E27FC236}">
                <a16:creationId xmlns:a16="http://schemas.microsoft.com/office/drawing/2014/main" id="{3B523829-5F1B-467B-86F7-F823E43A485F}"/>
              </a:ext>
            </a:extLst>
          </p:cNvPr>
          <p:cNvSpPr txBox="1"/>
          <p:nvPr/>
        </p:nvSpPr>
        <p:spPr>
          <a:xfrm>
            <a:off x="8103883" y="3294523"/>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4" name="TextBox 123">
            <a:extLst>
              <a:ext uri="{FF2B5EF4-FFF2-40B4-BE49-F238E27FC236}">
                <a16:creationId xmlns:a16="http://schemas.microsoft.com/office/drawing/2014/main" id="{A26DA491-E4BB-4DA9-81D4-FAA03DA95165}"/>
              </a:ext>
            </a:extLst>
          </p:cNvPr>
          <p:cNvSpPr txBox="1"/>
          <p:nvPr/>
        </p:nvSpPr>
        <p:spPr>
          <a:xfrm>
            <a:off x="8228143" y="40221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5" name="TextBox 124">
            <a:extLst>
              <a:ext uri="{FF2B5EF4-FFF2-40B4-BE49-F238E27FC236}">
                <a16:creationId xmlns:a16="http://schemas.microsoft.com/office/drawing/2014/main" id="{A4989ADC-976E-4925-81C5-56BA77C6B425}"/>
              </a:ext>
            </a:extLst>
          </p:cNvPr>
          <p:cNvSpPr txBox="1"/>
          <p:nvPr/>
        </p:nvSpPr>
        <p:spPr>
          <a:xfrm>
            <a:off x="8393145" y="48906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6" name="TextBox 125">
            <a:extLst>
              <a:ext uri="{FF2B5EF4-FFF2-40B4-BE49-F238E27FC236}">
                <a16:creationId xmlns:a16="http://schemas.microsoft.com/office/drawing/2014/main" id="{230D1D59-471F-4E79-A09B-AA371826C293}"/>
              </a:ext>
            </a:extLst>
          </p:cNvPr>
          <p:cNvSpPr txBox="1"/>
          <p:nvPr/>
        </p:nvSpPr>
        <p:spPr>
          <a:xfrm>
            <a:off x="9062116" y="26782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7" name="TextBox 126">
            <a:extLst>
              <a:ext uri="{FF2B5EF4-FFF2-40B4-BE49-F238E27FC236}">
                <a16:creationId xmlns:a16="http://schemas.microsoft.com/office/drawing/2014/main" id="{109403F1-0E5F-4280-B357-F290A704FFD4}"/>
              </a:ext>
            </a:extLst>
          </p:cNvPr>
          <p:cNvSpPr txBox="1"/>
          <p:nvPr/>
        </p:nvSpPr>
        <p:spPr>
          <a:xfrm>
            <a:off x="9203553" y="3288282"/>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8" name="TextBox 127">
            <a:extLst>
              <a:ext uri="{FF2B5EF4-FFF2-40B4-BE49-F238E27FC236}">
                <a16:creationId xmlns:a16="http://schemas.microsoft.com/office/drawing/2014/main" id="{EB41C7E3-D045-4B72-8BD8-CD604A13A397}"/>
              </a:ext>
            </a:extLst>
          </p:cNvPr>
          <p:cNvSpPr txBox="1"/>
          <p:nvPr/>
        </p:nvSpPr>
        <p:spPr>
          <a:xfrm>
            <a:off x="9479944" y="404329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9" name="TextBox 128">
            <a:extLst>
              <a:ext uri="{FF2B5EF4-FFF2-40B4-BE49-F238E27FC236}">
                <a16:creationId xmlns:a16="http://schemas.microsoft.com/office/drawing/2014/main" id="{21989A41-9219-40A3-8330-F761AE0DE8A5}"/>
              </a:ext>
            </a:extLst>
          </p:cNvPr>
          <p:cNvSpPr txBox="1"/>
          <p:nvPr/>
        </p:nvSpPr>
        <p:spPr>
          <a:xfrm>
            <a:off x="9676949"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70" name="Title 1">
            <a:extLst>
              <a:ext uri="{FF2B5EF4-FFF2-40B4-BE49-F238E27FC236}">
                <a16:creationId xmlns:a16="http://schemas.microsoft.com/office/drawing/2014/main" id="{38C10F88-8A97-48BF-B3A9-22755239630E}"/>
              </a:ext>
            </a:extLst>
          </p:cNvPr>
          <p:cNvSpPr txBox="1">
            <a:spLocks/>
          </p:cNvSpPr>
          <p:nvPr/>
        </p:nvSpPr>
        <p:spPr>
          <a:xfrm>
            <a:off x="306523" y="5718072"/>
            <a:ext cx="116715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Fish may compete for patches with schools of other fish species.</a:t>
            </a:r>
          </a:p>
        </p:txBody>
      </p:sp>
      <p:sp>
        <p:nvSpPr>
          <p:cNvPr id="83" name="TextBox 82">
            <a:extLst>
              <a:ext uri="{FF2B5EF4-FFF2-40B4-BE49-F238E27FC236}">
                <a16:creationId xmlns:a16="http://schemas.microsoft.com/office/drawing/2014/main" id="{4129E048-1567-49BD-ACE0-2AAAC078BA08}"/>
              </a:ext>
            </a:extLst>
          </p:cNvPr>
          <p:cNvSpPr txBox="1"/>
          <p:nvPr/>
        </p:nvSpPr>
        <p:spPr>
          <a:xfrm>
            <a:off x="2134347" y="4022108"/>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84" name="TextBox 83">
            <a:extLst>
              <a:ext uri="{FF2B5EF4-FFF2-40B4-BE49-F238E27FC236}">
                <a16:creationId xmlns:a16="http://schemas.microsoft.com/office/drawing/2014/main" id="{7974823B-4ADA-42E6-BF4D-58899B5CE3D8}"/>
              </a:ext>
            </a:extLst>
          </p:cNvPr>
          <p:cNvSpPr txBox="1"/>
          <p:nvPr/>
        </p:nvSpPr>
        <p:spPr>
          <a:xfrm>
            <a:off x="2393847" y="328111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grpSp>
        <p:nvGrpSpPr>
          <p:cNvPr id="5" name="Group 4">
            <a:extLst>
              <a:ext uri="{FF2B5EF4-FFF2-40B4-BE49-F238E27FC236}">
                <a16:creationId xmlns:a16="http://schemas.microsoft.com/office/drawing/2014/main" id="{15FE6D17-75DB-44EA-9ACA-1060DE62658E}"/>
              </a:ext>
            </a:extLst>
          </p:cNvPr>
          <p:cNvGrpSpPr/>
          <p:nvPr/>
        </p:nvGrpSpPr>
        <p:grpSpPr>
          <a:xfrm>
            <a:off x="9363454" y="189073"/>
            <a:ext cx="3396953" cy="2103452"/>
            <a:chOff x="9486977" y="861094"/>
            <a:chExt cx="3396953" cy="2103452"/>
          </a:xfrm>
        </p:grpSpPr>
        <p:grpSp>
          <p:nvGrpSpPr>
            <p:cNvPr id="86" name="Group 85">
              <a:extLst>
                <a:ext uri="{FF2B5EF4-FFF2-40B4-BE49-F238E27FC236}">
                  <a16:creationId xmlns:a16="http://schemas.microsoft.com/office/drawing/2014/main" id="{EDFE4E65-E31A-46B6-B80F-1DCBFCCFB56C}"/>
                </a:ext>
              </a:extLst>
            </p:cNvPr>
            <p:cNvGrpSpPr/>
            <p:nvPr/>
          </p:nvGrpSpPr>
          <p:grpSpPr>
            <a:xfrm>
              <a:off x="9486977" y="861094"/>
              <a:ext cx="3396953" cy="2103452"/>
              <a:chOff x="9267697" y="5389514"/>
              <a:chExt cx="3396953" cy="2103452"/>
            </a:xfrm>
          </p:grpSpPr>
          <p:sp>
            <p:nvSpPr>
              <p:cNvPr id="87" name="Rectangle 86">
                <a:extLst>
                  <a:ext uri="{FF2B5EF4-FFF2-40B4-BE49-F238E27FC236}">
                    <a16:creationId xmlns:a16="http://schemas.microsoft.com/office/drawing/2014/main" id="{ACE758A5-5C83-48A3-98BB-FC1CDBCE7313}"/>
                  </a:ext>
                </a:extLst>
              </p:cNvPr>
              <p:cNvSpPr/>
              <p:nvPr/>
            </p:nvSpPr>
            <p:spPr>
              <a:xfrm>
                <a:off x="9267697" y="5787731"/>
                <a:ext cx="2497656" cy="1705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C1F4471-1D11-4FF1-81D4-00981F97DED0}"/>
                  </a:ext>
                </a:extLst>
              </p:cNvPr>
              <p:cNvSpPr/>
              <p:nvPr/>
            </p:nvSpPr>
            <p:spPr>
              <a:xfrm>
                <a:off x="9395253" y="5958699"/>
                <a:ext cx="365760" cy="2334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616B5B-141C-4419-809F-DE9CAA918066}"/>
                  </a:ext>
                </a:extLst>
              </p:cNvPr>
              <p:cNvSpPr/>
              <p:nvPr/>
            </p:nvSpPr>
            <p:spPr>
              <a:xfrm>
                <a:off x="9414592" y="6703367"/>
                <a:ext cx="365760" cy="2334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E59005B-333B-4D70-B945-C5B3A252F4B5}"/>
                  </a:ext>
                </a:extLst>
              </p:cNvPr>
              <p:cNvSpPr txBox="1"/>
              <p:nvPr/>
            </p:nvSpPr>
            <p:spPr>
              <a:xfrm>
                <a:off x="9743225" y="5891916"/>
                <a:ext cx="2203115" cy="369332"/>
              </a:xfrm>
              <a:prstGeom prst="rect">
                <a:avLst/>
              </a:prstGeom>
              <a:noFill/>
            </p:spPr>
            <p:txBody>
              <a:bodyPr wrap="square" rtlCol="0">
                <a:spAutoFit/>
              </a:bodyPr>
              <a:lstStyle/>
              <a:p>
                <a:r>
                  <a:rPr lang="en-US" dirty="0"/>
                  <a:t>Salinity (</a:t>
                </a:r>
                <a:r>
                  <a:rPr lang="en-US" b="1" i="1" dirty="0" err="1"/>
                  <a:t>psu</a:t>
                </a:r>
                <a:r>
                  <a:rPr lang="en-US" dirty="0"/>
                  <a:t>) </a:t>
                </a:r>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7CF2A430-65F3-4D81-A76E-7D0E8757CDA1}"/>
                      </a:ext>
                    </a:extLst>
                  </p:cNvPr>
                  <p:cNvSpPr txBox="1"/>
                  <p:nvPr/>
                </p:nvSpPr>
                <p:spPr>
                  <a:xfrm>
                    <a:off x="9770694" y="6624633"/>
                    <a:ext cx="2893956" cy="369332"/>
                  </a:xfrm>
                  <a:prstGeom prst="rect">
                    <a:avLst/>
                  </a:prstGeom>
                  <a:noFill/>
                </p:spPr>
                <p:txBody>
                  <a:bodyPr wrap="square" rtlCol="0">
                    <a:spAutoFit/>
                  </a:bodyPr>
                  <a:lstStyle/>
                  <a:p>
                    <a:r>
                      <a:rPr lang="en-US" dirty="0"/>
                      <a:t>Current Velocity (</a:t>
                    </a:r>
                    <a14:m>
                      <m:oMath xmlns:m="http://schemas.openxmlformats.org/officeDocument/2006/math">
                        <m:r>
                          <a:rPr lang="en-US" b="1" i="1" smtClean="0">
                            <a:latin typeface="Cambria Math" panose="02040503050406030204" pitchFamily="18" charset="0"/>
                          </a:rPr>
                          <m:t>𝒖</m:t>
                        </m:r>
                      </m:oMath>
                    </a14:m>
                    <a:r>
                      <a:rPr lang="en-US" dirty="0"/>
                      <a:t>) </a:t>
                    </a:r>
                  </a:p>
                </p:txBody>
              </p:sp>
            </mc:Choice>
            <mc:Fallback xmlns="">
              <p:sp>
                <p:nvSpPr>
                  <p:cNvPr id="91" name="TextBox 90">
                    <a:extLst>
                      <a:ext uri="{FF2B5EF4-FFF2-40B4-BE49-F238E27FC236}">
                        <a16:creationId xmlns:a16="http://schemas.microsoft.com/office/drawing/2014/main" id="{7CF2A430-65F3-4D81-A76E-7D0E8757CDA1}"/>
                      </a:ext>
                    </a:extLst>
                  </p:cNvPr>
                  <p:cNvSpPr txBox="1">
                    <a:spLocks noRot="1" noChangeAspect="1" noMove="1" noResize="1" noEditPoints="1" noAdjustHandles="1" noChangeArrowheads="1" noChangeShapeType="1" noTextEdit="1"/>
                  </p:cNvSpPr>
                  <p:nvPr/>
                </p:nvSpPr>
                <p:spPr>
                  <a:xfrm>
                    <a:off x="9770694" y="6624633"/>
                    <a:ext cx="2893956" cy="369332"/>
                  </a:xfrm>
                  <a:prstGeom prst="rect">
                    <a:avLst/>
                  </a:prstGeom>
                  <a:blipFill>
                    <a:blip r:embed="rId6"/>
                    <a:stretch>
                      <a:fillRect l="-1895" t="-10000" b="-26667"/>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D29C8B95-12C8-4562-A7CA-5DD9E13F4EAE}"/>
                  </a:ext>
                </a:extLst>
              </p:cNvPr>
              <p:cNvSpPr txBox="1"/>
              <p:nvPr/>
            </p:nvSpPr>
            <p:spPr>
              <a:xfrm>
                <a:off x="9726219" y="5389514"/>
                <a:ext cx="1687551" cy="400110"/>
              </a:xfrm>
              <a:prstGeom prst="rect">
                <a:avLst/>
              </a:prstGeom>
              <a:noFill/>
            </p:spPr>
            <p:txBody>
              <a:bodyPr wrap="square" rtlCol="0">
                <a:spAutoFit/>
              </a:bodyPr>
              <a:lstStyle/>
              <a:p>
                <a:pPr algn="ctr"/>
                <a:r>
                  <a:rPr lang="en-US" sz="2000" b="1" dirty="0"/>
                  <a:t>Legend</a:t>
                </a:r>
              </a:p>
            </p:txBody>
          </p:sp>
        </p:grpSp>
        <p:sp>
          <p:nvSpPr>
            <p:cNvPr id="93" name="Rectangle 92">
              <a:extLst>
                <a:ext uri="{FF2B5EF4-FFF2-40B4-BE49-F238E27FC236}">
                  <a16:creationId xmlns:a16="http://schemas.microsoft.com/office/drawing/2014/main" id="{6D05BD26-1DB7-47F2-B94F-B676E34E3399}"/>
                </a:ext>
              </a:extLst>
            </p:cNvPr>
            <p:cNvSpPr/>
            <p:nvPr/>
          </p:nvSpPr>
          <p:spPr>
            <a:xfrm>
              <a:off x="9622721" y="1802884"/>
              <a:ext cx="365760" cy="233429"/>
            </a:xfrm>
            <a:prstGeom prst="rect">
              <a:avLst/>
            </a:prstGeom>
            <a:solidFill>
              <a:srgbClr val="C0161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799940DA-EA48-40A1-A471-24013DD62DBC}"/>
                    </a:ext>
                  </a:extLst>
                </p:cNvPr>
                <p:cNvSpPr txBox="1"/>
                <p:nvPr/>
              </p:nvSpPr>
              <p:spPr>
                <a:xfrm>
                  <a:off x="9978823" y="1724150"/>
                  <a:ext cx="2893956" cy="369332"/>
                </a:xfrm>
                <a:prstGeom prst="rect">
                  <a:avLst/>
                </a:prstGeom>
                <a:noFill/>
              </p:spPr>
              <p:txBody>
                <a:bodyPr wrap="square" rtlCol="0">
                  <a:spAutoFit/>
                </a:bodyPr>
                <a:lstStyle/>
                <a:p>
                  <a:r>
                    <a:rPr lang="en-US" dirty="0"/>
                    <a:t>Temperature (</a:t>
                  </a:r>
                  <a14:m>
                    <m:oMath xmlns:m="http://schemas.openxmlformats.org/officeDocument/2006/math">
                      <m:r>
                        <a:rPr lang="en-US" b="1" i="1" smtClean="0">
                          <a:latin typeface="Cambria Math" panose="02040503050406030204" pitchFamily="18" charset="0"/>
                        </a:rPr>
                        <m:t>𝑪</m:t>
                      </m:r>
                    </m:oMath>
                  </a14:m>
                  <a:r>
                    <a:rPr lang="en-US" dirty="0"/>
                    <a:t>) </a:t>
                  </a:r>
                </a:p>
              </p:txBody>
            </p:sp>
          </mc:Choice>
          <mc:Fallback xmlns="">
            <p:sp>
              <p:nvSpPr>
                <p:cNvPr id="94" name="TextBox 93">
                  <a:extLst>
                    <a:ext uri="{FF2B5EF4-FFF2-40B4-BE49-F238E27FC236}">
                      <a16:creationId xmlns:a16="http://schemas.microsoft.com/office/drawing/2014/main" id="{799940DA-EA48-40A1-A471-24013DD62DBC}"/>
                    </a:ext>
                  </a:extLst>
                </p:cNvPr>
                <p:cNvSpPr txBox="1">
                  <a:spLocks noRot="1" noChangeAspect="1" noMove="1" noResize="1" noEditPoints="1" noAdjustHandles="1" noChangeArrowheads="1" noChangeShapeType="1" noTextEdit="1"/>
                </p:cNvSpPr>
                <p:nvPr/>
              </p:nvSpPr>
              <p:spPr>
                <a:xfrm>
                  <a:off x="9978823" y="1724150"/>
                  <a:ext cx="2893956" cy="369332"/>
                </a:xfrm>
                <a:prstGeom prst="rect">
                  <a:avLst/>
                </a:prstGeom>
                <a:blipFill>
                  <a:blip r:embed="rId7"/>
                  <a:stretch>
                    <a:fillRect l="-1899" t="-10000" b="-26667"/>
                  </a:stretch>
                </a:blipFill>
              </p:spPr>
              <p:txBody>
                <a:bodyPr/>
                <a:lstStyle/>
                <a:p>
                  <a:r>
                    <a:rPr lang="en-US">
                      <a:noFill/>
                    </a:rPr>
                    <a:t> </a:t>
                  </a:r>
                </a:p>
              </p:txBody>
            </p:sp>
          </mc:Fallback>
        </mc:AlternateContent>
      </p:grpSp>
      <p:sp>
        <p:nvSpPr>
          <p:cNvPr id="96" name="Rectangle 95">
            <a:extLst>
              <a:ext uri="{FF2B5EF4-FFF2-40B4-BE49-F238E27FC236}">
                <a16:creationId xmlns:a16="http://schemas.microsoft.com/office/drawing/2014/main" id="{A7E69A02-6C94-4036-A728-0A62224DEF2B}"/>
              </a:ext>
            </a:extLst>
          </p:cNvPr>
          <p:cNvSpPr/>
          <p:nvPr/>
        </p:nvSpPr>
        <p:spPr>
          <a:xfrm>
            <a:off x="9520007" y="1890990"/>
            <a:ext cx="365760" cy="233429"/>
          </a:xfrm>
          <a:prstGeom prst="rect">
            <a:avLst/>
          </a:prstGeom>
          <a:solidFill>
            <a:srgbClr val="6C3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E42EC7B2-DA6E-4EF6-8F09-8BAF68F463EE}"/>
              </a:ext>
            </a:extLst>
          </p:cNvPr>
          <p:cNvSpPr txBox="1"/>
          <p:nvPr/>
        </p:nvSpPr>
        <p:spPr>
          <a:xfrm>
            <a:off x="9876109" y="1812256"/>
            <a:ext cx="2893956" cy="369332"/>
          </a:xfrm>
          <a:prstGeom prst="rect">
            <a:avLst/>
          </a:prstGeom>
          <a:noFill/>
        </p:spPr>
        <p:txBody>
          <a:bodyPr wrap="square" rtlCol="0">
            <a:spAutoFit/>
          </a:bodyPr>
          <a:lstStyle/>
          <a:p>
            <a:r>
              <a:rPr lang="en-US" dirty="0"/>
              <a:t>SPM (</a:t>
            </a:r>
            <a:r>
              <a:rPr lang="en-US" b="1" i="1" dirty="0"/>
              <a:t>g/L</a:t>
            </a:r>
            <a:r>
              <a:rPr lang="en-US" dirty="0"/>
              <a:t>) </a:t>
            </a:r>
          </a:p>
        </p:txBody>
      </p:sp>
      <p:pic>
        <p:nvPicPr>
          <p:cNvPr id="98" name="Picture 97">
            <a:extLst>
              <a:ext uri="{FF2B5EF4-FFF2-40B4-BE49-F238E27FC236}">
                <a16:creationId xmlns:a16="http://schemas.microsoft.com/office/drawing/2014/main" id="{4606E9D0-CCFF-48C0-B67C-7BB807B7EF20}"/>
              </a:ext>
            </a:extLst>
          </p:cNvPr>
          <p:cNvPicPr>
            <a:picLocks noChangeAspect="1"/>
          </p:cNvPicPr>
          <p:nvPr/>
        </p:nvPicPr>
        <p:blipFill rotWithShape="1">
          <a:blip r:embed="rId3"/>
          <a:srcRect l="28667" r="57122" b="74836"/>
          <a:stretch/>
        </p:blipFill>
        <p:spPr>
          <a:xfrm flipH="1">
            <a:off x="6548321" y="3081079"/>
            <a:ext cx="1048225" cy="1013201"/>
          </a:xfrm>
          <a:prstGeom prst="rect">
            <a:avLst/>
          </a:prstGeom>
          <a:ln w="57150">
            <a:solidFill>
              <a:srgbClr val="FFC000"/>
            </a:solidFill>
          </a:ln>
          <a:scene3d>
            <a:camera prst="perspectiveRelaxed"/>
            <a:lightRig rig="threePt" dir="t"/>
          </a:scene3d>
        </p:spPr>
      </p:pic>
      <p:sp>
        <p:nvSpPr>
          <p:cNvPr id="11" name="TextBox 10">
            <a:extLst>
              <a:ext uri="{FF2B5EF4-FFF2-40B4-BE49-F238E27FC236}">
                <a16:creationId xmlns:a16="http://schemas.microsoft.com/office/drawing/2014/main" id="{59BB8486-F331-4118-8833-76692BEDBF1D}"/>
              </a:ext>
            </a:extLst>
          </p:cNvPr>
          <p:cNvSpPr txBox="1"/>
          <p:nvPr/>
        </p:nvSpPr>
        <p:spPr>
          <a:xfrm>
            <a:off x="4447402" y="2718186"/>
            <a:ext cx="884693" cy="584775"/>
          </a:xfrm>
          <a:prstGeom prst="rect">
            <a:avLst/>
          </a:prstGeom>
          <a:noFill/>
        </p:spPr>
        <p:txBody>
          <a:bodyPr wrap="square" rtlCol="0">
            <a:spAutoFit/>
          </a:bodyPr>
          <a:lstStyle/>
          <a:p>
            <a:pPr algn="ctr"/>
            <a:r>
              <a:rPr lang="en-US" sz="1600" b="1" dirty="0"/>
              <a:t>Quality = 0.3</a:t>
            </a:r>
          </a:p>
        </p:txBody>
      </p:sp>
      <p:sp>
        <p:nvSpPr>
          <p:cNvPr id="100" name="TextBox 99">
            <a:extLst>
              <a:ext uri="{FF2B5EF4-FFF2-40B4-BE49-F238E27FC236}">
                <a16:creationId xmlns:a16="http://schemas.microsoft.com/office/drawing/2014/main" id="{248E4B34-2036-497C-AFF4-72603B4144DF}"/>
              </a:ext>
            </a:extLst>
          </p:cNvPr>
          <p:cNvSpPr txBox="1"/>
          <p:nvPr/>
        </p:nvSpPr>
        <p:spPr>
          <a:xfrm>
            <a:off x="5482796" y="3970606"/>
            <a:ext cx="884693" cy="584775"/>
          </a:xfrm>
          <a:prstGeom prst="rect">
            <a:avLst/>
          </a:prstGeom>
          <a:noFill/>
        </p:spPr>
        <p:txBody>
          <a:bodyPr wrap="square" rtlCol="0">
            <a:spAutoFit/>
          </a:bodyPr>
          <a:lstStyle/>
          <a:p>
            <a:pPr algn="ctr"/>
            <a:r>
              <a:rPr lang="en-US" sz="1600" b="1" dirty="0"/>
              <a:t>Quality = 0.6</a:t>
            </a:r>
          </a:p>
        </p:txBody>
      </p:sp>
      <p:sp>
        <p:nvSpPr>
          <p:cNvPr id="101" name="TextBox 100">
            <a:extLst>
              <a:ext uri="{FF2B5EF4-FFF2-40B4-BE49-F238E27FC236}">
                <a16:creationId xmlns:a16="http://schemas.microsoft.com/office/drawing/2014/main" id="{CA3D3625-8117-45B7-BED0-946B293217A7}"/>
              </a:ext>
            </a:extLst>
          </p:cNvPr>
          <p:cNvSpPr txBox="1"/>
          <p:nvPr/>
        </p:nvSpPr>
        <p:spPr>
          <a:xfrm>
            <a:off x="6593740" y="2696090"/>
            <a:ext cx="884693" cy="584775"/>
          </a:xfrm>
          <a:prstGeom prst="rect">
            <a:avLst/>
          </a:prstGeom>
          <a:noFill/>
        </p:spPr>
        <p:txBody>
          <a:bodyPr wrap="square" rtlCol="0">
            <a:spAutoFit/>
          </a:bodyPr>
          <a:lstStyle/>
          <a:p>
            <a:pPr algn="ctr"/>
            <a:r>
              <a:rPr lang="en-US" sz="1600" b="1" dirty="0"/>
              <a:t>Quality = 0.2</a:t>
            </a:r>
          </a:p>
        </p:txBody>
      </p:sp>
      <p:sp>
        <p:nvSpPr>
          <p:cNvPr id="102" name="TextBox 101">
            <a:extLst>
              <a:ext uri="{FF2B5EF4-FFF2-40B4-BE49-F238E27FC236}">
                <a16:creationId xmlns:a16="http://schemas.microsoft.com/office/drawing/2014/main" id="{55D5E15A-F550-4443-808B-5C54C6B4006E}"/>
              </a:ext>
            </a:extLst>
          </p:cNvPr>
          <p:cNvSpPr txBox="1"/>
          <p:nvPr/>
        </p:nvSpPr>
        <p:spPr>
          <a:xfrm>
            <a:off x="6699811" y="3964165"/>
            <a:ext cx="884693" cy="584775"/>
          </a:xfrm>
          <a:prstGeom prst="rect">
            <a:avLst/>
          </a:prstGeom>
          <a:noFill/>
        </p:spPr>
        <p:txBody>
          <a:bodyPr wrap="square" rtlCol="0">
            <a:spAutoFit/>
          </a:bodyPr>
          <a:lstStyle/>
          <a:p>
            <a:pPr algn="ctr"/>
            <a:r>
              <a:rPr lang="en-US" sz="1600" b="1" dirty="0"/>
              <a:t>Quality = 0.7</a:t>
            </a:r>
          </a:p>
        </p:txBody>
      </p:sp>
      <p:sp>
        <p:nvSpPr>
          <p:cNvPr id="103" name="TextBox 102">
            <a:extLst>
              <a:ext uri="{FF2B5EF4-FFF2-40B4-BE49-F238E27FC236}">
                <a16:creationId xmlns:a16="http://schemas.microsoft.com/office/drawing/2014/main" id="{EB39B999-DB81-44E8-921B-4E583A62A561}"/>
              </a:ext>
            </a:extLst>
          </p:cNvPr>
          <p:cNvSpPr txBox="1"/>
          <p:nvPr/>
        </p:nvSpPr>
        <p:spPr>
          <a:xfrm>
            <a:off x="4446792" y="3324430"/>
            <a:ext cx="884693" cy="584775"/>
          </a:xfrm>
          <a:prstGeom prst="rect">
            <a:avLst/>
          </a:prstGeom>
          <a:noFill/>
        </p:spPr>
        <p:txBody>
          <a:bodyPr wrap="square" rtlCol="0">
            <a:spAutoFit/>
          </a:bodyPr>
          <a:lstStyle/>
          <a:p>
            <a:pPr algn="ctr"/>
            <a:r>
              <a:rPr lang="en-US" sz="1600" b="1" dirty="0"/>
              <a:t>Quality = 0.8</a:t>
            </a:r>
          </a:p>
        </p:txBody>
      </p:sp>
      <p:sp>
        <p:nvSpPr>
          <p:cNvPr id="114" name="TextBox 113">
            <a:extLst>
              <a:ext uri="{FF2B5EF4-FFF2-40B4-BE49-F238E27FC236}">
                <a16:creationId xmlns:a16="http://schemas.microsoft.com/office/drawing/2014/main" id="{5424BD8E-CE93-4F04-8463-9CBAD0F0404E}"/>
              </a:ext>
            </a:extLst>
          </p:cNvPr>
          <p:cNvSpPr txBox="1"/>
          <p:nvPr/>
        </p:nvSpPr>
        <p:spPr>
          <a:xfrm>
            <a:off x="4408255" y="3978564"/>
            <a:ext cx="884693" cy="584775"/>
          </a:xfrm>
          <a:prstGeom prst="rect">
            <a:avLst/>
          </a:prstGeom>
          <a:noFill/>
        </p:spPr>
        <p:txBody>
          <a:bodyPr wrap="square" rtlCol="0">
            <a:spAutoFit/>
          </a:bodyPr>
          <a:lstStyle/>
          <a:p>
            <a:pPr algn="ctr"/>
            <a:r>
              <a:rPr lang="en-US" sz="1600" b="1" dirty="0"/>
              <a:t>Quality = 0.6</a:t>
            </a:r>
          </a:p>
        </p:txBody>
      </p:sp>
      <p:sp>
        <p:nvSpPr>
          <p:cNvPr id="130" name="TextBox 129">
            <a:extLst>
              <a:ext uri="{FF2B5EF4-FFF2-40B4-BE49-F238E27FC236}">
                <a16:creationId xmlns:a16="http://schemas.microsoft.com/office/drawing/2014/main" id="{512C8E18-9AE8-44EB-8145-52584FF336AC}"/>
              </a:ext>
            </a:extLst>
          </p:cNvPr>
          <p:cNvSpPr txBox="1"/>
          <p:nvPr/>
        </p:nvSpPr>
        <p:spPr>
          <a:xfrm>
            <a:off x="5527042" y="2703507"/>
            <a:ext cx="884693" cy="584775"/>
          </a:xfrm>
          <a:prstGeom prst="rect">
            <a:avLst/>
          </a:prstGeom>
          <a:noFill/>
        </p:spPr>
        <p:txBody>
          <a:bodyPr wrap="square" rtlCol="0">
            <a:spAutoFit/>
          </a:bodyPr>
          <a:lstStyle/>
          <a:p>
            <a:pPr algn="ctr"/>
            <a:r>
              <a:rPr lang="en-US" sz="1600" b="1" dirty="0"/>
              <a:t>Quality = 0.3</a:t>
            </a:r>
          </a:p>
        </p:txBody>
      </p:sp>
      <p:grpSp>
        <p:nvGrpSpPr>
          <p:cNvPr id="6" name="Group 5">
            <a:extLst>
              <a:ext uri="{FF2B5EF4-FFF2-40B4-BE49-F238E27FC236}">
                <a16:creationId xmlns:a16="http://schemas.microsoft.com/office/drawing/2014/main" id="{1BAAE290-6D2C-47A9-869C-9A527ECE0966}"/>
              </a:ext>
            </a:extLst>
          </p:cNvPr>
          <p:cNvGrpSpPr/>
          <p:nvPr/>
        </p:nvGrpSpPr>
        <p:grpSpPr>
          <a:xfrm>
            <a:off x="5157074" y="1454680"/>
            <a:ext cx="1438648" cy="2209353"/>
            <a:chOff x="5157074" y="1454680"/>
            <a:chExt cx="1438648" cy="2209353"/>
          </a:xfrm>
        </p:grpSpPr>
        <p:grpSp>
          <p:nvGrpSpPr>
            <p:cNvPr id="2" name="Group 1">
              <a:extLst>
                <a:ext uri="{FF2B5EF4-FFF2-40B4-BE49-F238E27FC236}">
                  <a16:creationId xmlns:a16="http://schemas.microsoft.com/office/drawing/2014/main" id="{E2E7635E-2A71-4DE4-AC6F-D03B398BA01A}"/>
                </a:ext>
              </a:extLst>
            </p:cNvPr>
            <p:cNvGrpSpPr/>
            <p:nvPr/>
          </p:nvGrpSpPr>
          <p:grpSpPr>
            <a:xfrm>
              <a:off x="5157074" y="1454680"/>
              <a:ext cx="1438648" cy="1081927"/>
              <a:chOff x="1880406" y="1328694"/>
              <a:chExt cx="1438648" cy="1081927"/>
            </a:xfrm>
          </p:grpSpPr>
          <p:pic>
            <p:nvPicPr>
              <p:cNvPr id="4" name="Picture 3">
                <a:extLst>
                  <a:ext uri="{FF2B5EF4-FFF2-40B4-BE49-F238E27FC236}">
                    <a16:creationId xmlns:a16="http://schemas.microsoft.com/office/drawing/2014/main" id="{894CD7E2-905A-405C-9594-ACACE159E893}"/>
                  </a:ext>
                </a:extLst>
              </p:cNvPr>
              <p:cNvPicPr>
                <a:picLocks noChangeAspect="1"/>
              </p:cNvPicPr>
              <p:nvPr/>
            </p:nvPicPr>
            <p:blipFill>
              <a:blip r:embed="rId8"/>
              <a:stretch>
                <a:fillRect/>
              </a:stretch>
            </p:blipFill>
            <p:spPr>
              <a:xfrm flipH="1">
                <a:off x="1880406" y="1579624"/>
                <a:ext cx="1438648" cy="830997"/>
              </a:xfrm>
              <a:prstGeom prst="rect">
                <a:avLst/>
              </a:prstGeom>
              <a:ln>
                <a:noFill/>
              </a:ln>
              <a:effectLst>
                <a:outerShdw blurRad="50800" dist="38100" dir="2700000" algn="tl" rotWithShape="0">
                  <a:prstClr val="black">
                    <a:alpha val="40000"/>
                  </a:prstClr>
                </a:outerShdw>
              </a:effectLst>
            </p:spPr>
          </p:pic>
          <p:sp>
            <p:nvSpPr>
              <p:cNvPr id="95" name="TextBox 94">
                <a:extLst>
                  <a:ext uri="{FF2B5EF4-FFF2-40B4-BE49-F238E27FC236}">
                    <a16:creationId xmlns:a16="http://schemas.microsoft.com/office/drawing/2014/main" id="{53C9ADDD-6F2E-43C5-8890-9D49AEA5ABCB}"/>
                  </a:ext>
                </a:extLst>
              </p:cNvPr>
              <p:cNvSpPr txBox="1"/>
              <p:nvPr/>
            </p:nvSpPr>
            <p:spPr>
              <a:xfrm>
                <a:off x="2157251" y="1328694"/>
                <a:ext cx="905248" cy="369332"/>
              </a:xfrm>
              <a:prstGeom prst="rect">
                <a:avLst/>
              </a:prstGeom>
              <a:noFill/>
            </p:spPr>
            <p:txBody>
              <a:bodyPr wrap="none" rtlCol="0">
                <a:spAutoFit/>
              </a:bodyPr>
              <a:lstStyle/>
              <a:p>
                <a:r>
                  <a:rPr lang="en-US" b="1" dirty="0"/>
                  <a:t>Forager</a:t>
                </a:r>
              </a:p>
            </p:txBody>
          </p:sp>
        </p:grpSp>
        <p:sp>
          <p:nvSpPr>
            <p:cNvPr id="82" name="Arrow: Up-Down 81">
              <a:extLst>
                <a:ext uri="{FF2B5EF4-FFF2-40B4-BE49-F238E27FC236}">
                  <a16:creationId xmlns:a16="http://schemas.microsoft.com/office/drawing/2014/main" id="{84270C7A-CC37-4BF3-8772-A8A0C6C58035}"/>
                </a:ext>
              </a:extLst>
            </p:cNvPr>
            <p:cNvSpPr/>
            <p:nvPr/>
          </p:nvSpPr>
          <p:spPr>
            <a:xfrm>
              <a:off x="5764506" y="2383873"/>
              <a:ext cx="208670" cy="1280160"/>
            </a:xfrm>
            <a:prstGeom prst="upDownArrow">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a:extLst>
              <a:ext uri="{FF2B5EF4-FFF2-40B4-BE49-F238E27FC236}">
                <a16:creationId xmlns:a16="http://schemas.microsoft.com/office/drawing/2014/main" id="{20076565-5452-43BC-9FF1-3FB78D97A2FA}"/>
              </a:ext>
            </a:extLst>
          </p:cNvPr>
          <p:cNvCxnSpPr>
            <a:cxnSpLocks/>
          </p:cNvCxnSpPr>
          <p:nvPr/>
        </p:nvCxnSpPr>
        <p:spPr>
          <a:xfrm flipV="1">
            <a:off x="7353324" y="2138925"/>
            <a:ext cx="398319" cy="1280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DEAC0928-FDC6-4DEE-BAE5-E16241EE7E6C}"/>
              </a:ext>
            </a:extLst>
          </p:cNvPr>
          <p:cNvSpPr txBox="1"/>
          <p:nvPr/>
        </p:nvSpPr>
        <p:spPr>
          <a:xfrm>
            <a:off x="6842164" y="1459884"/>
            <a:ext cx="1925972" cy="646331"/>
          </a:xfrm>
          <a:prstGeom prst="rect">
            <a:avLst/>
          </a:prstGeom>
          <a:noFill/>
        </p:spPr>
        <p:txBody>
          <a:bodyPr wrap="square" rtlCol="0">
            <a:spAutoFit/>
          </a:bodyPr>
          <a:lstStyle/>
          <a:p>
            <a:pPr algn="ctr"/>
            <a:r>
              <a:rPr lang="en-US" b="1" dirty="0"/>
              <a:t>Foragers of a Different Species</a:t>
            </a:r>
          </a:p>
        </p:txBody>
      </p:sp>
      <p:sp>
        <p:nvSpPr>
          <p:cNvPr id="76" name="TextBox 75">
            <a:extLst>
              <a:ext uri="{FF2B5EF4-FFF2-40B4-BE49-F238E27FC236}">
                <a16:creationId xmlns:a16="http://schemas.microsoft.com/office/drawing/2014/main" id="{2DCC9869-5313-4CE6-9508-DA91128E6414}"/>
              </a:ext>
            </a:extLst>
          </p:cNvPr>
          <p:cNvSpPr txBox="1"/>
          <p:nvPr/>
        </p:nvSpPr>
        <p:spPr>
          <a:xfrm>
            <a:off x="29496" y="84553"/>
            <a:ext cx="3558747" cy="1508105"/>
          </a:xfrm>
          <a:prstGeom prst="rect">
            <a:avLst/>
          </a:prstGeom>
          <a:noFill/>
        </p:spPr>
        <p:txBody>
          <a:bodyPr wrap="square" rtlCol="0">
            <a:spAutoFit/>
          </a:bodyPr>
          <a:lstStyle/>
          <a:p>
            <a:pPr algn="ctr"/>
            <a:r>
              <a:rPr lang="en-US" sz="3600" b="1" dirty="0"/>
              <a:t>Interspecific Competition </a:t>
            </a:r>
            <a:r>
              <a:rPr lang="en-US" sz="2000" dirty="0"/>
              <a:t>(multiple fish - different species)</a:t>
            </a:r>
            <a:endParaRPr lang="en-US" sz="3600" dirty="0"/>
          </a:p>
        </p:txBody>
      </p:sp>
      <p:pic>
        <p:nvPicPr>
          <p:cNvPr id="77" name="Picture 76">
            <a:extLst>
              <a:ext uri="{FF2B5EF4-FFF2-40B4-BE49-F238E27FC236}">
                <a16:creationId xmlns:a16="http://schemas.microsoft.com/office/drawing/2014/main" id="{43F1084A-740D-4643-8FD9-1737734C7BA2}"/>
              </a:ext>
            </a:extLst>
          </p:cNvPr>
          <p:cNvPicPr>
            <a:picLocks noChangeAspect="1"/>
          </p:cNvPicPr>
          <p:nvPr/>
        </p:nvPicPr>
        <p:blipFill>
          <a:blip r:embed="rId8"/>
          <a:stretch>
            <a:fillRect/>
          </a:stretch>
        </p:blipFill>
        <p:spPr>
          <a:xfrm>
            <a:off x="6536517" y="3685092"/>
            <a:ext cx="505989" cy="292271"/>
          </a:xfrm>
          <a:prstGeom prst="rect">
            <a:avLst/>
          </a:prstGeom>
          <a:ln>
            <a:noFill/>
          </a:ln>
          <a:effectLst>
            <a:outerShdw blurRad="50800" dist="38100" dir="2700000" algn="tl" rotWithShape="0">
              <a:prstClr val="black">
                <a:alpha val="40000"/>
              </a:prstClr>
            </a:outerShdw>
          </a:effectLst>
        </p:spPr>
      </p:pic>
      <p:pic>
        <p:nvPicPr>
          <p:cNvPr id="78" name="Picture 77">
            <a:extLst>
              <a:ext uri="{FF2B5EF4-FFF2-40B4-BE49-F238E27FC236}">
                <a16:creationId xmlns:a16="http://schemas.microsoft.com/office/drawing/2014/main" id="{300EDFF5-8155-4859-93F1-BD005E27842F}"/>
              </a:ext>
            </a:extLst>
          </p:cNvPr>
          <p:cNvPicPr>
            <a:picLocks noChangeAspect="1"/>
          </p:cNvPicPr>
          <p:nvPr/>
        </p:nvPicPr>
        <p:blipFill>
          <a:blip r:embed="rId8"/>
          <a:stretch>
            <a:fillRect/>
          </a:stretch>
        </p:blipFill>
        <p:spPr>
          <a:xfrm>
            <a:off x="6799733" y="3553296"/>
            <a:ext cx="505989" cy="292271"/>
          </a:xfrm>
          <a:prstGeom prst="rect">
            <a:avLst/>
          </a:prstGeom>
          <a:ln>
            <a:noFill/>
          </a:ln>
          <a:effectLst>
            <a:outerShdw blurRad="50800" dist="38100" dir="2700000" algn="tl" rotWithShape="0">
              <a:prstClr val="black">
                <a:alpha val="40000"/>
              </a:prstClr>
            </a:outerShdw>
          </a:effectLst>
        </p:spPr>
      </p:pic>
      <p:pic>
        <p:nvPicPr>
          <p:cNvPr id="80" name="Picture 79">
            <a:extLst>
              <a:ext uri="{FF2B5EF4-FFF2-40B4-BE49-F238E27FC236}">
                <a16:creationId xmlns:a16="http://schemas.microsoft.com/office/drawing/2014/main" id="{A0AE9EB1-4A82-456B-B5A4-98BE4BA4B00A}"/>
              </a:ext>
            </a:extLst>
          </p:cNvPr>
          <p:cNvPicPr>
            <a:picLocks noChangeAspect="1"/>
          </p:cNvPicPr>
          <p:nvPr/>
        </p:nvPicPr>
        <p:blipFill>
          <a:blip r:embed="rId8"/>
          <a:stretch>
            <a:fillRect/>
          </a:stretch>
        </p:blipFill>
        <p:spPr>
          <a:xfrm>
            <a:off x="7102752" y="3669020"/>
            <a:ext cx="505989" cy="292271"/>
          </a:xfrm>
          <a:prstGeom prst="rect">
            <a:avLst/>
          </a:prstGeom>
          <a:ln>
            <a:noFill/>
          </a:ln>
          <a:effectLst>
            <a:outerShdw blurRad="50800" dist="38100" dir="2700000" algn="tl" rotWithShape="0">
              <a:prstClr val="black">
                <a:alpha val="40000"/>
              </a:prstClr>
            </a:outerShdw>
          </a:effectLst>
        </p:spPr>
      </p:pic>
      <p:pic>
        <p:nvPicPr>
          <p:cNvPr id="81" name="Picture 80">
            <a:extLst>
              <a:ext uri="{FF2B5EF4-FFF2-40B4-BE49-F238E27FC236}">
                <a16:creationId xmlns:a16="http://schemas.microsoft.com/office/drawing/2014/main" id="{A7CCAB56-7E88-4C79-9477-FC095E7BB8D8}"/>
              </a:ext>
            </a:extLst>
          </p:cNvPr>
          <p:cNvPicPr>
            <a:picLocks noChangeAspect="1"/>
          </p:cNvPicPr>
          <p:nvPr/>
        </p:nvPicPr>
        <p:blipFill>
          <a:blip r:embed="rId8"/>
          <a:stretch>
            <a:fillRect/>
          </a:stretch>
        </p:blipFill>
        <p:spPr>
          <a:xfrm>
            <a:off x="6520548" y="3392312"/>
            <a:ext cx="505989" cy="292271"/>
          </a:xfrm>
          <a:prstGeom prst="rect">
            <a:avLst/>
          </a:prstGeom>
          <a:ln>
            <a:noFill/>
          </a:ln>
          <a:effectLst>
            <a:outerShdw blurRad="50800" dist="38100" dir="2700000" algn="tl" rotWithShape="0">
              <a:prstClr val="black">
                <a:alpha val="40000"/>
              </a:prstClr>
            </a:outerShdw>
          </a:effectLst>
        </p:spPr>
      </p:pic>
      <p:pic>
        <p:nvPicPr>
          <p:cNvPr id="85" name="Picture 84">
            <a:extLst>
              <a:ext uri="{FF2B5EF4-FFF2-40B4-BE49-F238E27FC236}">
                <a16:creationId xmlns:a16="http://schemas.microsoft.com/office/drawing/2014/main" id="{324026D5-760D-41AC-9D3C-8E444E1CCF0A}"/>
              </a:ext>
            </a:extLst>
          </p:cNvPr>
          <p:cNvPicPr>
            <a:picLocks noChangeAspect="1"/>
          </p:cNvPicPr>
          <p:nvPr/>
        </p:nvPicPr>
        <p:blipFill>
          <a:blip r:embed="rId8"/>
          <a:stretch>
            <a:fillRect/>
          </a:stretch>
        </p:blipFill>
        <p:spPr>
          <a:xfrm>
            <a:off x="6783764" y="3260516"/>
            <a:ext cx="505989" cy="292271"/>
          </a:xfrm>
          <a:prstGeom prst="rect">
            <a:avLst/>
          </a:prstGeom>
          <a:ln>
            <a:noFill/>
          </a:ln>
          <a:effectLst>
            <a:outerShdw blurRad="50800" dist="38100" dir="2700000" algn="tl" rotWithShape="0">
              <a:prstClr val="black">
                <a:alpha val="40000"/>
              </a:prstClr>
            </a:outerShdw>
          </a:effectLst>
        </p:spPr>
      </p:pic>
      <p:pic>
        <p:nvPicPr>
          <p:cNvPr id="99" name="Picture 98">
            <a:extLst>
              <a:ext uri="{FF2B5EF4-FFF2-40B4-BE49-F238E27FC236}">
                <a16:creationId xmlns:a16="http://schemas.microsoft.com/office/drawing/2014/main" id="{37F10E88-DB68-4466-934A-F07B43033D59}"/>
              </a:ext>
            </a:extLst>
          </p:cNvPr>
          <p:cNvPicPr>
            <a:picLocks noChangeAspect="1"/>
          </p:cNvPicPr>
          <p:nvPr/>
        </p:nvPicPr>
        <p:blipFill>
          <a:blip r:embed="rId8"/>
          <a:stretch>
            <a:fillRect/>
          </a:stretch>
        </p:blipFill>
        <p:spPr>
          <a:xfrm>
            <a:off x="7102752" y="3383502"/>
            <a:ext cx="505989" cy="292271"/>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0542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1.25E-6 1.85185E-6 L 0.10039 0.0037 " pathEditMode="relative" rAng="0" ptsTypes="AA">
                                      <p:cBhvr>
                                        <p:cTn id="10" dur="2000" fill="hold"/>
                                        <p:tgtEl>
                                          <p:spTgt spid="6"/>
                                        </p:tgtEl>
                                        <p:attrNameLst>
                                          <p:attrName>ppt_x</p:attrName>
                                          <p:attrName>ppt_y</p:attrName>
                                        </p:attrNameLst>
                                      </p:cBhvr>
                                      <p:rCtr x="5013"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5D5288F-41C4-43B1-8D0A-F4D11CA86244}"/>
              </a:ext>
            </a:extLst>
          </p:cNvPr>
          <p:cNvCxnSpPr>
            <a:cxnSpLocks/>
          </p:cNvCxnSpPr>
          <p:nvPr/>
        </p:nvCxnSpPr>
        <p:spPr>
          <a:xfrm>
            <a:off x="786000" y="3958681"/>
            <a:ext cx="1048214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B96FB0B-B086-4E45-9B32-45E5B1CEA8C3}"/>
              </a:ext>
            </a:extLst>
          </p:cNvPr>
          <p:cNvSpPr txBox="1"/>
          <p:nvPr/>
        </p:nvSpPr>
        <p:spPr>
          <a:xfrm>
            <a:off x="4816039" y="5791013"/>
            <a:ext cx="2631688" cy="646331"/>
          </a:xfrm>
          <a:prstGeom prst="rect">
            <a:avLst/>
          </a:prstGeom>
          <a:noFill/>
        </p:spPr>
        <p:txBody>
          <a:bodyPr wrap="square" rtlCol="0">
            <a:spAutoFit/>
          </a:bodyPr>
          <a:lstStyle/>
          <a:p>
            <a:pPr algn="ctr"/>
            <a:r>
              <a:rPr lang="en-US" sz="3600" b="1" dirty="0"/>
              <a:t>Species</a:t>
            </a:r>
          </a:p>
        </p:txBody>
      </p:sp>
      <p:sp>
        <p:nvSpPr>
          <p:cNvPr id="13" name="TextBox 12">
            <a:extLst>
              <a:ext uri="{FF2B5EF4-FFF2-40B4-BE49-F238E27FC236}">
                <a16:creationId xmlns:a16="http://schemas.microsoft.com/office/drawing/2014/main" id="{93F248A9-BC1A-4B44-86DD-7A6E4561FEFD}"/>
              </a:ext>
            </a:extLst>
          </p:cNvPr>
          <p:cNvSpPr txBox="1"/>
          <p:nvPr/>
        </p:nvSpPr>
        <p:spPr>
          <a:xfrm>
            <a:off x="1991775" y="1619625"/>
            <a:ext cx="2631688" cy="584775"/>
          </a:xfrm>
          <a:prstGeom prst="rect">
            <a:avLst/>
          </a:prstGeom>
          <a:noFill/>
        </p:spPr>
        <p:txBody>
          <a:bodyPr wrap="square" rtlCol="0">
            <a:spAutoFit/>
          </a:bodyPr>
          <a:lstStyle/>
          <a:p>
            <a:pPr algn="ctr"/>
            <a:r>
              <a:rPr lang="en-US" sz="3200" b="1" dirty="0"/>
              <a:t>Size</a:t>
            </a:r>
            <a:endParaRPr lang="en-US" sz="3600" b="1" dirty="0"/>
          </a:p>
        </p:txBody>
      </p:sp>
      <p:cxnSp>
        <p:nvCxnSpPr>
          <p:cNvPr id="14" name="Straight Connector 13">
            <a:extLst>
              <a:ext uri="{FF2B5EF4-FFF2-40B4-BE49-F238E27FC236}">
                <a16:creationId xmlns:a16="http://schemas.microsoft.com/office/drawing/2014/main" id="{3E9E9B60-77DE-49AE-9EF0-3E1F5C7A32B6}"/>
              </a:ext>
            </a:extLst>
          </p:cNvPr>
          <p:cNvCxnSpPr>
            <a:cxnSpLocks/>
          </p:cNvCxnSpPr>
          <p:nvPr/>
        </p:nvCxnSpPr>
        <p:spPr>
          <a:xfrm rot="16200000">
            <a:off x="-1514391" y="3958681"/>
            <a:ext cx="457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3244798-EFAC-4F5B-A0F1-9E44E477DCB7}"/>
              </a:ext>
            </a:extLst>
          </p:cNvPr>
          <p:cNvSpPr txBox="1"/>
          <p:nvPr/>
        </p:nvSpPr>
        <p:spPr>
          <a:xfrm>
            <a:off x="6798221" y="1555585"/>
            <a:ext cx="4275361" cy="646331"/>
          </a:xfrm>
          <a:prstGeom prst="rect">
            <a:avLst/>
          </a:prstGeom>
          <a:noFill/>
        </p:spPr>
        <p:txBody>
          <a:bodyPr wrap="square" rtlCol="0">
            <a:spAutoFit/>
          </a:bodyPr>
          <a:lstStyle/>
          <a:p>
            <a:pPr algn="ctr"/>
            <a:r>
              <a:rPr lang="en-US" sz="3200" b="1" dirty="0"/>
              <a:t>Resource</a:t>
            </a:r>
            <a:r>
              <a:rPr lang="en-US" sz="3600" b="1" dirty="0"/>
              <a:t> </a:t>
            </a:r>
            <a:r>
              <a:rPr lang="en-US" sz="3200" b="1" dirty="0"/>
              <a:t>Allocation</a:t>
            </a:r>
            <a:endParaRPr lang="en-US" sz="3600" b="1" dirty="0"/>
          </a:p>
        </p:txBody>
      </p:sp>
      <p:grpSp>
        <p:nvGrpSpPr>
          <p:cNvPr id="18" name="Group 17">
            <a:extLst>
              <a:ext uri="{FF2B5EF4-FFF2-40B4-BE49-F238E27FC236}">
                <a16:creationId xmlns:a16="http://schemas.microsoft.com/office/drawing/2014/main" id="{7F62620F-ADD3-4C31-A35F-38AE84BAC5EB}"/>
              </a:ext>
            </a:extLst>
          </p:cNvPr>
          <p:cNvGrpSpPr/>
          <p:nvPr/>
        </p:nvGrpSpPr>
        <p:grpSpPr>
          <a:xfrm>
            <a:off x="812972" y="2629148"/>
            <a:ext cx="10566055" cy="2964958"/>
            <a:chOff x="1274346" y="1815111"/>
            <a:chExt cx="10566055" cy="2964958"/>
          </a:xfrm>
        </p:grpSpPr>
        <p:grpSp>
          <p:nvGrpSpPr>
            <p:cNvPr id="3" name="Group 2">
              <a:extLst>
                <a:ext uri="{FF2B5EF4-FFF2-40B4-BE49-F238E27FC236}">
                  <a16:creationId xmlns:a16="http://schemas.microsoft.com/office/drawing/2014/main" id="{0ECE9775-FDB6-4FA5-9FC3-482E5CC62D80}"/>
                </a:ext>
              </a:extLst>
            </p:cNvPr>
            <p:cNvGrpSpPr/>
            <p:nvPr/>
          </p:nvGrpSpPr>
          <p:grpSpPr>
            <a:xfrm>
              <a:off x="1274346" y="3382833"/>
              <a:ext cx="1438648" cy="1027904"/>
              <a:chOff x="1880406" y="1698026"/>
              <a:chExt cx="1438648" cy="1027904"/>
            </a:xfrm>
          </p:grpSpPr>
          <p:pic>
            <p:nvPicPr>
              <p:cNvPr id="4" name="Picture 3">
                <a:extLst>
                  <a:ext uri="{FF2B5EF4-FFF2-40B4-BE49-F238E27FC236}">
                    <a16:creationId xmlns:a16="http://schemas.microsoft.com/office/drawing/2014/main" id="{A89E94E6-484C-4366-AD98-3B6D65935E15}"/>
                  </a:ext>
                </a:extLst>
              </p:cNvPr>
              <p:cNvPicPr>
                <a:picLocks noChangeAspect="1"/>
              </p:cNvPicPr>
              <p:nvPr/>
            </p:nvPicPr>
            <p:blipFill>
              <a:blip r:embed="rId2"/>
              <a:stretch>
                <a:fillRect/>
              </a:stretch>
            </p:blipFill>
            <p:spPr>
              <a:xfrm flipH="1">
                <a:off x="1880406" y="1698026"/>
                <a:ext cx="1438648" cy="830997"/>
              </a:xfrm>
              <a:prstGeom prst="rect">
                <a:avLst/>
              </a:prstGeom>
              <a:ln>
                <a:noFill/>
              </a:ln>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2F69D32C-7395-4C45-A4E6-0FA6143DAA05}"/>
                  </a:ext>
                </a:extLst>
              </p:cNvPr>
              <p:cNvSpPr txBox="1"/>
              <p:nvPr/>
            </p:nvSpPr>
            <p:spPr>
              <a:xfrm>
                <a:off x="2052507" y="2264265"/>
                <a:ext cx="1148648" cy="461665"/>
              </a:xfrm>
              <a:prstGeom prst="rect">
                <a:avLst/>
              </a:prstGeom>
              <a:noFill/>
            </p:spPr>
            <p:txBody>
              <a:bodyPr wrap="none" rtlCol="0">
                <a:spAutoFit/>
              </a:bodyPr>
              <a:lstStyle/>
              <a:p>
                <a:r>
                  <a:rPr lang="en-US" sz="2400" b="1" dirty="0"/>
                  <a:t>Forager</a:t>
                </a:r>
              </a:p>
            </p:txBody>
          </p:sp>
        </p:grpSp>
        <p:sp>
          <p:nvSpPr>
            <p:cNvPr id="15" name="Rectangle 14">
              <a:extLst>
                <a:ext uri="{FF2B5EF4-FFF2-40B4-BE49-F238E27FC236}">
                  <a16:creationId xmlns:a16="http://schemas.microsoft.com/office/drawing/2014/main" id="{78C3FF57-8973-4AD7-BC4D-B432FC848C58}"/>
                </a:ext>
              </a:extLst>
            </p:cNvPr>
            <p:cNvSpPr/>
            <p:nvPr/>
          </p:nvSpPr>
          <p:spPr>
            <a:xfrm>
              <a:off x="1446447" y="1817649"/>
              <a:ext cx="1148648" cy="1072309"/>
            </a:xfrm>
            <a:prstGeom prst="rect">
              <a:avLst/>
            </a:prstGeom>
            <a:solidFill>
              <a:schemeClr val="accent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629A954-5DA4-4541-8937-1457821C2008}"/>
                </a:ext>
              </a:extLst>
            </p:cNvPr>
            <p:cNvSpPr/>
            <p:nvPr/>
          </p:nvSpPr>
          <p:spPr>
            <a:xfrm>
              <a:off x="4497070" y="2437539"/>
              <a:ext cx="457200" cy="457200"/>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808EBD2-218F-437B-BB30-029FA55D0386}"/>
                </a:ext>
              </a:extLst>
            </p:cNvPr>
            <p:cNvSpPr/>
            <p:nvPr/>
          </p:nvSpPr>
          <p:spPr>
            <a:xfrm>
              <a:off x="4497070" y="1816855"/>
              <a:ext cx="457200" cy="457200"/>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964A799-5C67-41A8-9748-18E1AB58D889}"/>
                </a:ext>
              </a:extLst>
            </p:cNvPr>
            <p:cNvSpPr/>
            <p:nvPr/>
          </p:nvSpPr>
          <p:spPr>
            <a:xfrm>
              <a:off x="9716015" y="1830138"/>
              <a:ext cx="1148648" cy="1072309"/>
            </a:xfrm>
            <a:prstGeom prst="rect">
              <a:avLst/>
            </a:prstGeom>
            <a:solidFill>
              <a:srgbClr val="00B05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A7E1EAB-4FB0-4D87-9273-4EA75CF11390}"/>
                </a:ext>
              </a:extLst>
            </p:cNvPr>
            <p:cNvGrpSpPr/>
            <p:nvPr/>
          </p:nvGrpSpPr>
          <p:grpSpPr>
            <a:xfrm>
              <a:off x="3213127" y="3323859"/>
              <a:ext cx="2923547" cy="1456210"/>
              <a:chOff x="3213127" y="3323859"/>
              <a:chExt cx="2923547" cy="1456210"/>
            </a:xfrm>
          </p:grpSpPr>
          <p:grpSp>
            <p:nvGrpSpPr>
              <p:cNvPr id="9" name="Group 8">
                <a:extLst>
                  <a:ext uri="{FF2B5EF4-FFF2-40B4-BE49-F238E27FC236}">
                    <a16:creationId xmlns:a16="http://schemas.microsoft.com/office/drawing/2014/main" id="{72C55EDD-89ED-45E4-898A-B3C48F5FCC2D}"/>
                  </a:ext>
                </a:extLst>
              </p:cNvPr>
              <p:cNvGrpSpPr/>
              <p:nvPr/>
            </p:nvGrpSpPr>
            <p:grpSpPr>
              <a:xfrm>
                <a:off x="3213127" y="3329761"/>
                <a:ext cx="2923547" cy="1450308"/>
                <a:chOff x="2923195" y="2617166"/>
                <a:chExt cx="2923547" cy="1450308"/>
              </a:xfrm>
            </p:grpSpPr>
            <p:pic>
              <p:nvPicPr>
                <p:cNvPr id="6" name="Picture 5">
                  <a:extLst>
                    <a:ext uri="{FF2B5EF4-FFF2-40B4-BE49-F238E27FC236}">
                      <a16:creationId xmlns:a16="http://schemas.microsoft.com/office/drawing/2014/main" id="{1B13AFB5-A59C-45C3-8635-46E73BE056B8}"/>
                    </a:ext>
                  </a:extLst>
                </p:cNvPr>
                <p:cNvPicPr>
                  <a:picLocks noChangeAspect="1"/>
                </p:cNvPicPr>
                <p:nvPr/>
              </p:nvPicPr>
              <p:blipFill>
                <a:blip r:embed="rId2"/>
                <a:stretch>
                  <a:fillRect/>
                </a:stretch>
              </p:blipFill>
              <p:spPr>
                <a:xfrm flipH="1">
                  <a:off x="4128126" y="2617166"/>
                  <a:ext cx="864857" cy="499562"/>
                </a:xfrm>
                <a:prstGeom prst="rect">
                  <a:avLst/>
                </a:prstGeom>
                <a:ln>
                  <a:no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940481D3-84FA-49A0-B75F-11F8A63D7915}"/>
                    </a:ext>
                  </a:extLst>
                </p:cNvPr>
                <p:cNvPicPr>
                  <a:picLocks noChangeAspect="1"/>
                </p:cNvPicPr>
                <p:nvPr/>
              </p:nvPicPr>
              <p:blipFill>
                <a:blip r:embed="rId2"/>
                <a:stretch>
                  <a:fillRect/>
                </a:stretch>
              </p:blipFill>
              <p:spPr>
                <a:xfrm flipH="1">
                  <a:off x="3812175" y="2887457"/>
                  <a:ext cx="864857" cy="499562"/>
                </a:xfrm>
                <a:prstGeom prst="rect">
                  <a:avLst/>
                </a:prstGeom>
                <a:ln>
                  <a:noFill/>
                </a:ln>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B6E2E64D-5209-48DB-B918-CD7D30B16DD1}"/>
                    </a:ext>
                  </a:extLst>
                </p:cNvPr>
                <p:cNvSpPr txBox="1"/>
                <p:nvPr/>
              </p:nvSpPr>
              <p:spPr>
                <a:xfrm>
                  <a:off x="2923195" y="3236477"/>
                  <a:ext cx="2923547" cy="830997"/>
                </a:xfrm>
                <a:prstGeom prst="rect">
                  <a:avLst/>
                </a:prstGeom>
                <a:noFill/>
              </p:spPr>
              <p:txBody>
                <a:bodyPr wrap="square" rtlCol="0">
                  <a:spAutoFit/>
                </a:bodyPr>
                <a:lstStyle/>
                <a:p>
                  <a:pPr algn="ctr"/>
                  <a:r>
                    <a:rPr lang="en-US" sz="2400" b="1" dirty="0"/>
                    <a:t>Foragers of a Different Species</a:t>
                  </a:r>
                </a:p>
              </p:txBody>
            </p:sp>
          </p:grpSp>
          <p:pic>
            <p:nvPicPr>
              <p:cNvPr id="34" name="Picture 33">
                <a:extLst>
                  <a:ext uri="{FF2B5EF4-FFF2-40B4-BE49-F238E27FC236}">
                    <a16:creationId xmlns:a16="http://schemas.microsoft.com/office/drawing/2014/main" id="{8CC116FA-6232-40B2-827D-E7898ACAB972}"/>
                  </a:ext>
                </a:extLst>
              </p:cNvPr>
              <p:cNvPicPr>
                <a:picLocks noChangeAspect="1"/>
              </p:cNvPicPr>
              <p:nvPr/>
            </p:nvPicPr>
            <p:blipFill>
              <a:blip r:embed="rId2"/>
              <a:stretch>
                <a:fillRect/>
              </a:stretch>
            </p:blipFill>
            <p:spPr>
              <a:xfrm flipH="1">
                <a:off x="5160936" y="3363214"/>
                <a:ext cx="864857" cy="499562"/>
              </a:xfrm>
              <a:prstGeom prst="rect">
                <a:avLst/>
              </a:prstGeom>
              <a:ln>
                <a:noFill/>
              </a:ln>
              <a:effectLst>
                <a:outerShdw blurRad="50800" dist="38100" dir="2700000" algn="tl" rotWithShape="0">
                  <a:prstClr val="black">
                    <a:alpha val="40000"/>
                  </a:prstClr>
                </a:outerShdw>
              </a:effectLst>
            </p:spPr>
          </p:pic>
          <p:pic>
            <p:nvPicPr>
              <p:cNvPr id="35" name="Picture 34">
                <a:extLst>
                  <a:ext uri="{FF2B5EF4-FFF2-40B4-BE49-F238E27FC236}">
                    <a16:creationId xmlns:a16="http://schemas.microsoft.com/office/drawing/2014/main" id="{3C6DAA2C-AC99-4B4D-B023-E9AFE1A8F032}"/>
                  </a:ext>
                </a:extLst>
              </p:cNvPr>
              <p:cNvPicPr>
                <a:picLocks noChangeAspect="1"/>
              </p:cNvPicPr>
              <p:nvPr/>
            </p:nvPicPr>
            <p:blipFill>
              <a:blip r:embed="rId2"/>
              <a:stretch>
                <a:fillRect/>
              </a:stretch>
            </p:blipFill>
            <p:spPr>
              <a:xfrm flipH="1">
                <a:off x="4844985" y="3633505"/>
                <a:ext cx="864857" cy="499562"/>
              </a:xfrm>
              <a:prstGeom prst="rect">
                <a:avLst/>
              </a:prstGeom>
              <a:ln>
                <a:noFill/>
              </a:ln>
              <a:effectLst>
                <a:outerShdw blurRad="50800" dist="38100" dir="2700000" algn="tl" rotWithShape="0">
                  <a:prstClr val="black">
                    <a:alpha val="40000"/>
                  </a:prstClr>
                </a:outerShdw>
              </a:effectLst>
            </p:spPr>
          </p:pic>
          <p:pic>
            <p:nvPicPr>
              <p:cNvPr id="38" name="Picture 37">
                <a:extLst>
                  <a:ext uri="{FF2B5EF4-FFF2-40B4-BE49-F238E27FC236}">
                    <a16:creationId xmlns:a16="http://schemas.microsoft.com/office/drawing/2014/main" id="{734BE0F7-403D-4983-A2C8-20684945D3E0}"/>
                  </a:ext>
                </a:extLst>
              </p:cNvPr>
              <p:cNvPicPr>
                <a:picLocks noChangeAspect="1"/>
              </p:cNvPicPr>
              <p:nvPr/>
            </p:nvPicPr>
            <p:blipFill>
              <a:blip r:embed="rId2"/>
              <a:stretch>
                <a:fillRect/>
              </a:stretch>
            </p:blipFill>
            <p:spPr>
              <a:xfrm flipH="1">
                <a:off x="3693549" y="3323859"/>
                <a:ext cx="864857" cy="499562"/>
              </a:xfrm>
              <a:prstGeom prst="rect">
                <a:avLst/>
              </a:prstGeom>
              <a:ln>
                <a:noFill/>
              </a:ln>
              <a:effectLst>
                <a:outerShdw blurRad="50800" dist="38100" dir="2700000" algn="tl" rotWithShape="0">
                  <a:prstClr val="black">
                    <a:alpha val="40000"/>
                  </a:prstClr>
                </a:outerShdw>
              </a:effectLst>
            </p:spPr>
          </p:pic>
          <p:pic>
            <p:nvPicPr>
              <p:cNvPr id="39" name="Picture 38">
                <a:extLst>
                  <a:ext uri="{FF2B5EF4-FFF2-40B4-BE49-F238E27FC236}">
                    <a16:creationId xmlns:a16="http://schemas.microsoft.com/office/drawing/2014/main" id="{5275B4B7-007E-419A-86A2-8D9A926BDD19}"/>
                  </a:ext>
                </a:extLst>
              </p:cNvPr>
              <p:cNvPicPr>
                <a:picLocks noChangeAspect="1"/>
              </p:cNvPicPr>
              <p:nvPr/>
            </p:nvPicPr>
            <p:blipFill>
              <a:blip r:embed="rId2"/>
              <a:stretch>
                <a:fillRect/>
              </a:stretch>
            </p:blipFill>
            <p:spPr>
              <a:xfrm flipH="1">
                <a:off x="3377598" y="3594150"/>
                <a:ext cx="864857" cy="499562"/>
              </a:xfrm>
              <a:prstGeom prst="rect">
                <a:avLst/>
              </a:prstGeom>
              <a:ln>
                <a:noFill/>
              </a:ln>
              <a:effectLst>
                <a:outerShdw blurRad="50800" dist="38100" dir="2700000" algn="tl" rotWithShape="0">
                  <a:prstClr val="black">
                    <a:alpha val="40000"/>
                  </a:prstClr>
                </a:outerShdw>
              </a:effectLst>
            </p:spPr>
          </p:pic>
        </p:grpSp>
        <p:sp>
          <p:nvSpPr>
            <p:cNvPr id="40" name="Rectangle 39">
              <a:extLst>
                <a:ext uri="{FF2B5EF4-FFF2-40B4-BE49-F238E27FC236}">
                  <a16:creationId xmlns:a16="http://schemas.microsoft.com/office/drawing/2014/main" id="{B9E23910-2301-4769-ABEB-66BC85B50EC9}"/>
                </a:ext>
              </a:extLst>
            </p:cNvPr>
            <p:cNvSpPr/>
            <p:nvPr/>
          </p:nvSpPr>
          <p:spPr>
            <a:xfrm>
              <a:off x="5215990" y="2445247"/>
              <a:ext cx="457200" cy="457200"/>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5C58705-AADF-412E-AA92-2F3C71539D5B}"/>
                </a:ext>
              </a:extLst>
            </p:cNvPr>
            <p:cNvSpPr/>
            <p:nvPr/>
          </p:nvSpPr>
          <p:spPr>
            <a:xfrm>
              <a:off x="5215990" y="1824563"/>
              <a:ext cx="457200" cy="457200"/>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20D88AD-1586-4E79-AA98-869DEDA25836}"/>
                </a:ext>
              </a:extLst>
            </p:cNvPr>
            <p:cNvSpPr/>
            <p:nvPr/>
          </p:nvSpPr>
          <p:spPr>
            <a:xfrm>
              <a:off x="3771889" y="2435795"/>
              <a:ext cx="457200" cy="457200"/>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2275092-C91F-41A9-9C61-242ED1E17523}"/>
                </a:ext>
              </a:extLst>
            </p:cNvPr>
            <p:cNvSpPr/>
            <p:nvPr/>
          </p:nvSpPr>
          <p:spPr>
            <a:xfrm>
              <a:off x="3771889" y="1815111"/>
              <a:ext cx="457200" cy="457200"/>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B5975335-13FF-4AAC-81F0-4054CB5B94C5}"/>
                </a:ext>
              </a:extLst>
            </p:cNvPr>
            <p:cNvGrpSpPr/>
            <p:nvPr/>
          </p:nvGrpSpPr>
          <p:grpSpPr>
            <a:xfrm>
              <a:off x="8916854" y="3323859"/>
              <a:ext cx="2923547" cy="1456210"/>
              <a:chOff x="3213127" y="3323859"/>
              <a:chExt cx="2923547" cy="1456210"/>
            </a:xfrm>
          </p:grpSpPr>
          <p:grpSp>
            <p:nvGrpSpPr>
              <p:cNvPr id="49" name="Group 48">
                <a:extLst>
                  <a:ext uri="{FF2B5EF4-FFF2-40B4-BE49-F238E27FC236}">
                    <a16:creationId xmlns:a16="http://schemas.microsoft.com/office/drawing/2014/main" id="{CA3E859F-9276-4590-A171-1B6F41F4ED07}"/>
                  </a:ext>
                </a:extLst>
              </p:cNvPr>
              <p:cNvGrpSpPr/>
              <p:nvPr/>
            </p:nvGrpSpPr>
            <p:grpSpPr>
              <a:xfrm>
                <a:off x="3213127" y="3329761"/>
                <a:ext cx="2923547" cy="1450308"/>
                <a:chOff x="2923195" y="2617166"/>
                <a:chExt cx="2923547" cy="1450308"/>
              </a:xfrm>
            </p:grpSpPr>
            <p:pic>
              <p:nvPicPr>
                <p:cNvPr id="54" name="Picture 53">
                  <a:extLst>
                    <a:ext uri="{FF2B5EF4-FFF2-40B4-BE49-F238E27FC236}">
                      <a16:creationId xmlns:a16="http://schemas.microsoft.com/office/drawing/2014/main" id="{5BE51216-FBCD-49B4-A750-84DEC3855C80}"/>
                    </a:ext>
                  </a:extLst>
                </p:cNvPr>
                <p:cNvPicPr>
                  <a:picLocks noChangeAspect="1"/>
                </p:cNvPicPr>
                <p:nvPr/>
              </p:nvPicPr>
              <p:blipFill>
                <a:blip r:embed="rId2"/>
                <a:stretch>
                  <a:fillRect/>
                </a:stretch>
              </p:blipFill>
              <p:spPr>
                <a:xfrm flipH="1">
                  <a:off x="4128126" y="2617166"/>
                  <a:ext cx="864857" cy="499562"/>
                </a:xfrm>
                <a:prstGeom prst="rect">
                  <a:avLst/>
                </a:prstGeom>
                <a:ln>
                  <a:noFill/>
                </a:ln>
                <a:effectLst>
                  <a:outerShdw blurRad="50800" dist="38100" dir="2700000" algn="tl" rotWithShape="0">
                    <a:prstClr val="black">
                      <a:alpha val="40000"/>
                    </a:prstClr>
                  </a:outerShdw>
                </a:effectLst>
              </p:spPr>
            </p:pic>
            <p:pic>
              <p:nvPicPr>
                <p:cNvPr id="55" name="Picture 54">
                  <a:extLst>
                    <a:ext uri="{FF2B5EF4-FFF2-40B4-BE49-F238E27FC236}">
                      <a16:creationId xmlns:a16="http://schemas.microsoft.com/office/drawing/2014/main" id="{824ACBF4-43D5-4F66-8ABC-98A698F0D3EF}"/>
                    </a:ext>
                  </a:extLst>
                </p:cNvPr>
                <p:cNvPicPr>
                  <a:picLocks noChangeAspect="1"/>
                </p:cNvPicPr>
                <p:nvPr/>
              </p:nvPicPr>
              <p:blipFill>
                <a:blip r:embed="rId2"/>
                <a:stretch>
                  <a:fillRect/>
                </a:stretch>
              </p:blipFill>
              <p:spPr>
                <a:xfrm flipH="1">
                  <a:off x="3812175" y="2887457"/>
                  <a:ext cx="864857" cy="499562"/>
                </a:xfrm>
                <a:prstGeom prst="rect">
                  <a:avLst/>
                </a:prstGeom>
                <a:ln>
                  <a:noFill/>
                </a:ln>
                <a:effectLst>
                  <a:outerShdw blurRad="50800" dist="38100" dir="2700000" algn="tl" rotWithShape="0">
                    <a:prstClr val="black">
                      <a:alpha val="40000"/>
                    </a:prstClr>
                  </a:outerShdw>
                </a:effectLst>
              </p:spPr>
            </p:pic>
            <p:sp>
              <p:nvSpPr>
                <p:cNvPr id="56" name="TextBox 55">
                  <a:extLst>
                    <a:ext uri="{FF2B5EF4-FFF2-40B4-BE49-F238E27FC236}">
                      <a16:creationId xmlns:a16="http://schemas.microsoft.com/office/drawing/2014/main" id="{E49D782C-FB00-442A-94B8-703D59B079D7}"/>
                    </a:ext>
                  </a:extLst>
                </p:cNvPr>
                <p:cNvSpPr txBox="1"/>
                <p:nvPr/>
              </p:nvSpPr>
              <p:spPr>
                <a:xfrm>
                  <a:off x="2923195" y="3236477"/>
                  <a:ext cx="2923547" cy="830997"/>
                </a:xfrm>
                <a:prstGeom prst="rect">
                  <a:avLst/>
                </a:prstGeom>
                <a:noFill/>
              </p:spPr>
              <p:txBody>
                <a:bodyPr wrap="square" rtlCol="0">
                  <a:spAutoFit/>
                </a:bodyPr>
                <a:lstStyle/>
                <a:p>
                  <a:pPr algn="ctr"/>
                  <a:r>
                    <a:rPr lang="en-US" sz="2400" b="1" dirty="0"/>
                    <a:t>Foragers of a Different Species</a:t>
                  </a:r>
                </a:p>
              </p:txBody>
            </p:sp>
          </p:grpSp>
          <p:pic>
            <p:nvPicPr>
              <p:cNvPr id="50" name="Picture 49">
                <a:extLst>
                  <a:ext uri="{FF2B5EF4-FFF2-40B4-BE49-F238E27FC236}">
                    <a16:creationId xmlns:a16="http://schemas.microsoft.com/office/drawing/2014/main" id="{B9C50401-43B4-4719-BCC8-DECC04726D2A}"/>
                  </a:ext>
                </a:extLst>
              </p:cNvPr>
              <p:cNvPicPr>
                <a:picLocks noChangeAspect="1"/>
              </p:cNvPicPr>
              <p:nvPr/>
            </p:nvPicPr>
            <p:blipFill>
              <a:blip r:embed="rId2"/>
              <a:stretch>
                <a:fillRect/>
              </a:stretch>
            </p:blipFill>
            <p:spPr>
              <a:xfrm flipH="1">
                <a:off x="5160936" y="3363214"/>
                <a:ext cx="864857" cy="499562"/>
              </a:xfrm>
              <a:prstGeom prst="rect">
                <a:avLst/>
              </a:prstGeom>
              <a:ln>
                <a:noFill/>
              </a:ln>
              <a:effectLst>
                <a:outerShdw blurRad="50800" dist="38100" dir="2700000" algn="tl" rotWithShape="0">
                  <a:prstClr val="black">
                    <a:alpha val="40000"/>
                  </a:prstClr>
                </a:outerShdw>
              </a:effectLst>
            </p:spPr>
          </p:pic>
          <p:pic>
            <p:nvPicPr>
              <p:cNvPr id="51" name="Picture 50">
                <a:extLst>
                  <a:ext uri="{FF2B5EF4-FFF2-40B4-BE49-F238E27FC236}">
                    <a16:creationId xmlns:a16="http://schemas.microsoft.com/office/drawing/2014/main" id="{3C840621-C35E-4773-91C8-E9A4BFD13BC3}"/>
                  </a:ext>
                </a:extLst>
              </p:cNvPr>
              <p:cNvPicPr>
                <a:picLocks noChangeAspect="1"/>
              </p:cNvPicPr>
              <p:nvPr/>
            </p:nvPicPr>
            <p:blipFill>
              <a:blip r:embed="rId2"/>
              <a:stretch>
                <a:fillRect/>
              </a:stretch>
            </p:blipFill>
            <p:spPr>
              <a:xfrm flipH="1">
                <a:off x="4844985" y="3633505"/>
                <a:ext cx="864857" cy="499562"/>
              </a:xfrm>
              <a:prstGeom prst="rect">
                <a:avLst/>
              </a:prstGeom>
              <a:ln>
                <a:noFill/>
              </a:ln>
              <a:effectLst>
                <a:outerShdw blurRad="50800" dist="38100" dir="2700000" algn="tl" rotWithShape="0">
                  <a:prstClr val="black">
                    <a:alpha val="40000"/>
                  </a:prstClr>
                </a:outerShdw>
              </a:effectLst>
            </p:spPr>
          </p:pic>
          <p:pic>
            <p:nvPicPr>
              <p:cNvPr id="52" name="Picture 51">
                <a:extLst>
                  <a:ext uri="{FF2B5EF4-FFF2-40B4-BE49-F238E27FC236}">
                    <a16:creationId xmlns:a16="http://schemas.microsoft.com/office/drawing/2014/main" id="{21EE0B84-6E8D-4651-95CF-1C23EB5F6493}"/>
                  </a:ext>
                </a:extLst>
              </p:cNvPr>
              <p:cNvPicPr>
                <a:picLocks noChangeAspect="1"/>
              </p:cNvPicPr>
              <p:nvPr/>
            </p:nvPicPr>
            <p:blipFill>
              <a:blip r:embed="rId2"/>
              <a:stretch>
                <a:fillRect/>
              </a:stretch>
            </p:blipFill>
            <p:spPr>
              <a:xfrm flipH="1">
                <a:off x="3693549" y="3323859"/>
                <a:ext cx="864857" cy="499562"/>
              </a:xfrm>
              <a:prstGeom prst="rect">
                <a:avLst/>
              </a:prstGeom>
              <a:ln>
                <a:noFill/>
              </a:ln>
              <a:effectLst>
                <a:outerShdw blurRad="50800" dist="38100" dir="2700000" algn="tl" rotWithShape="0">
                  <a:prstClr val="black">
                    <a:alpha val="40000"/>
                  </a:prstClr>
                </a:outerShdw>
              </a:effectLst>
            </p:spPr>
          </p:pic>
          <p:pic>
            <p:nvPicPr>
              <p:cNvPr id="53" name="Picture 52">
                <a:extLst>
                  <a:ext uri="{FF2B5EF4-FFF2-40B4-BE49-F238E27FC236}">
                    <a16:creationId xmlns:a16="http://schemas.microsoft.com/office/drawing/2014/main" id="{B9EFD69A-57D2-452E-8706-3FA928AB069C}"/>
                  </a:ext>
                </a:extLst>
              </p:cNvPr>
              <p:cNvPicPr>
                <a:picLocks noChangeAspect="1"/>
              </p:cNvPicPr>
              <p:nvPr/>
            </p:nvPicPr>
            <p:blipFill>
              <a:blip r:embed="rId2"/>
              <a:stretch>
                <a:fillRect/>
              </a:stretch>
            </p:blipFill>
            <p:spPr>
              <a:xfrm flipH="1">
                <a:off x="3377598" y="3594150"/>
                <a:ext cx="864857" cy="499562"/>
              </a:xfrm>
              <a:prstGeom prst="rect">
                <a:avLst/>
              </a:prstGeom>
              <a:ln>
                <a:noFill/>
              </a:ln>
              <a:effectLst>
                <a:outerShdw blurRad="50800" dist="38100" dir="2700000" algn="tl" rotWithShape="0">
                  <a:prstClr val="black">
                    <a:alpha val="40000"/>
                  </a:prstClr>
                </a:outerShdw>
              </a:effectLst>
            </p:spPr>
          </p:pic>
        </p:grpSp>
        <p:grpSp>
          <p:nvGrpSpPr>
            <p:cNvPr id="57" name="Group 56">
              <a:extLst>
                <a:ext uri="{FF2B5EF4-FFF2-40B4-BE49-F238E27FC236}">
                  <a16:creationId xmlns:a16="http://schemas.microsoft.com/office/drawing/2014/main" id="{CA4C336F-BFE8-4574-9AA0-0A49DD4AC7BC}"/>
                </a:ext>
              </a:extLst>
            </p:cNvPr>
            <p:cNvGrpSpPr/>
            <p:nvPr/>
          </p:nvGrpSpPr>
          <p:grpSpPr>
            <a:xfrm>
              <a:off x="6984240" y="3382833"/>
              <a:ext cx="1438648" cy="1027904"/>
              <a:chOff x="1880406" y="1698026"/>
              <a:chExt cx="1438648" cy="1027904"/>
            </a:xfrm>
          </p:grpSpPr>
          <p:pic>
            <p:nvPicPr>
              <p:cNvPr id="58" name="Picture 57">
                <a:extLst>
                  <a:ext uri="{FF2B5EF4-FFF2-40B4-BE49-F238E27FC236}">
                    <a16:creationId xmlns:a16="http://schemas.microsoft.com/office/drawing/2014/main" id="{9ED86251-B29C-4F68-AF79-343C3E84F798}"/>
                  </a:ext>
                </a:extLst>
              </p:cNvPr>
              <p:cNvPicPr>
                <a:picLocks noChangeAspect="1"/>
              </p:cNvPicPr>
              <p:nvPr/>
            </p:nvPicPr>
            <p:blipFill>
              <a:blip r:embed="rId2"/>
              <a:stretch>
                <a:fillRect/>
              </a:stretch>
            </p:blipFill>
            <p:spPr>
              <a:xfrm flipH="1">
                <a:off x="1880406" y="1698026"/>
                <a:ext cx="1438648" cy="830997"/>
              </a:xfrm>
              <a:prstGeom prst="rect">
                <a:avLst/>
              </a:prstGeom>
              <a:ln>
                <a:noFill/>
              </a:ln>
              <a:effectLst>
                <a:outerShdw blurRad="50800" dist="38100" dir="2700000" algn="tl" rotWithShape="0">
                  <a:prstClr val="black">
                    <a:alpha val="40000"/>
                  </a:prstClr>
                </a:outerShdw>
              </a:effectLst>
            </p:spPr>
          </p:pic>
          <p:sp>
            <p:nvSpPr>
              <p:cNvPr id="59" name="TextBox 58">
                <a:extLst>
                  <a:ext uri="{FF2B5EF4-FFF2-40B4-BE49-F238E27FC236}">
                    <a16:creationId xmlns:a16="http://schemas.microsoft.com/office/drawing/2014/main" id="{BD69A072-906D-438F-B84D-9BF724CF0FF2}"/>
                  </a:ext>
                </a:extLst>
              </p:cNvPr>
              <p:cNvSpPr txBox="1"/>
              <p:nvPr/>
            </p:nvSpPr>
            <p:spPr>
              <a:xfrm>
                <a:off x="2052507" y="2264265"/>
                <a:ext cx="1148648" cy="461665"/>
              </a:xfrm>
              <a:prstGeom prst="rect">
                <a:avLst/>
              </a:prstGeom>
              <a:noFill/>
            </p:spPr>
            <p:txBody>
              <a:bodyPr wrap="none" rtlCol="0">
                <a:spAutoFit/>
              </a:bodyPr>
              <a:lstStyle/>
              <a:p>
                <a:r>
                  <a:rPr lang="en-US" sz="2400" b="1" dirty="0"/>
                  <a:t>Forager</a:t>
                </a:r>
              </a:p>
            </p:txBody>
          </p:sp>
        </p:grpSp>
      </p:grpSp>
      <p:cxnSp>
        <p:nvCxnSpPr>
          <p:cNvPr id="60" name="Straight Connector 59">
            <a:extLst>
              <a:ext uri="{FF2B5EF4-FFF2-40B4-BE49-F238E27FC236}">
                <a16:creationId xmlns:a16="http://schemas.microsoft.com/office/drawing/2014/main" id="{5E7E113E-9EBD-4BAD-9352-EA68D78AC9E1}"/>
              </a:ext>
            </a:extLst>
          </p:cNvPr>
          <p:cNvCxnSpPr>
            <a:cxnSpLocks/>
          </p:cNvCxnSpPr>
          <p:nvPr/>
        </p:nvCxnSpPr>
        <p:spPr>
          <a:xfrm rot="16200000">
            <a:off x="4970361" y="2867200"/>
            <a:ext cx="21945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F143F3D7-9922-47C5-B286-16E9C84F7D1A}"/>
              </a:ext>
            </a:extLst>
          </p:cNvPr>
          <p:cNvSpPr txBox="1"/>
          <p:nvPr/>
        </p:nvSpPr>
        <p:spPr>
          <a:xfrm>
            <a:off x="3174380" y="321830"/>
            <a:ext cx="5843239" cy="1077218"/>
          </a:xfrm>
          <a:prstGeom prst="rect">
            <a:avLst/>
          </a:prstGeom>
          <a:noFill/>
        </p:spPr>
        <p:txBody>
          <a:bodyPr wrap="square" rtlCol="0">
            <a:spAutoFit/>
          </a:bodyPr>
          <a:lstStyle/>
          <a:p>
            <a:pPr algn="ctr"/>
            <a:r>
              <a:rPr lang="en-US" sz="4000" b="1" dirty="0"/>
              <a:t>Interspecific Competition </a:t>
            </a:r>
            <a:r>
              <a:rPr lang="en-US" sz="2400" dirty="0"/>
              <a:t>(different species)</a:t>
            </a:r>
            <a:endParaRPr lang="en-US" sz="4000" dirty="0"/>
          </a:p>
        </p:txBody>
      </p:sp>
    </p:spTree>
    <p:extLst>
      <p:ext uri="{BB962C8B-B14F-4D97-AF65-F5344CB8AC3E}">
        <p14:creationId xmlns:p14="http://schemas.microsoft.com/office/powerpoint/2010/main" val="234095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6707E0A5-E7E3-4E1F-BDAF-BB0EE7672778}"/>
              </a:ext>
            </a:extLst>
          </p:cNvPr>
          <p:cNvSpPr/>
          <p:nvPr/>
        </p:nvSpPr>
        <p:spPr>
          <a:xfrm>
            <a:off x="1776145" y="1701206"/>
            <a:ext cx="8298388" cy="4529601"/>
          </a:xfrm>
          <a:prstGeom prst="rect">
            <a:avLst/>
          </a:prstGeom>
          <a:gradFill flip="none" rotWithShape="1">
            <a:gsLst>
              <a:gs pos="59173">
                <a:srgbClr val="6C3C3C"/>
              </a:gs>
              <a:gs pos="42900">
                <a:srgbClr val="6C3C3C"/>
              </a:gs>
              <a:gs pos="0">
                <a:srgbClr val="FF0000"/>
              </a:gs>
              <a:gs pos="100000">
                <a:schemeClr val="accent1">
                  <a:lumMod val="50000"/>
                </a:schemeClr>
              </a:gs>
            </a:gsLst>
            <a:lin ang="0" scaled="1"/>
            <a:tileRect/>
          </a:gradFill>
          <a:ln>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a:extLst>
              <a:ext uri="{FF2B5EF4-FFF2-40B4-BE49-F238E27FC236}">
                <a16:creationId xmlns:a16="http://schemas.microsoft.com/office/drawing/2014/main" id="{E2DCC76E-82E4-489B-B111-88676FC996B6}"/>
              </a:ext>
            </a:extLst>
          </p:cNvPr>
          <p:cNvPicPr>
            <a:picLocks noChangeAspect="1"/>
          </p:cNvPicPr>
          <p:nvPr/>
        </p:nvPicPr>
        <p:blipFill>
          <a:blip r:embed="rId3"/>
          <a:stretch>
            <a:fillRect/>
          </a:stretch>
        </p:blipFill>
        <p:spPr>
          <a:xfrm>
            <a:off x="1822014" y="1699365"/>
            <a:ext cx="8235639" cy="4529601"/>
          </a:xfrm>
          <a:prstGeom prst="rect">
            <a:avLst/>
          </a:prstGeom>
          <a:ln>
            <a:solidFill>
              <a:schemeClr val="tx1"/>
            </a:solidFill>
          </a:ln>
          <a:scene3d>
            <a:camera prst="perspectiveRelaxed"/>
            <a:lightRig rig="threePt" dir="t"/>
          </a:scene3d>
        </p:spPr>
      </p:pic>
      <p:grpSp>
        <p:nvGrpSpPr>
          <p:cNvPr id="59" name="Group 58">
            <a:extLst>
              <a:ext uri="{FF2B5EF4-FFF2-40B4-BE49-F238E27FC236}">
                <a16:creationId xmlns:a16="http://schemas.microsoft.com/office/drawing/2014/main" id="{E6F67821-0371-4DFE-A091-17B83DA69D25}"/>
              </a:ext>
            </a:extLst>
          </p:cNvPr>
          <p:cNvGrpSpPr/>
          <p:nvPr/>
        </p:nvGrpSpPr>
        <p:grpSpPr>
          <a:xfrm>
            <a:off x="1585303" y="3012122"/>
            <a:ext cx="8658299" cy="2225347"/>
            <a:chOff x="1891845" y="3231495"/>
            <a:chExt cx="8658299" cy="2225347"/>
          </a:xfrm>
        </p:grpSpPr>
        <p:grpSp>
          <p:nvGrpSpPr>
            <p:cNvPr id="41" name="Group 40">
              <a:extLst>
                <a:ext uri="{FF2B5EF4-FFF2-40B4-BE49-F238E27FC236}">
                  <a16:creationId xmlns:a16="http://schemas.microsoft.com/office/drawing/2014/main" id="{D276A888-2ECE-4AB8-B3F1-7FAA0C246190}"/>
                </a:ext>
              </a:extLst>
            </p:cNvPr>
            <p:cNvGrpSpPr/>
            <p:nvPr/>
          </p:nvGrpSpPr>
          <p:grpSpPr>
            <a:xfrm>
              <a:off x="6134512" y="3260052"/>
              <a:ext cx="4415632" cy="2196790"/>
              <a:chOff x="6134512" y="3260052"/>
              <a:chExt cx="4415632" cy="2196790"/>
            </a:xfrm>
            <a:effectLst>
              <a:outerShdw blurRad="50800" dist="38100" dir="5400000" algn="t" rotWithShape="0">
                <a:prstClr val="black">
                  <a:alpha val="40000"/>
                </a:prstClr>
              </a:outerShdw>
            </a:effectLst>
          </p:grpSpPr>
          <p:cxnSp>
            <p:nvCxnSpPr>
              <p:cNvPr id="22" name="Straight Arrow Connector 21">
                <a:extLst>
                  <a:ext uri="{FF2B5EF4-FFF2-40B4-BE49-F238E27FC236}">
                    <a16:creationId xmlns:a16="http://schemas.microsoft.com/office/drawing/2014/main" id="{1AA6A18C-73F4-401D-82EE-666BB3B07B05}"/>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1E9D3B5-52CB-4EF8-90FC-755ABBC51560}"/>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88FB62C-34AF-4D50-A582-835C2B68A389}"/>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72C09B0-38AE-4298-87F2-CEBDE777AC2C}"/>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6F7CDD-CE4B-4F06-B4D3-ED79669E614D}"/>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2A4542D-33A8-48CB-96B9-A3CB23BA9BE2}"/>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55B17BF-6755-4D69-B4A3-66188C6913B9}"/>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EF482C0-DD48-49B4-B9AC-0DF016227CE7}"/>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921A53-B0CB-45B0-8E81-8C3204D12F84}"/>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2362C5E-F9F0-4F7E-B59D-F1674DE0A2B2}"/>
                  </a:ext>
                </a:extLst>
              </p:cNvPr>
              <p:cNvCxnSpPr>
                <a:cxnSpLocks/>
              </p:cNvCxnSpPr>
              <p:nvPr/>
            </p:nvCxnSpPr>
            <p:spPr>
              <a:xfrm flipH="1">
                <a:off x="6134512" y="5417361"/>
                <a:ext cx="1828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A28C2BD-3438-4DD0-9510-71B97A3AA584}"/>
                </a:ext>
              </a:extLst>
            </p:cNvPr>
            <p:cNvGrpSpPr/>
            <p:nvPr/>
          </p:nvGrpSpPr>
          <p:grpSpPr>
            <a:xfrm flipH="1">
              <a:off x="1891845" y="3231495"/>
              <a:ext cx="3207515" cy="2196790"/>
              <a:chOff x="7342629" y="3260052"/>
              <a:chExt cx="3207515" cy="2196790"/>
            </a:xfrm>
            <a:effectLst>
              <a:outerShdw blurRad="50800" dist="38100" dir="5400000" algn="t" rotWithShape="0">
                <a:prstClr val="black">
                  <a:alpha val="40000"/>
                </a:prstClr>
              </a:outerShdw>
            </a:effectLst>
          </p:grpSpPr>
          <p:cxnSp>
            <p:nvCxnSpPr>
              <p:cNvPr id="44" name="Straight Arrow Connector 43">
                <a:extLst>
                  <a:ext uri="{FF2B5EF4-FFF2-40B4-BE49-F238E27FC236}">
                    <a16:creationId xmlns:a16="http://schemas.microsoft.com/office/drawing/2014/main" id="{6A4429FD-2F8B-4756-BC73-88AC77BB5AD0}"/>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4612499-76E3-4012-B764-2EABB6490701}"/>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3BBC51-E788-421A-9D78-C0AF97458B87}"/>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C8B67D9-5F75-4548-AF92-72DA0E5D9C03}"/>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FBFC15B-92B7-4397-AC9C-D5A1E4A59F19}"/>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C2C415F-32F1-4E09-A2F8-D62A5EC58443}"/>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9D4B07B-BE0D-4D53-8815-B8A7F05FD487}"/>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1FF8A1B-4116-45F8-8D80-0626EE9CD0B9}"/>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CDCDBFF-DDED-4721-8523-4FFB745BAF55}"/>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2" name="TextBox 71">
            <a:extLst>
              <a:ext uri="{FF2B5EF4-FFF2-40B4-BE49-F238E27FC236}">
                <a16:creationId xmlns:a16="http://schemas.microsoft.com/office/drawing/2014/main" id="{4BCC2901-79AD-49D8-B086-BB11C3C60490}"/>
              </a:ext>
            </a:extLst>
          </p:cNvPr>
          <p:cNvSpPr txBox="1"/>
          <p:nvPr/>
        </p:nvSpPr>
        <p:spPr>
          <a:xfrm>
            <a:off x="2957341" y="5628214"/>
            <a:ext cx="5965109" cy="369332"/>
          </a:xfrm>
          <a:prstGeom prst="rect">
            <a:avLst/>
          </a:prstGeom>
          <a:noFill/>
        </p:spPr>
        <p:txBody>
          <a:bodyPr wrap="square" rtlCol="0">
            <a:spAutoFit/>
          </a:bodyPr>
          <a:lstStyle/>
          <a:p>
            <a:pPr algn="ctr"/>
            <a:r>
              <a:rPr lang="en-US" b="1" dirty="0"/>
              <a:t>Environmental Conditions</a:t>
            </a:r>
          </a:p>
        </p:txBody>
      </p:sp>
      <p:sp>
        <p:nvSpPr>
          <p:cNvPr id="107" name="TextBox 106">
            <a:extLst>
              <a:ext uri="{FF2B5EF4-FFF2-40B4-BE49-F238E27FC236}">
                <a16:creationId xmlns:a16="http://schemas.microsoft.com/office/drawing/2014/main" id="{77A98A89-D7B7-4239-BDD4-466CE19FB404}"/>
              </a:ext>
            </a:extLst>
          </p:cNvPr>
          <p:cNvSpPr txBox="1"/>
          <p:nvPr/>
        </p:nvSpPr>
        <p:spPr>
          <a:xfrm>
            <a:off x="4532095" y="4794759"/>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8" name="TextBox 107">
            <a:extLst>
              <a:ext uri="{FF2B5EF4-FFF2-40B4-BE49-F238E27FC236}">
                <a16:creationId xmlns:a16="http://schemas.microsoft.com/office/drawing/2014/main" id="{805943CF-7D2D-449E-A836-6D1B13CF1339}"/>
              </a:ext>
            </a:extLst>
          </p:cNvPr>
          <p:cNvSpPr txBox="1"/>
          <p:nvPr/>
        </p:nvSpPr>
        <p:spPr>
          <a:xfrm>
            <a:off x="2633267" y="266177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9" name="TextBox 108">
            <a:extLst>
              <a:ext uri="{FF2B5EF4-FFF2-40B4-BE49-F238E27FC236}">
                <a16:creationId xmlns:a16="http://schemas.microsoft.com/office/drawing/2014/main" id="{E7995D19-5C76-48E3-88EF-BEDB705B7642}"/>
              </a:ext>
            </a:extLst>
          </p:cNvPr>
          <p:cNvSpPr txBox="1"/>
          <p:nvPr/>
        </p:nvSpPr>
        <p:spPr>
          <a:xfrm>
            <a:off x="1982927" y="4825562"/>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0" name="TextBox 109">
            <a:extLst>
              <a:ext uri="{FF2B5EF4-FFF2-40B4-BE49-F238E27FC236}">
                <a16:creationId xmlns:a16="http://schemas.microsoft.com/office/drawing/2014/main" id="{57DA028B-90B7-4E43-B91A-D6F20C5CA9BD}"/>
              </a:ext>
            </a:extLst>
          </p:cNvPr>
          <p:cNvSpPr txBox="1"/>
          <p:nvPr/>
        </p:nvSpPr>
        <p:spPr>
          <a:xfrm>
            <a:off x="3645640" y="2664983"/>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1" name="TextBox 110">
            <a:extLst>
              <a:ext uri="{FF2B5EF4-FFF2-40B4-BE49-F238E27FC236}">
                <a16:creationId xmlns:a16="http://schemas.microsoft.com/office/drawing/2014/main" id="{7BB45CFA-21D2-4863-A70F-5CF1B83C7394}"/>
              </a:ext>
            </a:extLst>
          </p:cNvPr>
          <p:cNvSpPr txBox="1"/>
          <p:nvPr/>
        </p:nvSpPr>
        <p:spPr>
          <a:xfrm>
            <a:off x="3542237" y="3273576"/>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2" name="TextBox 111">
            <a:extLst>
              <a:ext uri="{FF2B5EF4-FFF2-40B4-BE49-F238E27FC236}">
                <a16:creationId xmlns:a16="http://schemas.microsoft.com/office/drawing/2014/main" id="{20900940-F8EC-4A9B-AD4A-8CFE503F3A6E}"/>
              </a:ext>
            </a:extLst>
          </p:cNvPr>
          <p:cNvSpPr txBox="1"/>
          <p:nvPr/>
        </p:nvSpPr>
        <p:spPr>
          <a:xfrm>
            <a:off x="3416884" y="401095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3" name="TextBox 112">
            <a:extLst>
              <a:ext uri="{FF2B5EF4-FFF2-40B4-BE49-F238E27FC236}">
                <a16:creationId xmlns:a16="http://schemas.microsoft.com/office/drawing/2014/main" id="{6D02A333-1E99-41B8-BE58-5ECCDC7BD555}"/>
              </a:ext>
            </a:extLst>
          </p:cNvPr>
          <p:cNvSpPr txBox="1"/>
          <p:nvPr/>
        </p:nvSpPr>
        <p:spPr>
          <a:xfrm>
            <a:off x="3268441"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7" name="TextBox 116">
            <a:extLst>
              <a:ext uri="{FF2B5EF4-FFF2-40B4-BE49-F238E27FC236}">
                <a16:creationId xmlns:a16="http://schemas.microsoft.com/office/drawing/2014/main" id="{F125BC97-BA80-45C4-A828-95A96668CCE6}"/>
              </a:ext>
            </a:extLst>
          </p:cNvPr>
          <p:cNvSpPr txBox="1"/>
          <p:nvPr/>
        </p:nvSpPr>
        <p:spPr>
          <a:xfrm>
            <a:off x="5834087" y="4824239"/>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1" name="TextBox 120">
            <a:extLst>
              <a:ext uri="{FF2B5EF4-FFF2-40B4-BE49-F238E27FC236}">
                <a16:creationId xmlns:a16="http://schemas.microsoft.com/office/drawing/2014/main" id="{B9AA271A-8298-4EBE-B2FE-A5284285502F}"/>
              </a:ext>
            </a:extLst>
          </p:cNvPr>
          <p:cNvSpPr txBox="1"/>
          <p:nvPr/>
        </p:nvSpPr>
        <p:spPr>
          <a:xfrm>
            <a:off x="7100261" y="48557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2" name="TextBox 121">
            <a:extLst>
              <a:ext uri="{FF2B5EF4-FFF2-40B4-BE49-F238E27FC236}">
                <a16:creationId xmlns:a16="http://schemas.microsoft.com/office/drawing/2014/main" id="{0FADD980-3F05-4877-9F07-6D2908783F97}"/>
              </a:ext>
            </a:extLst>
          </p:cNvPr>
          <p:cNvSpPr txBox="1"/>
          <p:nvPr/>
        </p:nvSpPr>
        <p:spPr>
          <a:xfrm>
            <a:off x="7986957" y="2696090"/>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3" name="TextBox 122">
            <a:extLst>
              <a:ext uri="{FF2B5EF4-FFF2-40B4-BE49-F238E27FC236}">
                <a16:creationId xmlns:a16="http://schemas.microsoft.com/office/drawing/2014/main" id="{3B523829-5F1B-467B-86F7-F823E43A485F}"/>
              </a:ext>
            </a:extLst>
          </p:cNvPr>
          <p:cNvSpPr txBox="1"/>
          <p:nvPr/>
        </p:nvSpPr>
        <p:spPr>
          <a:xfrm>
            <a:off x="8103883" y="3294523"/>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4" name="TextBox 123">
            <a:extLst>
              <a:ext uri="{FF2B5EF4-FFF2-40B4-BE49-F238E27FC236}">
                <a16:creationId xmlns:a16="http://schemas.microsoft.com/office/drawing/2014/main" id="{A26DA491-E4BB-4DA9-81D4-FAA03DA95165}"/>
              </a:ext>
            </a:extLst>
          </p:cNvPr>
          <p:cNvSpPr txBox="1"/>
          <p:nvPr/>
        </p:nvSpPr>
        <p:spPr>
          <a:xfrm>
            <a:off x="8228143" y="40221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5" name="TextBox 124">
            <a:extLst>
              <a:ext uri="{FF2B5EF4-FFF2-40B4-BE49-F238E27FC236}">
                <a16:creationId xmlns:a16="http://schemas.microsoft.com/office/drawing/2014/main" id="{A4989ADC-976E-4925-81C5-56BA77C6B425}"/>
              </a:ext>
            </a:extLst>
          </p:cNvPr>
          <p:cNvSpPr txBox="1"/>
          <p:nvPr/>
        </p:nvSpPr>
        <p:spPr>
          <a:xfrm>
            <a:off x="8393145" y="48906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6" name="TextBox 125">
            <a:extLst>
              <a:ext uri="{FF2B5EF4-FFF2-40B4-BE49-F238E27FC236}">
                <a16:creationId xmlns:a16="http://schemas.microsoft.com/office/drawing/2014/main" id="{230D1D59-471F-4E79-A09B-AA371826C293}"/>
              </a:ext>
            </a:extLst>
          </p:cNvPr>
          <p:cNvSpPr txBox="1"/>
          <p:nvPr/>
        </p:nvSpPr>
        <p:spPr>
          <a:xfrm>
            <a:off x="9062116" y="26782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7" name="TextBox 126">
            <a:extLst>
              <a:ext uri="{FF2B5EF4-FFF2-40B4-BE49-F238E27FC236}">
                <a16:creationId xmlns:a16="http://schemas.microsoft.com/office/drawing/2014/main" id="{109403F1-0E5F-4280-B357-F290A704FFD4}"/>
              </a:ext>
            </a:extLst>
          </p:cNvPr>
          <p:cNvSpPr txBox="1"/>
          <p:nvPr/>
        </p:nvSpPr>
        <p:spPr>
          <a:xfrm>
            <a:off x="9203553" y="3288282"/>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8" name="TextBox 127">
            <a:extLst>
              <a:ext uri="{FF2B5EF4-FFF2-40B4-BE49-F238E27FC236}">
                <a16:creationId xmlns:a16="http://schemas.microsoft.com/office/drawing/2014/main" id="{EB41C7E3-D045-4B72-8BD8-CD604A13A397}"/>
              </a:ext>
            </a:extLst>
          </p:cNvPr>
          <p:cNvSpPr txBox="1"/>
          <p:nvPr/>
        </p:nvSpPr>
        <p:spPr>
          <a:xfrm>
            <a:off x="9479944" y="404329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9" name="TextBox 128">
            <a:extLst>
              <a:ext uri="{FF2B5EF4-FFF2-40B4-BE49-F238E27FC236}">
                <a16:creationId xmlns:a16="http://schemas.microsoft.com/office/drawing/2014/main" id="{21989A41-9219-40A3-8330-F761AE0DE8A5}"/>
              </a:ext>
            </a:extLst>
          </p:cNvPr>
          <p:cNvSpPr txBox="1"/>
          <p:nvPr/>
        </p:nvSpPr>
        <p:spPr>
          <a:xfrm>
            <a:off x="9676949"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70" name="Title 1">
            <a:extLst>
              <a:ext uri="{FF2B5EF4-FFF2-40B4-BE49-F238E27FC236}">
                <a16:creationId xmlns:a16="http://schemas.microsoft.com/office/drawing/2014/main" id="{38C10F88-8A97-48BF-B3A9-22755239630E}"/>
              </a:ext>
            </a:extLst>
          </p:cNvPr>
          <p:cNvSpPr txBox="1">
            <a:spLocks/>
          </p:cNvSpPr>
          <p:nvPr/>
        </p:nvSpPr>
        <p:spPr>
          <a:xfrm>
            <a:off x="306523" y="5718072"/>
            <a:ext cx="116715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Outcompeted fish search again for the next best nearby patch.</a:t>
            </a:r>
          </a:p>
        </p:txBody>
      </p:sp>
      <p:sp>
        <p:nvSpPr>
          <p:cNvPr id="83" name="TextBox 82">
            <a:extLst>
              <a:ext uri="{FF2B5EF4-FFF2-40B4-BE49-F238E27FC236}">
                <a16:creationId xmlns:a16="http://schemas.microsoft.com/office/drawing/2014/main" id="{4129E048-1567-49BD-ACE0-2AAAC078BA08}"/>
              </a:ext>
            </a:extLst>
          </p:cNvPr>
          <p:cNvSpPr txBox="1"/>
          <p:nvPr/>
        </p:nvSpPr>
        <p:spPr>
          <a:xfrm>
            <a:off x="2134347" y="4022108"/>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84" name="TextBox 83">
            <a:extLst>
              <a:ext uri="{FF2B5EF4-FFF2-40B4-BE49-F238E27FC236}">
                <a16:creationId xmlns:a16="http://schemas.microsoft.com/office/drawing/2014/main" id="{7974823B-4ADA-42E6-BF4D-58899B5CE3D8}"/>
              </a:ext>
            </a:extLst>
          </p:cNvPr>
          <p:cNvSpPr txBox="1"/>
          <p:nvPr/>
        </p:nvSpPr>
        <p:spPr>
          <a:xfrm>
            <a:off x="2393847" y="328111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grpSp>
        <p:nvGrpSpPr>
          <p:cNvPr id="5" name="Group 4">
            <a:extLst>
              <a:ext uri="{FF2B5EF4-FFF2-40B4-BE49-F238E27FC236}">
                <a16:creationId xmlns:a16="http://schemas.microsoft.com/office/drawing/2014/main" id="{15FE6D17-75DB-44EA-9ACA-1060DE62658E}"/>
              </a:ext>
            </a:extLst>
          </p:cNvPr>
          <p:cNvGrpSpPr/>
          <p:nvPr/>
        </p:nvGrpSpPr>
        <p:grpSpPr>
          <a:xfrm>
            <a:off x="9363454" y="189073"/>
            <a:ext cx="3396953" cy="2103452"/>
            <a:chOff x="9486977" y="861094"/>
            <a:chExt cx="3396953" cy="2103452"/>
          </a:xfrm>
        </p:grpSpPr>
        <p:grpSp>
          <p:nvGrpSpPr>
            <p:cNvPr id="86" name="Group 85">
              <a:extLst>
                <a:ext uri="{FF2B5EF4-FFF2-40B4-BE49-F238E27FC236}">
                  <a16:creationId xmlns:a16="http://schemas.microsoft.com/office/drawing/2014/main" id="{EDFE4E65-E31A-46B6-B80F-1DCBFCCFB56C}"/>
                </a:ext>
              </a:extLst>
            </p:cNvPr>
            <p:cNvGrpSpPr/>
            <p:nvPr/>
          </p:nvGrpSpPr>
          <p:grpSpPr>
            <a:xfrm>
              <a:off x="9486977" y="861094"/>
              <a:ext cx="3396953" cy="2103452"/>
              <a:chOff x="9267697" y="5389514"/>
              <a:chExt cx="3396953" cy="2103452"/>
            </a:xfrm>
          </p:grpSpPr>
          <p:sp>
            <p:nvSpPr>
              <p:cNvPr id="87" name="Rectangle 86">
                <a:extLst>
                  <a:ext uri="{FF2B5EF4-FFF2-40B4-BE49-F238E27FC236}">
                    <a16:creationId xmlns:a16="http://schemas.microsoft.com/office/drawing/2014/main" id="{ACE758A5-5C83-48A3-98BB-FC1CDBCE7313}"/>
                  </a:ext>
                </a:extLst>
              </p:cNvPr>
              <p:cNvSpPr/>
              <p:nvPr/>
            </p:nvSpPr>
            <p:spPr>
              <a:xfrm>
                <a:off x="9267697" y="5787731"/>
                <a:ext cx="2497656" cy="1705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C1F4471-1D11-4FF1-81D4-00981F97DED0}"/>
                  </a:ext>
                </a:extLst>
              </p:cNvPr>
              <p:cNvSpPr/>
              <p:nvPr/>
            </p:nvSpPr>
            <p:spPr>
              <a:xfrm>
                <a:off x="9395253" y="5958699"/>
                <a:ext cx="365760" cy="2334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616B5B-141C-4419-809F-DE9CAA918066}"/>
                  </a:ext>
                </a:extLst>
              </p:cNvPr>
              <p:cNvSpPr/>
              <p:nvPr/>
            </p:nvSpPr>
            <p:spPr>
              <a:xfrm>
                <a:off x="9414592" y="6703367"/>
                <a:ext cx="365760" cy="2334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E59005B-333B-4D70-B945-C5B3A252F4B5}"/>
                  </a:ext>
                </a:extLst>
              </p:cNvPr>
              <p:cNvSpPr txBox="1"/>
              <p:nvPr/>
            </p:nvSpPr>
            <p:spPr>
              <a:xfrm>
                <a:off x="9743225" y="5891916"/>
                <a:ext cx="2203115" cy="369332"/>
              </a:xfrm>
              <a:prstGeom prst="rect">
                <a:avLst/>
              </a:prstGeom>
              <a:noFill/>
            </p:spPr>
            <p:txBody>
              <a:bodyPr wrap="square" rtlCol="0">
                <a:spAutoFit/>
              </a:bodyPr>
              <a:lstStyle/>
              <a:p>
                <a:r>
                  <a:rPr lang="en-US" dirty="0"/>
                  <a:t>Salinity (</a:t>
                </a:r>
                <a:r>
                  <a:rPr lang="en-US" b="1" i="1" dirty="0" err="1"/>
                  <a:t>psu</a:t>
                </a:r>
                <a:r>
                  <a:rPr lang="en-US" dirty="0"/>
                  <a:t>) </a:t>
                </a:r>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7CF2A430-65F3-4D81-A76E-7D0E8757CDA1}"/>
                      </a:ext>
                    </a:extLst>
                  </p:cNvPr>
                  <p:cNvSpPr txBox="1"/>
                  <p:nvPr/>
                </p:nvSpPr>
                <p:spPr>
                  <a:xfrm>
                    <a:off x="9770694" y="6624633"/>
                    <a:ext cx="2893956" cy="369332"/>
                  </a:xfrm>
                  <a:prstGeom prst="rect">
                    <a:avLst/>
                  </a:prstGeom>
                  <a:noFill/>
                </p:spPr>
                <p:txBody>
                  <a:bodyPr wrap="square" rtlCol="0">
                    <a:spAutoFit/>
                  </a:bodyPr>
                  <a:lstStyle/>
                  <a:p>
                    <a:r>
                      <a:rPr lang="en-US" dirty="0"/>
                      <a:t>Current Velocity (</a:t>
                    </a:r>
                    <a14:m>
                      <m:oMath xmlns:m="http://schemas.openxmlformats.org/officeDocument/2006/math">
                        <m:r>
                          <a:rPr lang="en-US" b="1" i="1" smtClean="0">
                            <a:latin typeface="Cambria Math" panose="02040503050406030204" pitchFamily="18" charset="0"/>
                          </a:rPr>
                          <m:t>𝒖</m:t>
                        </m:r>
                      </m:oMath>
                    </a14:m>
                    <a:r>
                      <a:rPr lang="en-US" dirty="0"/>
                      <a:t>) </a:t>
                    </a:r>
                  </a:p>
                </p:txBody>
              </p:sp>
            </mc:Choice>
            <mc:Fallback xmlns="">
              <p:sp>
                <p:nvSpPr>
                  <p:cNvPr id="91" name="TextBox 90">
                    <a:extLst>
                      <a:ext uri="{FF2B5EF4-FFF2-40B4-BE49-F238E27FC236}">
                        <a16:creationId xmlns:a16="http://schemas.microsoft.com/office/drawing/2014/main" id="{7CF2A430-65F3-4D81-A76E-7D0E8757CDA1}"/>
                      </a:ext>
                    </a:extLst>
                  </p:cNvPr>
                  <p:cNvSpPr txBox="1">
                    <a:spLocks noRot="1" noChangeAspect="1" noMove="1" noResize="1" noEditPoints="1" noAdjustHandles="1" noChangeArrowheads="1" noChangeShapeType="1" noTextEdit="1"/>
                  </p:cNvSpPr>
                  <p:nvPr/>
                </p:nvSpPr>
                <p:spPr>
                  <a:xfrm>
                    <a:off x="9770694" y="6624633"/>
                    <a:ext cx="2893956" cy="369332"/>
                  </a:xfrm>
                  <a:prstGeom prst="rect">
                    <a:avLst/>
                  </a:prstGeom>
                  <a:blipFill>
                    <a:blip r:embed="rId6"/>
                    <a:stretch>
                      <a:fillRect l="-1895" t="-10000" b="-26667"/>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D29C8B95-12C8-4562-A7CA-5DD9E13F4EAE}"/>
                  </a:ext>
                </a:extLst>
              </p:cNvPr>
              <p:cNvSpPr txBox="1"/>
              <p:nvPr/>
            </p:nvSpPr>
            <p:spPr>
              <a:xfrm>
                <a:off x="9726219" y="5389514"/>
                <a:ext cx="1687551" cy="400110"/>
              </a:xfrm>
              <a:prstGeom prst="rect">
                <a:avLst/>
              </a:prstGeom>
              <a:noFill/>
            </p:spPr>
            <p:txBody>
              <a:bodyPr wrap="square" rtlCol="0">
                <a:spAutoFit/>
              </a:bodyPr>
              <a:lstStyle/>
              <a:p>
                <a:pPr algn="ctr"/>
                <a:r>
                  <a:rPr lang="en-US" sz="2000" b="1" dirty="0"/>
                  <a:t>Legend</a:t>
                </a:r>
              </a:p>
            </p:txBody>
          </p:sp>
        </p:grpSp>
        <p:sp>
          <p:nvSpPr>
            <p:cNvPr id="93" name="Rectangle 92">
              <a:extLst>
                <a:ext uri="{FF2B5EF4-FFF2-40B4-BE49-F238E27FC236}">
                  <a16:creationId xmlns:a16="http://schemas.microsoft.com/office/drawing/2014/main" id="{6D05BD26-1DB7-47F2-B94F-B676E34E3399}"/>
                </a:ext>
              </a:extLst>
            </p:cNvPr>
            <p:cNvSpPr/>
            <p:nvPr/>
          </p:nvSpPr>
          <p:spPr>
            <a:xfrm>
              <a:off x="9622721" y="1802884"/>
              <a:ext cx="365760" cy="233429"/>
            </a:xfrm>
            <a:prstGeom prst="rect">
              <a:avLst/>
            </a:prstGeom>
            <a:solidFill>
              <a:srgbClr val="C0161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799940DA-EA48-40A1-A471-24013DD62DBC}"/>
                    </a:ext>
                  </a:extLst>
                </p:cNvPr>
                <p:cNvSpPr txBox="1"/>
                <p:nvPr/>
              </p:nvSpPr>
              <p:spPr>
                <a:xfrm>
                  <a:off x="9978823" y="1724150"/>
                  <a:ext cx="2893956" cy="369332"/>
                </a:xfrm>
                <a:prstGeom prst="rect">
                  <a:avLst/>
                </a:prstGeom>
                <a:noFill/>
              </p:spPr>
              <p:txBody>
                <a:bodyPr wrap="square" rtlCol="0">
                  <a:spAutoFit/>
                </a:bodyPr>
                <a:lstStyle/>
                <a:p>
                  <a:r>
                    <a:rPr lang="en-US" dirty="0"/>
                    <a:t>Temperature (</a:t>
                  </a:r>
                  <a14:m>
                    <m:oMath xmlns:m="http://schemas.openxmlformats.org/officeDocument/2006/math">
                      <m:r>
                        <a:rPr lang="en-US" b="1" i="1" smtClean="0">
                          <a:latin typeface="Cambria Math" panose="02040503050406030204" pitchFamily="18" charset="0"/>
                        </a:rPr>
                        <m:t>𝑪</m:t>
                      </m:r>
                    </m:oMath>
                  </a14:m>
                  <a:r>
                    <a:rPr lang="en-US" dirty="0"/>
                    <a:t>) </a:t>
                  </a:r>
                </a:p>
              </p:txBody>
            </p:sp>
          </mc:Choice>
          <mc:Fallback xmlns="">
            <p:sp>
              <p:nvSpPr>
                <p:cNvPr id="94" name="TextBox 93">
                  <a:extLst>
                    <a:ext uri="{FF2B5EF4-FFF2-40B4-BE49-F238E27FC236}">
                      <a16:creationId xmlns:a16="http://schemas.microsoft.com/office/drawing/2014/main" id="{799940DA-EA48-40A1-A471-24013DD62DBC}"/>
                    </a:ext>
                  </a:extLst>
                </p:cNvPr>
                <p:cNvSpPr txBox="1">
                  <a:spLocks noRot="1" noChangeAspect="1" noMove="1" noResize="1" noEditPoints="1" noAdjustHandles="1" noChangeArrowheads="1" noChangeShapeType="1" noTextEdit="1"/>
                </p:cNvSpPr>
                <p:nvPr/>
              </p:nvSpPr>
              <p:spPr>
                <a:xfrm>
                  <a:off x="9978823" y="1724150"/>
                  <a:ext cx="2893956" cy="369332"/>
                </a:xfrm>
                <a:prstGeom prst="rect">
                  <a:avLst/>
                </a:prstGeom>
                <a:blipFill>
                  <a:blip r:embed="rId7"/>
                  <a:stretch>
                    <a:fillRect l="-1899" t="-10000" b="-26667"/>
                  </a:stretch>
                </a:blipFill>
              </p:spPr>
              <p:txBody>
                <a:bodyPr/>
                <a:lstStyle/>
                <a:p>
                  <a:r>
                    <a:rPr lang="en-US">
                      <a:noFill/>
                    </a:rPr>
                    <a:t> </a:t>
                  </a:r>
                </a:p>
              </p:txBody>
            </p:sp>
          </mc:Fallback>
        </mc:AlternateContent>
      </p:grpSp>
      <p:sp>
        <p:nvSpPr>
          <p:cNvPr id="96" name="Rectangle 95">
            <a:extLst>
              <a:ext uri="{FF2B5EF4-FFF2-40B4-BE49-F238E27FC236}">
                <a16:creationId xmlns:a16="http://schemas.microsoft.com/office/drawing/2014/main" id="{A7E69A02-6C94-4036-A728-0A62224DEF2B}"/>
              </a:ext>
            </a:extLst>
          </p:cNvPr>
          <p:cNvSpPr/>
          <p:nvPr/>
        </p:nvSpPr>
        <p:spPr>
          <a:xfrm>
            <a:off x="9520007" y="1890990"/>
            <a:ext cx="365760" cy="233429"/>
          </a:xfrm>
          <a:prstGeom prst="rect">
            <a:avLst/>
          </a:prstGeom>
          <a:solidFill>
            <a:srgbClr val="6C3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E42EC7B2-DA6E-4EF6-8F09-8BAF68F463EE}"/>
              </a:ext>
            </a:extLst>
          </p:cNvPr>
          <p:cNvSpPr txBox="1"/>
          <p:nvPr/>
        </p:nvSpPr>
        <p:spPr>
          <a:xfrm>
            <a:off x="9876109" y="1812256"/>
            <a:ext cx="2893956" cy="369332"/>
          </a:xfrm>
          <a:prstGeom prst="rect">
            <a:avLst/>
          </a:prstGeom>
          <a:noFill/>
        </p:spPr>
        <p:txBody>
          <a:bodyPr wrap="square" rtlCol="0">
            <a:spAutoFit/>
          </a:bodyPr>
          <a:lstStyle/>
          <a:p>
            <a:r>
              <a:rPr lang="en-US" dirty="0"/>
              <a:t>SPM (</a:t>
            </a:r>
            <a:r>
              <a:rPr lang="en-US" b="1" i="1" dirty="0"/>
              <a:t>g/L</a:t>
            </a:r>
            <a:r>
              <a:rPr lang="en-US" dirty="0"/>
              <a:t>) </a:t>
            </a:r>
          </a:p>
        </p:txBody>
      </p:sp>
      <p:pic>
        <p:nvPicPr>
          <p:cNvPr id="98" name="Picture 97">
            <a:extLst>
              <a:ext uri="{FF2B5EF4-FFF2-40B4-BE49-F238E27FC236}">
                <a16:creationId xmlns:a16="http://schemas.microsoft.com/office/drawing/2014/main" id="{4606E9D0-CCFF-48C0-B67C-7BB807B7EF20}"/>
              </a:ext>
            </a:extLst>
          </p:cNvPr>
          <p:cNvPicPr>
            <a:picLocks noChangeAspect="1"/>
          </p:cNvPicPr>
          <p:nvPr/>
        </p:nvPicPr>
        <p:blipFill rotWithShape="1">
          <a:blip r:embed="rId3"/>
          <a:srcRect l="28667" r="57122" b="74836"/>
          <a:stretch/>
        </p:blipFill>
        <p:spPr>
          <a:xfrm flipH="1">
            <a:off x="4307237" y="3079586"/>
            <a:ext cx="1048225" cy="1013201"/>
          </a:xfrm>
          <a:prstGeom prst="rect">
            <a:avLst/>
          </a:prstGeom>
          <a:ln w="57150">
            <a:solidFill>
              <a:srgbClr val="FFC000"/>
            </a:solidFill>
          </a:ln>
          <a:scene3d>
            <a:camera prst="perspectiveRelaxed"/>
            <a:lightRig rig="threePt" dir="t"/>
          </a:scene3d>
        </p:spPr>
      </p:pic>
      <p:sp>
        <p:nvSpPr>
          <p:cNvPr id="11" name="TextBox 10">
            <a:extLst>
              <a:ext uri="{FF2B5EF4-FFF2-40B4-BE49-F238E27FC236}">
                <a16:creationId xmlns:a16="http://schemas.microsoft.com/office/drawing/2014/main" id="{59BB8486-F331-4118-8833-76692BEDBF1D}"/>
              </a:ext>
            </a:extLst>
          </p:cNvPr>
          <p:cNvSpPr txBox="1"/>
          <p:nvPr/>
        </p:nvSpPr>
        <p:spPr>
          <a:xfrm>
            <a:off x="4447402" y="2718186"/>
            <a:ext cx="884693" cy="584775"/>
          </a:xfrm>
          <a:prstGeom prst="rect">
            <a:avLst/>
          </a:prstGeom>
          <a:noFill/>
        </p:spPr>
        <p:txBody>
          <a:bodyPr wrap="square" rtlCol="0">
            <a:spAutoFit/>
          </a:bodyPr>
          <a:lstStyle/>
          <a:p>
            <a:pPr algn="ctr"/>
            <a:r>
              <a:rPr lang="en-US" sz="1600" b="1" dirty="0"/>
              <a:t>Quality = 0.3</a:t>
            </a:r>
          </a:p>
        </p:txBody>
      </p:sp>
      <p:sp>
        <p:nvSpPr>
          <p:cNvPr id="100" name="TextBox 99">
            <a:extLst>
              <a:ext uri="{FF2B5EF4-FFF2-40B4-BE49-F238E27FC236}">
                <a16:creationId xmlns:a16="http://schemas.microsoft.com/office/drawing/2014/main" id="{248E4B34-2036-497C-AFF4-72603B4144DF}"/>
              </a:ext>
            </a:extLst>
          </p:cNvPr>
          <p:cNvSpPr txBox="1"/>
          <p:nvPr/>
        </p:nvSpPr>
        <p:spPr>
          <a:xfrm>
            <a:off x="5482796" y="3970606"/>
            <a:ext cx="884693" cy="584775"/>
          </a:xfrm>
          <a:prstGeom prst="rect">
            <a:avLst/>
          </a:prstGeom>
          <a:noFill/>
        </p:spPr>
        <p:txBody>
          <a:bodyPr wrap="square" rtlCol="0">
            <a:spAutoFit/>
          </a:bodyPr>
          <a:lstStyle/>
          <a:p>
            <a:pPr algn="ctr"/>
            <a:r>
              <a:rPr lang="en-US" sz="1600" b="1" dirty="0"/>
              <a:t>Quality = 0.6</a:t>
            </a:r>
          </a:p>
        </p:txBody>
      </p:sp>
      <p:sp>
        <p:nvSpPr>
          <p:cNvPr id="101" name="TextBox 100">
            <a:extLst>
              <a:ext uri="{FF2B5EF4-FFF2-40B4-BE49-F238E27FC236}">
                <a16:creationId xmlns:a16="http://schemas.microsoft.com/office/drawing/2014/main" id="{CA3D3625-8117-45B7-BED0-946B293217A7}"/>
              </a:ext>
            </a:extLst>
          </p:cNvPr>
          <p:cNvSpPr txBox="1"/>
          <p:nvPr/>
        </p:nvSpPr>
        <p:spPr>
          <a:xfrm>
            <a:off x="6593740" y="2696090"/>
            <a:ext cx="884693" cy="584775"/>
          </a:xfrm>
          <a:prstGeom prst="rect">
            <a:avLst/>
          </a:prstGeom>
          <a:noFill/>
        </p:spPr>
        <p:txBody>
          <a:bodyPr wrap="square" rtlCol="0">
            <a:spAutoFit/>
          </a:bodyPr>
          <a:lstStyle/>
          <a:p>
            <a:pPr algn="ctr"/>
            <a:r>
              <a:rPr lang="en-US" sz="1600" b="1" dirty="0"/>
              <a:t>Quality = 0.2</a:t>
            </a:r>
          </a:p>
        </p:txBody>
      </p:sp>
      <p:sp>
        <p:nvSpPr>
          <p:cNvPr id="102" name="TextBox 101">
            <a:extLst>
              <a:ext uri="{FF2B5EF4-FFF2-40B4-BE49-F238E27FC236}">
                <a16:creationId xmlns:a16="http://schemas.microsoft.com/office/drawing/2014/main" id="{55D5E15A-F550-4443-808B-5C54C6B4006E}"/>
              </a:ext>
            </a:extLst>
          </p:cNvPr>
          <p:cNvSpPr txBox="1"/>
          <p:nvPr/>
        </p:nvSpPr>
        <p:spPr>
          <a:xfrm>
            <a:off x="6699811" y="3964165"/>
            <a:ext cx="884693" cy="584775"/>
          </a:xfrm>
          <a:prstGeom prst="rect">
            <a:avLst/>
          </a:prstGeom>
          <a:noFill/>
        </p:spPr>
        <p:txBody>
          <a:bodyPr wrap="square" rtlCol="0">
            <a:spAutoFit/>
          </a:bodyPr>
          <a:lstStyle/>
          <a:p>
            <a:pPr algn="ctr"/>
            <a:r>
              <a:rPr lang="en-US" sz="1600" b="1" dirty="0"/>
              <a:t>Quality = 0.7</a:t>
            </a:r>
          </a:p>
        </p:txBody>
      </p:sp>
      <p:sp>
        <p:nvSpPr>
          <p:cNvPr id="114" name="TextBox 113">
            <a:extLst>
              <a:ext uri="{FF2B5EF4-FFF2-40B4-BE49-F238E27FC236}">
                <a16:creationId xmlns:a16="http://schemas.microsoft.com/office/drawing/2014/main" id="{5424BD8E-CE93-4F04-8463-9CBAD0F0404E}"/>
              </a:ext>
            </a:extLst>
          </p:cNvPr>
          <p:cNvSpPr txBox="1"/>
          <p:nvPr/>
        </p:nvSpPr>
        <p:spPr>
          <a:xfrm>
            <a:off x="4408255" y="3978564"/>
            <a:ext cx="884693" cy="584775"/>
          </a:xfrm>
          <a:prstGeom prst="rect">
            <a:avLst/>
          </a:prstGeom>
          <a:noFill/>
        </p:spPr>
        <p:txBody>
          <a:bodyPr wrap="square" rtlCol="0">
            <a:spAutoFit/>
          </a:bodyPr>
          <a:lstStyle/>
          <a:p>
            <a:pPr algn="ctr"/>
            <a:r>
              <a:rPr lang="en-US" sz="1600" b="1" dirty="0"/>
              <a:t>Quality = 0.6</a:t>
            </a:r>
          </a:p>
        </p:txBody>
      </p:sp>
      <p:sp>
        <p:nvSpPr>
          <p:cNvPr id="130" name="TextBox 129">
            <a:extLst>
              <a:ext uri="{FF2B5EF4-FFF2-40B4-BE49-F238E27FC236}">
                <a16:creationId xmlns:a16="http://schemas.microsoft.com/office/drawing/2014/main" id="{512C8E18-9AE8-44EB-8145-52584FF336AC}"/>
              </a:ext>
            </a:extLst>
          </p:cNvPr>
          <p:cNvSpPr txBox="1"/>
          <p:nvPr/>
        </p:nvSpPr>
        <p:spPr>
          <a:xfrm>
            <a:off x="5527042" y="2703507"/>
            <a:ext cx="884693" cy="584775"/>
          </a:xfrm>
          <a:prstGeom prst="rect">
            <a:avLst/>
          </a:prstGeom>
          <a:noFill/>
        </p:spPr>
        <p:txBody>
          <a:bodyPr wrap="square" rtlCol="0">
            <a:spAutoFit/>
          </a:bodyPr>
          <a:lstStyle/>
          <a:p>
            <a:pPr algn="ctr"/>
            <a:r>
              <a:rPr lang="en-US" sz="1600" b="1" dirty="0"/>
              <a:t>Quality = 0.3</a:t>
            </a:r>
          </a:p>
        </p:txBody>
      </p:sp>
      <p:cxnSp>
        <p:nvCxnSpPr>
          <p:cNvPr id="7" name="Straight Connector 6">
            <a:extLst>
              <a:ext uri="{FF2B5EF4-FFF2-40B4-BE49-F238E27FC236}">
                <a16:creationId xmlns:a16="http://schemas.microsoft.com/office/drawing/2014/main" id="{20076565-5452-43BC-9FF1-3FB78D97A2FA}"/>
              </a:ext>
            </a:extLst>
          </p:cNvPr>
          <p:cNvCxnSpPr>
            <a:cxnSpLocks/>
          </p:cNvCxnSpPr>
          <p:nvPr/>
        </p:nvCxnSpPr>
        <p:spPr>
          <a:xfrm flipV="1">
            <a:off x="7353324" y="2138925"/>
            <a:ext cx="398319" cy="1280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DEAC0928-FDC6-4DEE-BAE5-E16241EE7E6C}"/>
              </a:ext>
            </a:extLst>
          </p:cNvPr>
          <p:cNvSpPr txBox="1"/>
          <p:nvPr/>
        </p:nvSpPr>
        <p:spPr>
          <a:xfrm>
            <a:off x="6842164" y="1459884"/>
            <a:ext cx="1925972" cy="646331"/>
          </a:xfrm>
          <a:prstGeom prst="rect">
            <a:avLst/>
          </a:prstGeom>
          <a:noFill/>
        </p:spPr>
        <p:txBody>
          <a:bodyPr wrap="square" rtlCol="0">
            <a:spAutoFit/>
          </a:bodyPr>
          <a:lstStyle/>
          <a:p>
            <a:pPr algn="ctr"/>
            <a:r>
              <a:rPr lang="en-US" b="1" dirty="0"/>
              <a:t>Foragers of a Different Species</a:t>
            </a:r>
          </a:p>
        </p:txBody>
      </p:sp>
      <p:pic>
        <p:nvPicPr>
          <p:cNvPr id="77" name="Picture 76">
            <a:extLst>
              <a:ext uri="{FF2B5EF4-FFF2-40B4-BE49-F238E27FC236}">
                <a16:creationId xmlns:a16="http://schemas.microsoft.com/office/drawing/2014/main" id="{43F1084A-740D-4643-8FD9-1737734C7BA2}"/>
              </a:ext>
            </a:extLst>
          </p:cNvPr>
          <p:cNvPicPr>
            <a:picLocks noChangeAspect="1"/>
          </p:cNvPicPr>
          <p:nvPr/>
        </p:nvPicPr>
        <p:blipFill>
          <a:blip r:embed="rId8"/>
          <a:stretch>
            <a:fillRect/>
          </a:stretch>
        </p:blipFill>
        <p:spPr>
          <a:xfrm>
            <a:off x="6536517" y="3685092"/>
            <a:ext cx="505989" cy="292271"/>
          </a:xfrm>
          <a:prstGeom prst="rect">
            <a:avLst/>
          </a:prstGeom>
          <a:ln>
            <a:noFill/>
          </a:ln>
          <a:effectLst>
            <a:outerShdw blurRad="50800" dist="38100" dir="2700000" algn="tl" rotWithShape="0">
              <a:prstClr val="black">
                <a:alpha val="40000"/>
              </a:prstClr>
            </a:outerShdw>
          </a:effectLst>
        </p:spPr>
      </p:pic>
      <p:pic>
        <p:nvPicPr>
          <p:cNvPr id="78" name="Picture 77">
            <a:extLst>
              <a:ext uri="{FF2B5EF4-FFF2-40B4-BE49-F238E27FC236}">
                <a16:creationId xmlns:a16="http://schemas.microsoft.com/office/drawing/2014/main" id="{300EDFF5-8155-4859-93F1-BD005E27842F}"/>
              </a:ext>
            </a:extLst>
          </p:cNvPr>
          <p:cNvPicPr>
            <a:picLocks noChangeAspect="1"/>
          </p:cNvPicPr>
          <p:nvPr/>
        </p:nvPicPr>
        <p:blipFill>
          <a:blip r:embed="rId8"/>
          <a:stretch>
            <a:fillRect/>
          </a:stretch>
        </p:blipFill>
        <p:spPr>
          <a:xfrm>
            <a:off x="6799733" y="3553296"/>
            <a:ext cx="505989" cy="292271"/>
          </a:xfrm>
          <a:prstGeom prst="rect">
            <a:avLst/>
          </a:prstGeom>
          <a:ln>
            <a:noFill/>
          </a:ln>
          <a:effectLst>
            <a:outerShdw blurRad="50800" dist="38100" dir="2700000" algn="tl" rotWithShape="0">
              <a:prstClr val="black">
                <a:alpha val="40000"/>
              </a:prstClr>
            </a:outerShdw>
          </a:effectLst>
        </p:spPr>
      </p:pic>
      <p:pic>
        <p:nvPicPr>
          <p:cNvPr id="80" name="Picture 79">
            <a:extLst>
              <a:ext uri="{FF2B5EF4-FFF2-40B4-BE49-F238E27FC236}">
                <a16:creationId xmlns:a16="http://schemas.microsoft.com/office/drawing/2014/main" id="{A0AE9EB1-4A82-456B-B5A4-98BE4BA4B00A}"/>
              </a:ext>
            </a:extLst>
          </p:cNvPr>
          <p:cNvPicPr>
            <a:picLocks noChangeAspect="1"/>
          </p:cNvPicPr>
          <p:nvPr/>
        </p:nvPicPr>
        <p:blipFill>
          <a:blip r:embed="rId8"/>
          <a:stretch>
            <a:fillRect/>
          </a:stretch>
        </p:blipFill>
        <p:spPr>
          <a:xfrm>
            <a:off x="7102752" y="3669020"/>
            <a:ext cx="505989" cy="292271"/>
          </a:xfrm>
          <a:prstGeom prst="rect">
            <a:avLst/>
          </a:prstGeom>
          <a:ln>
            <a:noFill/>
          </a:ln>
          <a:effectLst>
            <a:outerShdw blurRad="50800" dist="38100" dir="2700000" algn="tl" rotWithShape="0">
              <a:prstClr val="black">
                <a:alpha val="40000"/>
              </a:prstClr>
            </a:outerShdw>
          </a:effectLst>
        </p:spPr>
      </p:pic>
      <p:pic>
        <p:nvPicPr>
          <p:cNvPr id="81" name="Picture 80">
            <a:extLst>
              <a:ext uri="{FF2B5EF4-FFF2-40B4-BE49-F238E27FC236}">
                <a16:creationId xmlns:a16="http://schemas.microsoft.com/office/drawing/2014/main" id="{A7CCAB56-7E88-4C79-9477-FC095E7BB8D8}"/>
              </a:ext>
            </a:extLst>
          </p:cNvPr>
          <p:cNvPicPr>
            <a:picLocks noChangeAspect="1"/>
          </p:cNvPicPr>
          <p:nvPr/>
        </p:nvPicPr>
        <p:blipFill>
          <a:blip r:embed="rId8"/>
          <a:stretch>
            <a:fillRect/>
          </a:stretch>
        </p:blipFill>
        <p:spPr>
          <a:xfrm>
            <a:off x="6520548" y="3392312"/>
            <a:ext cx="505989" cy="292271"/>
          </a:xfrm>
          <a:prstGeom prst="rect">
            <a:avLst/>
          </a:prstGeom>
          <a:ln>
            <a:noFill/>
          </a:ln>
          <a:effectLst>
            <a:outerShdw blurRad="50800" dist="38100" dir="2700000" algn="tl" rotWithShape="0">
              <a:prstClr val="black">
                <a:alpha val="40000"/>
              </a:prstClr>
            </a:outerShdw>
          </a:effectLst>
        </p:spPr>
      </p:pic>
      <p:pic>
        <p:nvPicPr>
          <p:cNvPr id="85" name="Picture 84">
            <a:extLst>
              <a:ext uri="{FF2B5EF4-FFF2-40B4-BE49-F238E27FC236}">
                <a16:creationId xmlns:a16="http://schemas.microsoft.com/office/drawing/2014/main" id="{324026D5-760D-41AC-9D3C-8E444E1CCF0A}"/>
              </a:ext>
            </a:extLst>
          </p:cNvPr>
          <p:cNvPicPr>
            <a:picLocks noChangeAspect="1"/>
          </p:cNvPicPr>
          <p:nvPr/>
        </p:nvPicPr>
        <p:blipFill>
          <a:blip r:embed="rId8"/>
          <a:stretch>
            <a:fillRect/>
          </a:stretch>
        </p:blipFill>
        <p:spPr>
          <a:xfrm>
            <a:off x="6783764" y="3260516"/>
            <a:ext cx="505989" cy="292271"/>
          </a:xfrm>
          <a:prstGeom prst="rect">
            <a:avLst/>
          </a:prstGeom>
          <a:ln>
            <a:noFill/>
          </a:ln>
          <a:effectLst>
            <a:outerShdw blurRad="50800" dist="38100" dir="2700000" algn="tl" rotWithShape="0">
              <a:prstClr val="black">
                <a:alpha val="40000"/>
              </a:prstClr>
            </a:outerShdw>
          </a:effectLst>
        </p:spPr>
      </p:pic>
      <p:pic>
        <p:nvPicPr>
          <p:cNvPr id="99" name="Picture 98">
            <a:extLst>
              <a:ext uri="{FF2B5EF4-FFF2-40B4-BE49-F238E27FC236}">
                <a16:creationId xmlns:a16="http://schemas.microsoft.com/office/drawing/2014/main" id="{37F10E88-DB68-4466-934A-F07B43033D59}"/>
              </a:ext>
            </a:extLst>
          </p:cNvPr>
          <p:cNvPicPr>
            <a:picLocks noChangeAspect="1"/>
          </p:cNvPicPr>
          <p:nvPr/>
        </p:nvPicPr>
        <p:blipFill>
          <a:blip r:embed="rId8"/>
          <a:stretch>
            <a:fillRect/>
          </a:stretch>
        </p:blipFill>
        <p:spPr>
          <a:xfrm>
            <a:off x="7102752" y="3383502"/>
            <a:ext cx="505989" cy="292271"/>
          </a:xfrm>
          <a:prstGeom prst="rect">
            <a:avLst/>
          </a:prstGeom>
          <a:ln>
            <a:noFill/>
          </a:ln>
          <a:effectLst>
            <a:outerShdw blurRad="50800" dist="38100" dir="2700000" algn="tl" rotWithShape="0">
              <a:prstClr val="black">
                <a:alpha val="40000"/>
              </a:prstClr>
            </a:outerShdw>
          </a:effectLst>
        </p:spPr>
      </p:pic>
      <p:grpSp>
        <p:nvGrpSpPr>
          <p:cNvPr id="119" name="Group 118">
            <a:extLst>
              <a:ext uri="{FF2B5EF4-FFF2-40B4-BE49-F238E27FC236}">
                <a16:creationId xmlns:a16="http://schemas.microsoft.com/office/drawing/2014/main" id="{6FD11287-917D-4F06-B911-2B67E3DD7CE6}"/>
              </a:ext>
            </a:extLst>
          </p:cNvPr>
          <p:cNvGrpSpPr/>
          <p:nvPr/>
        </p:nvGrpSpPr>
        <p:grpSpPr>
          <a:xfrm>
            <a:off x="3832035" y="87968"/>
            <a:ext cx="1972474" cy="1233901"/>
            <a:chOff x="6302756" y="-21785"/>
            <a:chExt cx="1972474" cy="1233901"/>
          </a:xfrm>
        </p:grpSpPr>
        <p:sp>
          <p:nvSpPr>
            <p:cNvPr id="120" name="Rectangle 119">
              <a:extLst>
                <a:ext uri="{FF2B5EF4-FFF2-40B4-BE49-F238E27FC236}">
                  <a16:creationId xmlns:a16="http://schemas.microsoft.com/office/drawing/2014/main" id="{E0A57C34-8CF7-4783-B5FB-9F456DA0CF85}"/>
                </a:ext>
              </a:extLst>
            </p:cNvPr>
            <p:cNvSpPr/>
            <p:nvPr/>
          </p:nvSpPr>
          <p:spPr>
            <a:xfrm>
              <a:off x="6367489" y="82429"/>
              <a:ext cx="1791306" cy="112968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1" name="Picture 130">
              <a:extLst>
                <a:ext uri="{FF2B5EF4-FFF2-40B4-BE49-F238E27FC236}">
                  <a16:creationId xmlns:a16="http://schemas.microsoft.com/office/drawing/2014/main" id="{6397B70D-F565-4F6C-8277-06382F7CE269}"/>
                </a:ext>
              </a:extLst>
            </p:cNvPr>
            <p:cNvPicPr>
              <a:picLocks noChangeAspect="1"/>
            </p:cNvPicPr>
            <p:nvPr/>
          </p:nvPicPr>
          <p:blipFill rotWithShape="1">
            <a:blip r:embed="rId9"/>
            <a:srcRect l="36883" t="9252" r="55401" b="73628"/>
            <a:stretch/>
          </p:blipFill>
          <p:spPr>
            <a:xfrm>
              <a:off x="6474266" y="108143"/>
              <a:ext cx="561821" cy="896009"/>
            </a:xfrm>
            <a:prstGeom prst="rect">
              <a:avLst/>
            </a:prstGeom>
            <a:effectLst>
              <a:outerShdw blurRad="50800" dist="38100" dir="2700000" algn="tl" rotWithShape="0">
                <a:prstClr val="black">
                  <a:alpha val="40000"/>
                </a:prstClr>
              </a:outerShdw>
            </a:effectLst>
          </p:spPr>
        </p:pic>
        <p:sp>
          <p:nvSpPr>
            <p:cNvPr id="132" name="Rectangle 131">
              <a:extLst>
                <a:ext uri="{FF2B5EF4-FFF2-40B4-BE49-F238E27FC236}">
                  <a16:creationId xmlns:a16="http://schemas.microsoft.com/office/drawing/2014/main" id="{7E29FEC3-70CD-4509-868C-FA3F80553C10}"/>
                </a:ext>
              </a:extLst>
            </p:cNvPr>
            <p:cNvSpPr/>
            <p:nvPr/>
          </p:nvSpPr>
          <p:spPr>
            <a:xfrm>
              <a:off x="6656505" y="791835"/>
              <a:ext cx="254405" cy="3657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5FEFAE4E-0F44-48A5-A0F1-D279ED9DCF98}"/>
                </a:ext>
              </a:extLst>
            </p:cNvPr>
            <p:cNvSpPr txBox="1"/>
            <p:nvPr/>
          </p:nvSpPr>
          <p:spPr>
            <a:xfrm>
              <a:off x="6302756" y="873562"/>
              <a:ext cx="1006627" cy="338554"/>
            </a:xfrm>
            <a:prstGeom prst="rect">
              <a:avLst/>
            </a:prstGeom>
            <a:noFill/>
          </p:spPr>
          <p:txBody>
            <a:bodyPr wrap="square" rtlCol="0">
              <a:spAutoFit/>
            </a:bodyPr>
            <a:lstStyle/>
            <a:p>
              <a:pPr algn="ctr"/>
              <a:r>
                <a:rPr lang="en-US" sz="1600" b="1" dirty="0"/>
                <a:t>Energy</a:t>
              </a:r>
            </a:p>
          </p:txBody>
        </p:sp>
        <p:sp>
          <p:nvSpPr>
            <p:cNvPr id="134" name="TextBox 133">
              <a:extLst>
                <a:ext uri="{FF2B5EF4-FFF2-40B4-BE49-F238E27FC236}">
                  <a16:creationId xmlns:a16="http://schemas.microsoft.com/office/drawing/2014/main" id="{70F3C9B4-6CEC-449E-81C2-DBA26457B7DF}"/>
                </a:ext>
              </a:extLst>
            </p:cNvPr>
            <p:cNvSpPr txBox="1"/>
            <p:nvPr/>
          </p:nvSpPr>
          <p:spPr>
            <a:xfrm>
              <a:off x="7268603" y="862193"/>
              <a:ext cx="1006627" cy="338554"/>
            </a:xfrm>
            <a:prstGeom prst="rect">
              <a:avLst/>
            </a:prstGeom>
            <a:noFill/>
          </p:spPr>
          <p:txBody>
            <a:bodyPr wrap="square" rtlCol="0">
              <a:spAutoFit/>
            </a:bodyPr>
            <a:lstStyle/>
            <a:p>
              <a:pPr algn="ctr"/>
              <a:r>
                <a:rPr lang="en-US" sz="1600" b="1" dirty="0"/>
                <a:t>Energy</a:t>
              </a:r>
            </a:p>
          </p:txBody>
        </p:sp>
        <p:sp>
          <p:nvSpPr>
            <p:cNvPr id="135" name="Arrow: Right 134">
              <a:extLst>
                <a:ext uri="{FF2B5EF4-FFF2-40B4-BE49-F238E27FC236}">
                  <a16:creationId xmlns:a16="http://schemas.microsoft.com/office/drawing/2014/main" id="{816B0CF2-AA35-4426-8462-BDDCB68C1257}"/>
                </a:ext>
              </a:extLst>
            </p:cNvPr>
            <p:cNvSpPr/>
            <p:nvPr/>
          </p:nvSpPr>
          <p:spPr>
            <a:xfrm>
              <a:off x="7085723" y="498503"/>
              <a:ext cx="365760" cy="182880"/>
            </a:xfrm>
            <a:prstGeom prst="rightArrow">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6" name="Picture 135">
              <a:extLst>
                <a:ext uri="{FF2B5EF4-FFF2-40B4-BE49-F238E27FC236}">
                  <a16:creationId xmlns:a16="http://schemas.microsoft.com/office/drawing/2014/main" id="{E5D72257-1BAF-4B21-A7C8-910110A44495}"/>
                </a:ext>
              </a:extLst>
            </p:cNvPr>
            <p:cNvPicPr>
              <a:picLocks noChangeAspect="1"/>
            </p:cNvPicPr>
            <p:nvPr/>
          </p:nvPicPr>
          <p:blipFill rotWithShape="1">
            <a:blip r:embed="rId9"/>
            <a:srcRect l="17196" t="6647" r="73027" b="74624"/>
            <a:stretch/>
          </p:blipFill>
          <p:spPr>
            <a:xfrm>
              <a:off x="7420063" y="-21785"/>
              <a:ext cx="738732" cy="986350"/>
            </a:xfrm>
            <a:prstGeom prst="rect">
              <a:avLst/>
            </a:prstGeom>
            <a:effectLst>
              <a:outerShdw blurRad="50800" dist="38100" dir="2700000" algn="tl" rotWithShape="0">
                <a:prstClr val="black">
                  <a:alpha val="40000"/>
                </a:prstClr>
              </a:outerShdw>
            </a:effectLst>
          </p:spPr>
        </p:pic>
        <p:sp>
          <p:nvSpPr>
            <p:cNvPr id="137" name="Rectangle 136">
              <a:extLst>
                <a:ext uri="{FF2B5EF4-FFF2-40B4-BE49-F238E27FC236}">
                  <a16:creationId xmlns:a16="http://schemas.microsoft.com/office/drawing/2014/main" id="{DDC93EDB-2718-4473-9260-024435EAC198}"/>
                </a:ext>
              </a:extLst>
            </p:cNvPr>
            <p:cNvSpPr/>
            <p:nvPr/>
          </p:nvSpPr>
          <p:spPr>
            <a:xfrm>
              <a:off x="7601295" y="482799"/>
              <a:ext cx="243672" cy="33498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8" name="Rectangle: Rounded Corners 137">
            <a:extLst>
              <a:ext uri="{FF2B5EF4-FFF2-40B4-BE49-F238E27FC236}">
                <a16:creationId xmlns:a16="http://schemas.microsoft.com/office/drawing/2014/main" id="{398D5786-9193-47D2-B4B9-D0FC1090C9B1}"/>
              </a:ext>
            </a:extLst>
          </p:cNvPr>
          <p:cNvSpPr/>
          <p:nvPr/>
        </p:nvSpPr>
        <p:spPr>
          <a:xfrm>
            <a:off x="4294223" y="3508012"/>
            <a:ext cx="1048098" cy="212963"/>
          </a:xfrm>
          <a:prstGeom prst="roundRect">
            <a:avLst/>
          </a:prstGeom>
          <a:solidFill>
            <a:schemeClr val="tx1">
              <a:lumMod val="95000"/>
              <a:lumOff val="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Forager: 1 </a:t>
            </a:r>
          </a:p>
        </p:txBody>
      </p:sp>
      <p:grpSp>
        <p:nvGrpSpPr>
          <p:cNvPr id="2" name="Group 1">
            <a:extLst>
              <a:ext uri="{FF2B5EF4-FFF2-40B4-BE49-F238E27FC236}">
                <a16:creationId xmlns:a16="http://schemas.microsoft.com/office/drawing/2014/main" id="{D5BC061D-A578-47EB-A610-53E2CA9A95E1}"/>
              </a:ext>
            </a:extLst>
          </p:cNvPr>
          <p:cNvGrpSpPr/>
          <p:nvPr/>
        </p:nvGrpSpPr>
        <p:grpSpPr>
          <a:xfrm>
            <a:off x="5221065" y="1540929"/>
            <a:ext cx="1438648" cy="2026473"/>
            <a:chOff x="5221065" y="1540929"/>
            <a:chExt cx="1438648" cy="2026473"/>
          </a:xfrm>
        </p:grpSpPr>
        <p:grpSp>
          <p:nvGrpSpPr>
            <p:cNvPr id="104" name="Group 103">
              <a:extLst>
                <a:ext uri="{FF2B5EF4-FFF2-40B4-BE49-F238E27FC236}">
                  <a16:creationId xmlns:a16="http://schemas.microsoft.com/office/drawing/2014/main" id="{3A407F99-A6B5-4CE6-9BD4-861F14B86204}"/>
                </a:ext>
              </a:extLst>
            </p:cNvPr>
            <p:cNvGrpSpPr/>
            <p:nvPr/>
          </p:nvGrpSpPr>
          <p:grpSpPr>
            <a:xfrm>
              <a:off x="5221065" y="1540929"/>
              <a:ext cx="1438648" cy="1081927"/>
              <a:chOff x="1880406" y="1328694"/>
              <a:chExt cx="1438648" cy="1081927"/>
            </a:xfrm>
          </p:grpSpPr>
          <p:pic>
            <p:nvPicPr>
              <p:cNvPr id="105" name="Picture 104">
                <a:extLst>
                  <a:ext uri="{FF2B5EF4-FFF2-40B4-BE49-F238E27FC236}">
                    <a16:creationId xmlns:a16="http://schemas.microsoft.com/office/drawing/2014/main" id="{4F4CA3A8-B3D0-406B-B43C-9FE391206EDA}"/>
                  </a:ext>
                </a:extLst>
              </p:cNvPr>
              <p:cNvPicPr>
                <a:picLocks noChangeAspect="1"/>
              </p:cNvPicPr>
              <p:nvPr/>
            </p:nvPicPr>
            <p:blipFill>
              <a:blip r:embed="rId8"/>
              <a:stretch>
                <a:fillRect/>
              </a:stretch>
            </p:blipFill>
            <p:spPr>
              <a:xfrm>
                <a:off x="1880406" y="1579624"/>
                <a:ext cx="1438648" cy="830997"/>
              </a:xfrm>
              <a:prstGeom prst="rect">
                <a:avLst/>
              </a:prstGeom>
              <a:ln>
                <a:noFill/>
              </a:ln>
              <a:effectLst>
                <a:outerShdw blurRad="50800" dist="38100" dir="2700000" algn="tl" rotWithShape="0">
                  <a:prstClr val="black">
                    <a:alpha val="40000"/>
                  </a:prstClr>
                </a:outerShdw>
              </a:effectLst>
            </p:spPr>
          </p:pic>
          <p:sp>
            <p:nvSpPr>
              <p:cNvPr id="106" name="TextBox 105">
                <a:extLst>
                  <a:ext uri="{FF2B5EF4-FFF2-40B4-BE49-F238E27FC236}">
                    <a16:creationId xmlns:a16="http://schemas.microsoft.com/office/drawing/2014/main" id="{821A58DA-8AAD-48D2-9E7A-6BA629293E54}"/>
                  </a:ext>
                </a:extLst>
              </p:cNvPr>
              <p:cNvSpPr txBox="1"/>
              <p:nvPr/>
            </p:nvSpPr>
            <p:spPr>
              <a:xfrm>
                <a:off x="2157251" y="1328694"/>
                <a:ext cx="905248" cy="369332"/>
              </a:xfrm>
              <a:prstGeom prst="rect">
                <a:avLst/>
              </a:prstGeom>
              <a:noFill/>
            </p:spPr>
            <p:txBody>
              <a:bodyPr wrap="none" rtlCol="0">
                <a:spAutoFit/>
              </a:bodyPr>
              <a:lstStyle/>
              <a:p>
                <a:r>
                  <a:rPr lang="en-US" b="1" dirty="0"/>
                  <a:t>Forager</a:t>
                </a:r>
              </a:p>
            </p:txBody>
          </p:sp>
        </p:grpSp>
        <p:sp>
          <p:nvSpPr>
            <p:cNvPr id="115" name="Arrow: Up-Down 114">
              <a:extLst>
                <a:ext uri="{FF2B5EF4-FFF2-40B4-BE49-F238E27FC236}">
                  <a16:creationId xmlns:a16="http://schemas.microsoft.com/office/drawing/2014/main" id="{01D2A7B9-FA85-4BAB-839B-1167375B1839}"/>
                </a:ext>
              </a:extLst>
            </p:cNvPr>
            <p:cNvSpPr/>
            <p:nvPr/>
          </p:nvSpPr>
          <p:spPr>
            <a:xfrm>
              <a:off x="5828497" y="2470122"/>
              <a:ext cx="208670" cy="1097280"/>
            </a:xfrm>
            <a:prstGeom prst="upDownArrow">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0" name="TextBox 139">
            <a:extLst>
              <a:ext uri="{FF2B5EF4-FFF2-40B4-BE49-F238E27FC236}">
                <a16:creationId xmlns:a16="http://schemas.microsoft.com/office/drawing/2014/main" id="{B93F2BD0-D923-4D0D-A70B-C6D488B1431F}"/>
              </a:ext>
            </a:extLst>
          </p:cNvPr>
          <p:cNvSpPr txBox="1"/>
          <p:nvPr/>
        </p:nvSpPr>
        <p:spPr>
          <a:xfrm>
            <a:off x="29496" y="84553"/>
            <a:ext cx="3558747" cy="1508105"/>
          </a:xfrm>
          <a:prstGeom prst="rect">
            <a:avLst/>
          </a:prstGeom>
          <a:noFill/>
        </p:spPr>
        <p:txBody>
          <a:bodyPr wrap="square" rtlCol="0">
            <a:spAutoFit/>
          </a:bodyPr>
          <a:lstStyle/>
          <a:p>
            <a:pPr algn="ctr"/>
            <a:r>
              <a:rPr lang="en-US" sz="3600" b="1" dirty="0"/>
              <a:t>Interspecific Competition </a:t>
            </a:r>
            <a:r>
              <a:rPr lang="en-US" sz="2000" dirty="0"/>
              <a:t>(multiple fish - different species)</a:t>
            </a:r>
            <a:endParaRPr lang="en-US" sz="3600" dirty="0"/>
          </a:p>
        </p:txBody>
      </p:sp>
      <p:sp>
        <p:nvSpPr>
          <p:cNvPr id="95" name="TextBox 94">
            <a:extLst>
              <a:ext uri="{FF2B5EF4-FFF2-40B4-BE49-F238E27FC236}">
                <a16:creationId xmlns:a16="http://schemas.microsoft.com/office/drawing/2014/main" id="{515842A9-EB8D-4F79-BE30-0C663FD10360}"/>
              </a:ext>
            </a:extLst>
          </p:cNvPr>
          <p:cNvSpPr txBox="1"/>
          <p:nvPr/>
        </p:nvSpPr>
        <p:spPr>
          <a:xfrm>
            <a:off x="4446792" y="3324430"/>
            <a:ext cx="884693" cy="584775"/>
          </a:xfrm>
          <a:prstGeom prst="rect">
            <a:avLst/>
          </a:prstGeom>
          <a:noFill/>
        </p:spPr>
        <p:txBody>
          <a:bodyPr wrap="square" rtlCol="0">
            <a:spAutoFit/>
          </a:bodyPr>
          <a:lstStyle/>
          <a:p>
            <a:pPr algn="ctr"/>
            <a:r>
              <a:rPr lang="en-US" sz="1600" b="1" dirty="0"/>
              <a:t>Quality = 0.8</a:t>
            </a:r>
          </a:p>
        </p:txBody>
      </p:sp>
    </p:spTree>
    <p:extLst>
      <p:ext uri="{BB962C8B-B14F-4D97-AF65-F5344CB8AC3E}">
        <p14:creationId xmlns:p14="http://schemas.microsoft.com/office/powerpoint/2010/main" val="10074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4.16667E-7 -3.7037E-6 L -0.10026 -0.00023 " pathEditMode="relative" rAng="0" ptsTypes="AA">
                                      <p:cBhvr>
                                        <p:cTn id="10" dur="2000" fill="hold"/>
                                        <p:tgtEl>
                                          <p:spTgt spid="2"/>
                                        </p:tgtEl>
                                        <p:attrNameLst>
                                          <p:attrName>ppt_x</p:attrName>
                                          <p:attrName>ppt_y</p:attrName>
                                        </p:attrNameLst>
                                      </p:cBhvr>
                                      <p:rCtr x="-5013" y="-23"/>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9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9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831D-FA90-40CC-8C0D-B154539BA1B2}"/>
              </a:ext>
            </a:extLst>
          </p:cNvPr>
          <p:cNvSpPr>
            <a:spLocks noGrp="1"/>
          </p:cNvSpPr>
          <p:nvPr>
            <p:ph type="title"/>
          </p:nvPr>
        </p:nvSpPr>
        <p:spPr>
          <a:xfrm>
            <a:off x="838199" y="348343"/>
            <a:ext cx="10515600" cy="1325563"/>
          </a:xfrm>
        </p:spPr>
        <p:txBody>
          <a:bodyPr/>
          <a:lstStyle/>
          <a:p>
            <a:pPr algn="ctr"/>
            <a:r>
              <a:rPr lang="en-US" dirty="0"/>
              <a:t>Individual-Specific Traits</a:t>
            </a:r>
          </a:p>
        </p:txBody>
      </p:sp>
      <p:graphicFrame>
        <p:nvGraphicFramePr>
          <p:cNvPr id="3" name="Table 3">
            <a:extLst>
              <a:ext uri="{FF2B5EF4-FFF2-40B4-BE49-F238E27FC236}">
                <a16:creationId xmlns:a16="http://schemas.microsoft.com/office/drawing/2014/main" id="{00B5AA2A-D28A-417E-BF16-955D6D18998D}"/>
              </a:ext>
            </a:extLst>
          </p:cNvPr>
          <p:cNvGraphicFramePr>
            <a:graphicFrameLocks noGrp="1"/>
          </p:cNvGraphicFramePr>
          <p:nvPr>
            <p:extLst>
              <p:ext uri="{D42A27DB-BD31-4B8C-83A1-F6EECF244321}">
                <p14:modId xmlns:p14="http://schemas.microsoft.com/office/powerpoint/2010/main" val="3224484772"/>
              </p:ext>
            </p:extLst>
          </p:nvPr>
        </p:nvGraphicFramePr>
        <p:xfrm>
          <a:off x="1519192" y="1658712"/>
          <a:ext cx="9153612" cy="301113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079666">
                  <a:extLst>
                    <a:ext uri="{9D8B030D-6E8A-4147-A177-3AD203B41FA5}">
                      <a16:colId xmlns:a16="http://schemas.microsoft.com/office/drawing/2014/main" val="550561364"/>
                    </a:ext>
                  </a:extLst>
                </a:gridCol>
                <a:gridCol w="6073946">
                  <a:extLst>
                    <a:ext uri="{9D8B030D-6E8A-4147-A177-3AD203B41FA5}">
                      <a16:colId xmlns:a16="http://schemas.microsoft.com/office/drawing/2014/main" val="2624623854"/>
                    </a:ext>
                  </a:extLst>
                </a:gridCol>
              </a:tblGrid>
              <a:tr h="354914">
                <a:tc>
                  <a:txBody>
                    <a:bodyPr/>
                    <a:lstStyle/>
                    <a:p>
                      <a:pPr algn="ctr"/>
                      <a:r>
                        <a:rPr lang="en-US" sz="1800" dirty="0"/>
                        <a:t>Trait Type</a:t>
                      </a:r>
                    </a:p>
                  </a:txBody>
                  <a:tcPr anchor="ctr"/>
                </a:tc>
                <a:tc>
                  <a:txBody>
                    <a:bodyPr/>
                    <a:lstStyle/>
                    <a:p>
                      <a:pPr algn="ctr"/>
                      <a:r>
                        <a:rPr lang="en-US" sz="1800" dirty="0"/>
                        <a:t>Generalization</a:t>
                      </a:r>
                    </a:p>
                  </a:txBody>
                  <a:tcPr anchor="ctr"/>
                </a:tc>
                <a:extLst>
                  <a:ext uri="{0D108BD9-81ED-4DB2-BD59-A6C34878D82A}">
                    <a16:rowId xmlns:a16="http://schemas.microsoft.com/office/drawing/2014/main" val="3856793023"/>
                  </a:ext>
                </a:extLst>
              </a:tr>
              <a:tr h="881792">
                <a:tc>
                  <a:txBody>
                    <a:bodyPr/>
                    <a:lstStyle/>
                    <a:p>
                      <a:pPr algn="ctr"/>
                      <a:r>
                        <a:rPr lang="en-US" sz="1800" b="1" dirty="0"/>
                        <a:t>Stress</a:t>
                      </a:r>
                      <a:endParaRPr lang="en-US" sz="1800" dirty="0"/>
                    </a:p>
                  </a:txBody>
                  <a:tcPr anchor="ctr"/>
                </a:tc>
                <a:tc>
                  <a:txBody>
                    <a:bodyPr/>
                    <a:lstStyle/>
                    <a:p>
                      <a:pPr algn="ctr"/>
                      <a:r>
                        <a:rPr lang="en-US" sz="1800" dirty="0"/>
                        <a:t>Sensitivity to salinity and temperature changes.</a:t>
                      </a:r>
                    </a:p>
                  </a:txBody>
                  <a:tcPr anchor="ctr"/>
                </a:tc>
                <a:extLst>
                  <a:ext uri="{0D108BD9-81ED-4DB2-BD59-A6C34878D82A}">
                    <a16:rowId xmlns:a16="http://schemas.microsoft.com/office/drawing/2014/main" val="2033681687"/>
                  </a:ext>
                </a:extLst>
              </a:tr>
              <a:tr h="881792">
                <a:tc>
                  <a:txBody>
                    <a:bodyPr/>
                    <a:lstStyle/>
                    <a:p>
                      <a:pPr algn="ctr"/>
                      <a:r>
                        <a:rPr lang="en-US" sz="1800" b="1" dirty="0"/>
                        <a:t>Energy</a:t>
                      </a:r>
                    </a:p>
                  </a:txBody>
                  <a:tcPr anchor="ctr"/>
                </a:tc>
                <a:tc>
                  <a:txBody>
                    <a:bodyPr/>
                    <a:lstStyle/>
                    <a:p>
                      <a:pPr algn="ctr"/>
                      <a:r>
                        <a:rPr lang="en-US" sz="1800" dirty="0"/>
                        <a:t>Internal reserves used for movement and recovery.</a:t>
                      </a:r>
                    </a:p>
                  </a:txBody>
                  <a:tcPr anchor="ctr"/>
                </a:tc>
                <a:extLst>
                  <a:ext uri="{0D108BD9-81ED-4DB2-BD59-A6C34878D82A}">
                    <a16:rowId xmlns:a16="http://schemas.microsoft.com/office/drawing/2014/main" val="3985381188"/>
                  </a:ext>
                </a:extLst>
              </a:tr>
              <a:tr h="8817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Foraging Quality</a:t>
                      </a:r>
                    </a:p>
                  </a:txBody>
                  <a:tcPr anchor="ctr"/>
                </a:tc>
                <a:tc>
                  <a:txBody>
                    <a:bodyPr/>
                    <a:lstStyle/>
                    <a:p>
                      <a:pPr algn="ctr"/>
                      <a:r>
                        <a:rPr lang="en-US" sz="1800" dirty="0"/>
                        <a:t>Depends on preferences of fish (benthic vs bottom feeding)</a:t>
                      </a:r>
                    </a:p>
                  </a:txBody>
                  <a:tcPr anchor="ctr"/>
                </a:tc>
                <a:extLst>
                  <a:ext uri="{0D108BD9-81ED-4DB2-BD59-A6C34878D82A}">
                    <a16:rowId xmlns:a16="http://schemas.microsoft.com/office/drawing/2014/main" val="1300193042"/>
                  </a:ext>
                </a:extLst>
              </a:tr>
            </a:tbl>
          </a:graphicData>
        </a:graphic>
      </p:graphicFrame>
      <p:sp>
        <p:nvSpPr>
          <p:cNvPr id="5" name="TextBox 4">
            <a:extLst>
              <a:ext uri="{FF2B5EF4-FFF2-40B4-BE49-F238E27FC236}">
                <a16:creationId xmlns:a16="http://schemas.microsoft.com/office/drawing/2014/main" id="{AE2520A0-FA2F-4ADC-B1FF-963AB1F9B8D0}"/>
              </a:ext>
            </a:extLst>
          </p:cNvPr>
          <p:cNvSpPr txBox="1"/>
          <p:nvPr/>
        </p:nvSpPr>
        <p:spPr>
          <a:xfrm>
            <a:off x="506040" y="5026110"/>
            <a:ext cx="11179915" cy="954107"/>
          </a:xfrm>
          <a:prstGeom prst="rect">
            <a:avLst/>
          </a:prstGeom>
          <a:noFill/>
        </p:spPr>
        <p:txBody>
          <a:bodyPr wrap="square" rtlCol="0">
            <a:spAutoFit/>
          </a:bodyPr>
          <a:lstStyle/>
          <a:p>
            <a:pPr algn="ctr"/>
            <a:r>
              <a:rPr lang="en-US" sz="2800" dirty="0">
                <a:latin typeface="+mj-lt"/>
              </a:rPr>
              <a:t>Each fish’s species, size, energy, stress levels, and foraging preferences shape its foraging behavior.</a:t>
            </a:r>
          </a:p>
        </p:txBody>
      </p:sp>
    </p:spTree>
    <p:extLst>
      <p:ext uri="{BB962C8B-B14F-4D97-AF65-F5344CB8AC3E}">
        <p14:creationId xmlns:p14="http://schemas.microsoft.com/office/powerpoint/2010/main" val="2138083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831D-FA90-40CC-8C0D-B154539BA1B2}"/>
              </a:ext>
            </a:extLst>
          </p:cNvPr>
          <p:cNvSpPr>
            <a:spLocks noGrp="1"/>
          </p:cNvSpPr>
          <p:nvPr>
            <p:ph type="title"/>
          </p:nvPr>
        </p:nvSpPr>
        <p:spPr>
          <a:xfrm>
            <a:off x="838193" y="598577"/>
            <a:ext cx="10515600" cy="1325563"/>
          </a:xfrm>
        </p:spPr>
        <p:txBody>
          <a:bodyPr/>
          <a:lstStyle/>
          <a:p>
            <a:pPr algn="ctr"/>
            <a:r>
              <a:rPr lang="en-US" dirty="0"/>
              <a:t>Outputs of Interest</a:t>
            </a:r>
          </a:p>
        </p:txBody>
      </p:sp>
      <p:graphicFrame>
        <p:nvGraphicFramePr>
          <p:cNvPr id="3" name="Table 3">
            <a:extLst>
              <a:ext uri="{FF2B5EF4-FFF2-40B4-BE49-F238E27FC236}">
                <a16:creationId xmlns:a16="http://schemas.microsoft.com/office/drawing/2014/main" id="{00B5AA2A-D28A-417E-BF16-955D6D18998D}"/>
              </a:ext>
            </a:extLst>
          </p:cNvPr>
          <p:cNvGraphicFramePr>
            <a:graphicFrameLocks noGrp="1"/>
          </p:cNvGraphicFramePr>
          <p:nvPr>
            <p:extLst>
              <p:ext uri="{D42A27DB-BD31-4B8C-83A1-F6EECF244321}">
                <p14:modId xmlns:p14="http://schemas.microsoft.com/office/powerpoint/2010/main" val="2725847657"/>
              </p:ext>
            </p:extLst>
          </p:nvPr>
        </p:nvGraphicFramePr>
        <p:xfrm>
          <a:off x="316167" y="1840271"/>
          <a:ext cx="11559653" cy="293783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69315">
                  <a:extLst>
                    <a:ext uri="{9D8B030D-6E8A-4147-A177-3AD203B41FA5}">
                      <a16:colId xmlns:a16="http://schemas.microsoft.com/office/drawing/2014/main" val="3504199536"/>
                    </a:ext>
                  </a:extLst>
                </a:gridCol>
                <a:gridCol w="2275724">
                  <a:extLst>
                    <a:ext uri="{9D8B030D-6E8A-4147-A177-3AD203B41FA5}">
                      <a16:colId xmlns:a16="http://schemas.microsoft.com/office/drawing/2014/main" val="550561364"/>
                    </a:ext>
                  </a:extLst>
                </a:gridCol>
                <a:gridCol w="7214614">
                  <a:extLst>
                    <a:ext uri="{9D8B030D-6E8A-4147-A177-3AD203B41FA5}">
                      <a16:colId xmlns:a16="http://schemas.microsoft.com/office/drawing/2014/main" val="2624623854"/>
                    </a:ext>
                  </a:extLst>
                </a:gridCol>
              </a:tblGrid>
              <a:tr h="432019">
                <a:tc>
                  <a:txBody>
                    <a:bodyPr/>
                    <a:lstStyle/>
                    <a:p>
                      <a:pPr algn="ctr"/>
                      <a:r>
                        <a:rPr lang="en-US" sz="1800" dirty="0"/>
                        <a:t>Type</a:t>
                      </a:r>
                    </a:p>
                  </a:txBody>
                  <a:tcPr anchor="ctr"/>
                </a:tc>
                <a:tc>
                  <a:txBody>
                    <a:bodyPr/>
                    <a:lstStyle/>
                    <a:p>
                      <a:pPr algn="ctr"/>
                      <a:r>
                        <a:rPr lang="en-US" sz="1800" dirty="0"/>
                        <a:t>Variable</a:t>
                      </a:r>
                    </a:p>
                  </a:txBody>
                  <a:tcPr anchor="ctr"/>
                </a:tc>
                <a:tc>
                  <a:txBody>
                    <a:bodyPr/>
                    <a:lstStyle/>
                    <a:p>
                      <a:pPr algn="ctr"/>
                      <a:r>
                        <a:rPr lang="en-US" dirty="0"/>
                        <a:t>What It Tells Us</a:t>
                      </a:r>
                      <a:endParaRPr lang="en-US" sz="1800" dirty="0"/>
                    </a:p>
                  </a:txBody>
                  <a:tcPr anchor="ctr"/>
                </a:tc>
                <a:extLst>
                  <a:ext uri="{0D108BD9-81ED-4DB2-BD59-A6C34878D82A}">
                    <a16:rowId xmlns:a16="http://schemas.microsoft.com/office/drawing/2014/main" val="3856793023"/>
                  </a:ext>
                </a:extLst>
              </a:tr>
              <a:tr h="547258">
                <a:tc>
                  <a:txBody>
                    <a:bodyPr/>
                    <a:lstStyle/>
                    <a:p>
                      <a:pPr algn="ctr"/>
                      <a:r>
                        <a:rPr lang="en-US" sz="1800" b="1" dirty="0"/>
                        <a:t>Temporal</a:t>
                      </a:r>
                    </a:p>
                  </a:txBody>
                  <a:tcPr anchor="ctr"/>
                </a:tc>
                <a:tc>
                  <a:txBody>
                    <a:bodyPr/>
                    <a:lstStyle/>
                    <a:p>
                      <a:pPr algn="ctr"/>
                      <a:r>
                        <a:rPr lang="en-US" sz="1800" b="0" dirty="0"/>
                        <a:t>Foraging?</a:t>
                      </a:r>
                    </a:p>
                  </a:txBody>
                  <a:tcPr anchor="ctr"/>
                </a:tc>
                <a:tc>
                  <a:txBody>
                    <a:bodyPr/>
                    <a:lstStyle/>
                    <a:p>
                      <a:r>
                        <a:rPr lang="en-US" sz="1800" dirty="0"/>
                        <a:t>Tracks when fish are foraging.</a:t>
                      </a:r>
                    </a:p>
                  </a:txBody>
                  <a:tcPr anchor="ctr"/>
                </a:tc>
                <a:extLst>
                  <a:ext uri="{0D108BD9-81ED-4DB2-BD59-A6C34878D82A}">
                    <a16:rowId xmlns:a16="http://schemas.microsoft.com/office/drawing/2014/main" val="2033681687"/>
                  </a:ext>
                </a:extLst>
              </a:tr>
              <a:tr h="547258">
                <a:tc>
                  <a:txBody>
                    <a:bodyPr/>
                    <a:lstStyle/>
                    <a:p>
                      <a:pPr algn="ctr"/>
                      <a:endParaRPr lang="en-US" sz="1800" dirty="0"/>
                    </a:p>
                  </a:txBody>
                  <a:tcPr anchor="ctr"/>
                </a:tc>
                <a:tc>
                  <a:txBody>
                    <a:bodyPr/>
                    <a:lstStyle/>
                    <a:p>
                      <a:pPr algn="ctr"/>
                      <a:r>
                        <a:rPr lang="en-US" sz="1800" b="0" dirty="0"/>
                        <a:t>Time-Foraging</a:t>
                      </a:r>
                    </a:p>
                  </a:txBody>
                  <a:tcPr anchor="ctr"/>
                </a:tc>
                <a:tc>
                  <a:txBody>
                    <a:bodyPr/>
                    <a:lstStyle/>
                    <a:p>
                      <a:r>
                        <a:rPr lang="en-US" sz="1800" dirty="0"/>
                        <a:t>Tracks the amount of time fish spend foraging throughout migration.</a:t>
                      </a:r>
                    </a:p>
                  </a:txBody>
                  <a:tcPr anchor="ctr"/>
                </a:tc>
                <a:extLst>
                  <a:ext uri="{0D108BD9-81ED-4DB2-BD59-A6C34878D82A}">
                    <a16:rowId xmlns:a16="http://schemas.microsoft.com/office/drawing/2014/main" val="3807106858"/>
                  </a:ext>
                </a:extLst>
              </a:tr>
              <a:tr h="547258">
                <a:tc>
                  <a:txBody>
                    <a:bodyPr/>
                    <a:lstStyle/>
                    <a:p>
                      <a:pPr algn="ctr"/>
                      <a:r>
                        <a:rPr lang="en-US" sz="1800" b="1" dirty="0"/>
                        <a:t>Spatial</a:t>
                      </a:r>
                    </a:p>
                  </a:txBody>
                  <a:tcPr anchor="ctr"/>
                </a:tc>
                <a:tc>
                  <a:txBody>
                    <a:bodyPr/>
                    <a:lstStyle/>
                    <a:p>
                      <a:pPr algn="ctr"/>
                      <a:r>
                        <a:rPr lang="en-US" sz="1800" b="0" i="0" dirty="0"/>
                        <a:t>Forage-Visits</a:t>
                      </a:r>
                    </a:p>
                  </a:txBody>
                  <a:tcPr anchor="ctr"/>
                </a:tc>
                <a:tc>
                  <a:txBody>
                    <a:bodyPr/>
                    <a:lstStyle/>
                    <a:p>
                      <a:r>
                        <a:rPr lang="en-US" sz="1800" dirty="0"/>
                        <a:t>Location of patches repeatedly used for foraging.</a:t>
                      </a:r>
                    </a:p>
                  </a:txBody>
                  <a:tcPr anchor="ctr"/>
                </a:tc>
                <a:extLst>
                  <a:ext uri="{0D108BD9-81ED-4DB2-BD59-A6C34878D82A}">
                    <a16:rowId xmlns:a16="http://schemas.microsoft.com/office/drawing/2014/main" val="1856195677"/>
                  </a:ext>
                </a:extLst>
              </a:tr>
              <a:tr h="432019">
                <a:tc>
                  <a:txBody>
                    <a:bodyPr/>
                    <a:lstStyle/>
                    <a:p>
                      <a:pPr algn="ctr"/>
                      <a:endParaRPr lang="en-US" sz="1800" b="1" dirty="0"/>
                    </a:p>
                  </a:txBody>
                  <a:tcPr anchor="ctr"/>
                </a:tc>
                <a:tc>
                  <a:txBody>
                    <a:bodyPr/>
                    <a:lstStyle/>
                    <a:p>
                      <a:pPr algn="ctr"/>
                      <a:r>
                        <a:rPr lang="en-US" sz="1800" b="0" i="0" dirty="0"/>
                        <a:t>Forager-Count</a:t>
                      </a:r>
                    </a:p>
                  </a:txBody>
                  <a:tcPr anchor="ctr"/>
                </a:tc>
                <a:tc>
                  <a:txBody>
                    <a:bodyPr/>
                    <a:lstStyle/>
                    <a:p>
                      <a:r>
                        <a:rPr lang="en-US" sz="1800" dirty="0"/>
                        <a:t>Local density of foraging fish.</a:t>
                      </a:r>
                    </a:p>
                  </a:txBody>
                  <a:tcPr anchor="ctr"/>
                </a:tc>
                <a:extLst>
                  <a:ext uri="{0D108BD9-81ED-4DB2-BD59-A6C34878D82A}">
                    <a16:rowId xmlns:a16="http://schemas.microsoft.com/office/drawing/2014/main" val="2768146984"/>
                  </a:ext>
                </a:extLst>
              </a:tr>
              <a:tr h="432019">
                <a:tc>
                  <a:txBody>
                    <a:bodyPr/>
                    <a:lstStyle/>
                    <a:p>
                      <a:pPr algn="ctr"/>
                      <a:endParaRPr lang="en-US" sz="18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dirty="0"/>
                        <a:t>Forager-Species</a:t>
                      </a:r>
                    </a:p>
                  </a:txBody>
                  <a:tcPr anchor="ctr"/>
                </a:tc>
                <a:tc>
                  <a:txBody>
                    <a:bodyPr/>
                    <a:lstStyle/>
                    <a:p>
                      <a:r>
                        <a:rPr lang="en-US" dirty="0"/>
                        <a:t>Which species have used the patch.</a:t>
                      </a:r>
                      <a:endParaRPr lang="en-US" sz="1800" dirty="0"/>
                    </a:p>
                  </a:txBody>
                  <a:tcPr anchor="ctr"/>
                </a:tc>
                <a:extLst>
                  <a:ext uri="{0D108BD9-81ED-4DB2-BD59-A6C34878D82A}">
                    <a16:rowId xmlns:a16="http://schemas.microsoft.com/office/drawing/2014/main" val="827786940"/>
                  </a:ext>
                </a:extLst>
              </a:tr>
            </a:tbl>
          </a:graphicData>
        </a:graphic>
      </p:graphicFrame>
      <p:sp>
        <p:nvSpPr>
          <p:cNvPr id="4" name="TextBox 3">
            <a:extLst>
              <a:ext uri="{FF2B5EF4-FFF2-40B4-BE49-F238E27FC236}">
                <a16:creationId xmlns:a16="http://schemas.microsoft.com/office/drawing/2014/main" id="{0DA3446D-934F-4B37-AD3B-9F59A57C4D32}"/>
              </a:ext>
            </a:extLst>
          </p:cNvPr>
          <p:cNvSpPr txBox="1"/>
          <p:nvPr/>
        </p:nvSpPr>
        <p:spPr>
          <a:xfrm>
            <a:off x="506035" y="5194606"/>
            <a:ext cx="11179915" cy="954107"/>
          </a:xfrm>
          <a:prstGeom prst="rect">
            <a:avLst/>
          </a:prstGeom>
          <a:noFill/>
        </p:spPr>
        <p:txBody>
          <a:bodyPr wrap="square" rtlCol="0">
            <a:spAutoFit/>
          </a:bodyPr>
          <a:lstStyle/>
          <a:p>
            <a:pPr algn="ctr"/>
            <a:r>
              <a:rPr lang="en-US" sz="2800" dirty="0">
                <a:latin typeface="+mj-lt"/>
              </a:rPr>
              <a:t>The model tracks where, when, and how fish forage to map resource areas and competition zones.</a:t>
            </a:r>
          </a:p>
        </p:txBody>
      </p:sp>
    </p:spTree>
    <p:extLst>
      <p:ext uri="{BB962C8B-B14F-4D97-AF65-F5344CB8AC3E}">
        <p14:creationId xmlns:p14="http://schemas.microsoft.com/office/powerpoint/2010/main" val="3845284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4DCF-B740-4A2B-8E3C-5E111C1F186C}"/>
              </a:ext>
            </a:extLst>
          </p:cNvPr>
          <p:cNvSpPr>
            <a:spLocks noGrp="1"/>
          </p:cNvSpPr>
          <p:nvPr>
            <p:ph type="title"/>
          </p:nvPr>
        </p:nvSpPr>
        <p:spPr>
          <a:xfrm>
            <a:off x="838200" y="222250"/>
            <a:ext cx="10515600" cy="1325563"/>
          </a:xfrm>
        </p:spPr>
        <p:txBody>
          <a:bodyPr/>
          <a:lstStyle/>
          <a:p>
            <a:pPr algn="ctr"/>
            <a:r>
              <a:rPr lang="en-US" dirty="0"/>
              <a:t>Discussion Prompts</a:t>
            </a:r>
          </a:p>
        </p:txBody>
      </p:sp>
      <p:sp>
        <p:nvSpPr>
          <p:cNvPr id="12" name="TextBox 11">
            <a:extLst>
              <a:ext uri="{FF2B5EF4-FFF2-40B4-BE49-F238E27FC236}">
                <a16:creationId xmlns:a16="http://schemas.microsoft.com/office/drawing/2014/main" id="{9ED145DE-608B-466C-AA20-079097C90905}"/>
              </a:ext>
            </a:extLst>
          </p:cNvPr>
          <p:cNvSpPr txBox="1"/>
          <p:nvPr/>
        </p:nvSpPr>
        <p:spPr>
          <a:xfrm>
            <a:off x="771060" y="1547813"/>
            <a:ext cx="10649879" cy="3785652"/>
          </a:xfrm>
          <a:prstGeom prst="rect">
            <a:avLst/>
          </a:prstGeom>
          <a:noFill/>
        </p:spPr>
        <p:txBody>
          <a:bodyPr wrap="square" rtlCol="0">
            <a:spAutoFit/>
          </a:bodyPr>
          <a:lstStyle/>
          <a:p>
            <a:pPr marL="342900" indent="-342900">
              <a:buFont typeface="+mj-lt"/>
              <a:buAutoNum type="arabicPeriod"/>
            </a:pPr>
            <a:r>
              <a:rPr lang="en-US" sz="2000" b="1" dirty="0"/>
              <a:t>Accuracy &amp; Realism</a:t>
            </a:r>
          </a:p>
          <a:p>
            <a:pPr marL="285750" indent="-285750">
              <a:buFont typeface="Arial" panose="020B0604020202020204" pitchFamily="34" charset="0"/>
              <a:buChar char="•"/>
            </a:pPr>
            <a:r>
              <a:rPr lang="en-US" sz="2000" dirty="0"/>
              <a:t>Do the triggers for foraging (e.g., low energy, low stress, low turbidity) and the assumption that fish only forage during recovery periods (rather than interrupting migration to seek food) reflect observed migratory behavior?</a:t>
            </a:r>
          </a:p>
          <a:p>
            <a:pPr marL="285750" indent="-285750">
              <a:buFont typeface="Arial" panose="020B0604020202020204" pitchFamily="34" charset="0"/>
              <a:buChar char="•"/>
            </a:pPr>
            <a:r>
              <a:rPr lang="en-US" sz="2000" dirty="0"/>
              <a:t>Are there other environmental factors (e.g., turbidity, contaminants, predation risk) that should influence patch selection or energy gain?</a:t>
            </a:r>
          </a:p>
          <a:p>
            <a:pPr marL="285750" indent="-285750">
              <a:buFont typeface="Arial" panose="020B0604020202020204" pitchFamily="34" charset="0"/>
              <a:buChar char="•"/>
            </a:pPr>
            <a:endParaRPr lang="en-US" sz="2000" dirty="0"/>
          </a:p>
          <a:p>
            <a:pPr marL="342900" indent="-342900">
              <a:buFont typeface="+mj-lt"/>
              <a:buAutoNum type="arabicPeriod" startAt="2"/>
            </a:pPr>
            <a:r>
              <a:rPr lang="en-US" sz="2000" b="1" dirty="0"/>
              <a:t>Outputs of Interest</a:t>
            </a:r>
          </a:p>
          <a:p>
            <a:pPr marL="285750" indent="-285750">
              <a:buFont typeface="Arial" panose="020B0604020202020204" pitchFamily="34" charset="0"/>
              <a:buChar char="•"/>
            </a:pPr>
            <a:r>
              <a:rPr lang="en-US" sz="2000" dirty="0"/>
              <a:t>Are metrics like forage visits or forager species helpful for identifying feeding hotspots or competition within the system?</a:t>
            </a:r>
          </a:p>
          <a:p>
            <a:pPr marL="285750" indent="-285750">
              <a:buFont typeface="Arial" panose="020B0604020202020204" pitchFamily="34" charset="0"/>
              <a:buChar char="•"/>
            </a:pPr>
            <a:r>
              <a:rPr lang="en-US" sz="2000" dirty="0"/>
              <a:t>Should we prioritize tracking total time spent foraging, number of foraging events, or competition intensity in each patch?</a:t>
            </a:r>
          </a:p>
        </p:txBody>
      </p:sp>
    </p:spTree>
    <p:extLst>
      <p:ext uri="{BB962C8B-B14F-4D97-AF65-F5344CB8AC3E}">
        <p14:creationId xmlns:p14="http://schemas.microsoft.com/office/powerpoint/2010/main" val="588720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F8677-FB2A-4457-84A1-E08E30A8BBD2}"/>
              </a:ext>
            </a:extLst>
          </p:cNvPr>
          <p:cNvSpPr>
            <a:spLocks noGrp="1"/>
          </p:cNvSpPr>
          <p:nvPr>
            <p:ph type="title"/>
          </p:nvPr>
        </p:nvSpPr>
        <p:spPr>
          <a:xfrm>
            <a:off x="838200" y="55755"/>
            <a:ext cx="10515600" cy="1325563"/>
          </a:xfrm>
        </p:spPr>
        <p:txBody>
          <a:bodyPr/>
          <a:lstStyle/>
          <a:p>
            <a:pPr algn="ctr"/>
            <a:r>
              <a:rPr lang="en-US" dirty="0"/>
              <a:t>Relevant Background Information</a:t>
            </a:r>
          </a:p>
        </p:txBody>
      </p:sp>
      <p:graphicFrame>
        <p:nvGraphicFramePr>
          <p:cNvPr id="16" name="Table 16">
            <a:extLst>
              <a:ext uri="{FF2B5EF4-FFF2-40B4-BE49-F238E27FC236}">
                <a16:creationId xmlns:a16="http://schemas.microsoft.com/office/drawing/2014/main" id="{34663D66-C204-40C6-A188-C009FC307283}"/>
              </a:ext>
            </a:extLst>
          </p:cNvPr>
          <p:cNvGraphicFramePr>
            <a:graphicFrameLocks noGrp="1"/>
          </p:cNvGraphicFramePr>
          <p:nvPr>
            <p:extLst>
              <p:ext uri="{D42A27DB-BD31-4B8C-83A1-F6EECF244321}">
                <p14:modId xmlns:p14="http://schemas.microsoft.com/office/powerpoint/2010/main" val="3396066334"/>
              </p:ext>
            </p:extLst>
          </p:nvPr>
        </p:nvGraphicFramePr>
        <p:xfrm>
          <a:off x="628253" y="1185858"/>
          <a:ext cx="10935494" cy="536004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842801">
                  <a:extLst>
                    <a:ext uri="{9D8B030D-6E8A-4147-A177-3AD203B41FA5}">
                      <a16:colId xmlns:a16="http://schemas.microsoft.com/office/drawing/2014/main" val="758357700"/>
                    </a:ext>
                  </a:extLst>
                </a:gridCol>
                <a:gridCol w="8092693">
                  <a:extLst>
                    <a:ext uri="{9D8B030D-6E8A-4147-A177-3AD203B41FA5}">
                      <a16:colId xmlns:a16="http://schemas.microsoft.com/office/drawing/2014/main" val="4126208450"/>
                    </a:ext>
                  </a:extLst>
                </a:gridCol>
              </a:tblGrid>
              <a:tr h="461461">
                <a:tc>
                  <a:txBody>
                    <a:bodyPr/>
                    <a:lstStyle/>
                    <a:p>
                      <a:pPr algn="ctr"/>
                      <a:r>
                        <a:rPr lang="en-US" sz="1800" b="1" dirty="0"/>
                        <a:t>Term</a:t>
                      </a:r>
                      <a:endParaRPr lang="en-US" sz="1800" dirty="0"/>
                    </a:p>
                  </a:txBody>
                  <a:tcPr anchor="ctr"/>
                </a:tc>
                <a:tc>
                  <a:txBody>
                    <a:bodyPr/>
                    <a:lstStyle/>
                    <a:p>
                      <a:pPr algn="ctr"/>
                      <a:r>
                        <a:rPr lang="en-US" sz="1800" b="1" dirty="0"/>
                        <a:t>Definition</a:t>
                      </a:r>
                      <a:endParaRPr lang="en-US" sz="1800" dirty="0"/>
                    </a:p>
                  </a:txBody>
                  <a:tcPr anchor="ctr"/>
                </a:tc>
                <a:extLst>
                  <a:ext uri="{0D108BD9-81ED-4DB2-BD59-A6C34878D82A}">
                    <a16:rowId xmlns:a16="http://schemas.microsoft.com/office/drawing/2014/main" val="3771524814"/>
                  </a:ext>
                </a:extLst>
              </a:tr>
              <a:tr h="816430">
                <a:tc>
                  <a:txBody>
                    <a:bodyPr/>
                    <a:lstStyle/>
                    <a:p>
                      <a:pPr algn="ctr"/>
                      <a:r>
                        <a:rPr lang="en-US" sz="1800" b="1" dirty="0"/>
                        <a:t>Optimal Foraging Theory</a:t>
                      </a:r>
                      <a:endParaRPr lang="en-US" sz="1800" dirty="0"/>
                    </a:p>
                  </a:txBody>
                  <a:tcPr anchor="ctr"/>
                </a:tc>
                <a:tc>
                  <a:txBody>
                    <a:bodyPr/>
                    <a:lstStyle/>
                    <a:p>
                      <a:r>
                        <a:rPr lang="en-US" sz="1800" dirty="0"/>
                        <a:t>The idea that animals balance energy gain with effort and risk, choosing to forage only when the benefits outweigh the costs.</a:t>
                      </a:r>
                    </a:p>
                  </a:txBody>
                  <a:tcPr anchor="ctr"/>
                </a:tc>
                <a:extLst>
                  <a:ext uri="{0D108BD9-81ED-4DB2-BD59-A6C34878D82A}">
                    <a16:rowId xmlns:a16="http://schemas.microsoft.com/office/drawing/2014/main" val="408636308"/>
                  </a:ext>
                </a:extLst>
              </a:tr>
              <a:tr h="816430">
                <a:tc>
                  <a:txBody>
                    <a:bodyPr/>
                    <a:lstStyle/>
                    <a:p>
                      <a:pPr algn="ctr"/>
                      <a:r>
                        <a:rPr lang="en-US" sz="1800" b="1" dirty="0"/>
                        <a:t>Suspended Particulate Matter (SPM)</a:t>
                      </a:r>
                      <a:endParaRPr lang="en-US" sz="1800" dirty="0"/>
                    </a:p>
                  </a:txBody>
                  <a:tcPr anchor="ctr"/>
                </a:tc>
                <a:tc>
                  <a:txBody>
                    <a:bodyPr/>
                    <a:lstStyle/>
                    <a:p>
                      <a:r>
                        <a:rPr lang="en-US" sz="1800" dirty="0"/>
                        <a:t>Tiny particles in the water that influence water clarity, feeding efficiency, and sometimes contamination risk.</a:t>
                      </a:r>
                    </a:p>
                  </a:txBody>
                  <a:tcPr anchor="ctr"/>
                </a:tc>
                <a:extLst>
                  <a:ext uri="{0D108BD9-81ED-4DB2-BD59-A6C34878D82A}">
                    <a16:rowId xmlns:a16="http://schemas.microsoft.com/office/drawing/2014/main" val="3764721630"/>
                  </a:ext>
                </a:extLst>
              </a:tr>
              <a:tr h="816430">
                <a:tc>
                  <a:txBody>
                    <a:bodyPr/>
                    <a:lstStyle/>
                    <a:p>
                      <a:pPr algn="ctr"/>
                      <a:r>
                        <a:rPr lang="en-US" sz="1800" b="1" dirty="0"/>
                        <a:t>Stress</a:t>
                      </a:r>
                      <a:endParaRPr lang="en-US" sz="1800" dirty="0"/>
                    </a:p>
                  </a:txBody>
                  <a:tcPr anchor="ctr"/>
                </a:tc>
                <a:tc>
                  <a:txBody>
                    <a:bodyPr/>
                    <a:lstStyle/>
                    <a:p>
                      <a:r>
                        <a:rPr lang="en-US" sz="1800" dirty="0"/>
                        <a:t>A physiological response to perceived threats or unfavorable conditions in their environment</a:t>
                      </a:r>
                    </a:p>
                  </a:txBody>
                  <a:tcPr anchor="ctr"/>
                </a:tc>
                <a:extLst>
                  <a:ext uri="{0D108BD9-81ED-4DB2-BD59-A6C34878D82A}">
                    <a16:rowId xmlns:a16="http://schemas.microsoft.com/office/drawing/2014/main" val="673638483"/>
                  </a:ext>
                </a:extLst>
              </a:tr>
              <a:tr h="816430">
                <a:tc>
                  <a:txBody>
                    <a:bodyPr/>
                    <a:lstStyle/>
                    <a:p>
                      <a:pPr algn="ctr"/>
                      <a:r>
                        <a:rPr lang="en-US" sz="1800" b="1" dirty="0"/>
                        <a:t>Intraspecific Competition</a:t>
                      </a:r>
                      <a:endParaRPr lang="en-US" sz="1800" dirty="0"/>
                    </a:p>
                  </a:txBody>
                  <a:tcPr anchor="ctr"/>
                </a:tc>
                <a:tc>
                  <a:txBody>
                    <a:bodyPr/>
                    <a:lstStyle/>
                    <a:p>
                      <a:r>
                        <a:rPr lang="en-US" sz="1800" dirty="0"/>
                        <a:t>Competition between individuals of the same species, often influenced by density and size differences.</a:t>
                      </a:r>
                    </a:p>
                  </a:txBody>
                  <a:tcPr anchor="ctr"/>
                </a:tc>
                <a:extLst>
                  <a:ext uri="{0D108BD9-81ED-4DB2-BD59-A6C34878D82A}">
                    <a16:rowId xmlns:a16="http://schemas.microsoft.com/office/drawing/2014/main" val="500155365"/>
                  </a:ext>
                </a:extLst>
              </a:tr>
              <a:tr h="816430">
                <a:tc>
                  <a:txBody>
                    <a:bodyPr/>
                    <a:lstStyle/>
                    <a:p>
                      <a:pPr algn="ctr"/>
                      <a:r>
                        <a:rPr lang="en-US" sz="1800" b="1" dirty="0"/>
                        <a:t>Interspecific Competition</a:t>
                      </a:r>
                      <a:endParaRPr lang="en-US" sz="1800" dirty="0"/>
                    </a:p>
                  </a:txBody>
                  <a:tcPr anchor="ctr"/>
                </a:tc>
                <a:tc>
                  <a:txBody>
                    <a:bodyPr/>
                    <a:lstStyle/>
                    <a:p>
                      <a:r>
                        <a:rPr lang="en-US" sz="1800" dirty="0"/>
                        <a:t>Competition between individuals of different species, often driven by overlapping resource needs or dominance hierarchies.</a:t>
                      </a:r>
                    </a:p>
                  </a:txBody>
                  <a:tcPr anchor="ctr"/>
                </a:tc>
                <a:extLst>
                  <a:ext uri="{0D108BD9-81ED-4DB2-BD59-A6C34878D82A}">
                    <a16:rowId xmlns:a16="http://schemas.microsoft.com/office/drawing/2014/main" val="976188127"/>
                  </a:ext>
                </a:extLst>
              </a:tr>
              <a:tr h="816430">
                <a:tc>
                  <a:txBody>
                    <a:bodyPr/>
                    <a:lstStyle/>
                    <a:p>
                      <a:pPr algn="ctr"/>
                      <a:r>
                        <a:rPr lang="en-US" sz="1800" b="1" dirty="0"/>
                        <a:t>Staging</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behavior where fish temporarily stop migrating to recover from low energy or high stress, often staying in one area until conditions improve.</a:t>
                      </a:r>
                    </a:p>
                  </a:txBody>
                  <a:tcPr anchor="ctr"/>
                </a:tc>
                <a:extLst>
                  <a:ext uri="{0D108BD9-81ED-4DB2-BD59-A6C34878D82A}">
                    <a16:rowId xmlns:a16="http://schemas.microsoft.com/office/drawing/2014/main" val="2588552739"/>
                  </a:ext>
                </a:extLst>
              </a:tr>
            </a:tbl>
          </a:graphicData>
        </a:graphic>
      </p:graphicFrame>
    </p:spTree>
    <p:extLst>
      <p:ext uri="{BB962C8B-B14F-4D97-AF65-F5344CB8AC3E}">
        <p14:creationId xmlns:p14="http://schemas.microsoft.com/office/powerpoint/2010/main" val="315326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D33D-47AC-46B2-BACF-B697F6462475}"/>
              </a:ext>
            </a:extLst>
          </p:cNvPr>
          <p:cNvSpPr>
            <a:spLocks noGrp="1"/>
          </p:cNvSpPr>
          <p:nvPr>
            <p:ph type="title"/>
          </p:nvPr>
        </p:nvSpPr>
        <p:spPr>
          <a:xfrm>
            <a:off x="838200" y="496277"/>
            <a:ext cx="10515600" cy="1325563"/>
          </a:xfrm>
        </p:spPr>
        <p:txBody>
          <a:bodyPr/>
          <a:lstStyle/>
          <a:p>
            <a:pPr algn="ctr"/>
            <a:r>
              <a:rPr lang="en-US" dirty="0"/>
              <a:t>Model Objectives</a:t>
            </a:r>
          </a:p>
        </p:txBody>
      </p:sp>
      <p:sp>
        <p:nvSpPr>
          <p:cNvPr id="3" name="Content Placeholder 2">
            <a:extLst>
              <a:ext uri="{FF2B5EF4-FFF2-40B4-BE49-F238E27FC236}">
                <a16:creationId xmlns:a16="http://schemas.microsoft.com/office/drawing/2014/main" id="{133881BF-4D07-47A4-AD5F-CACCFBA97D53}"/>
              </a:ext>
            </a:extLst>
          </p:cNvPr>
          <p:cNvSpPr>
            <a:spLocks noGrp="1"/>
          </p:cNvSpPr>
          <p:nvPr>
            <p:ph sz="half" idx="1"/>
          </p:nvPr>
        </p:nvSpPr>
        <p:spPr>
          <a:xfrm>
            <a:off x="535259" y="1632271"/>
            <a:ext cx="11173521" cy="1984375"/>
          </a:xfrm>
        </p:spPr>
        <p:txBody>
          <a:bodyPr>
            <a:noAutofit/>
          </a:bodyPr>
          <a:lstStyle/>
          <a:p>
            <a:pPr marL="0" indent="0">
              <a:buNone/>
            </a:pPr>
            <a:r>
              <a:rPr lang="en-US" b="1" dirty="0"/>
              <a:t>Purpose: </a:t>
            </a:r>
            <a:r>
              <a:rPr lang="en-US" dirty="0"/>
              <a:t>Simulate foraging as an opportunistic energy recovery behavior based on local environmental conditions and individual fish needs.</a:t>
            </a:r>
          </a:p>
          <a:p>
            <a:pPr marL="0" indent="0">
              <a:buNone/>
            </a:pPr>
            <a:endParaRPr lang="en-US" dirty="0"/>
          </a:p>
          <a:p>
            <a:pPr marL="0" indent="0">
              <a:buNone/>
            </a:pPr>
            <a:r>
              <a:rPr lang="en-US" b="1" dirty="0"/>
              <a:t>Objectives:</a:t>
            </a:r>
          </a:p>
          <a:p>
            <a:pPr marL="457200" indent="-457200">
              <a:buFont typeface="+mj-lt"/>
              <a:buAutoNum type="arabicPeriod"/>
            </a:pPr>
            <a:r>
              <a:rPr lang="en-US" sz="2000" b="1" dirty="0"/>
              <a:t>Simulate optimal foraging behavior</a:t>
            </a:r>
            <a:br>
              <a:rPr lang="en-US" sz="2000" dirty="0"/>
            </a:br>
            <a:r>
              <a:rPr lang="en-US" sz="2000" dirty="0"/>
              <a:t>Allow fish to opportunistically forage when swimming is inefficient or unnecessary, maximizing energy gain during periods of low stress or migratory pause.</a:t>
            </a:r>
          </a:p>
          <a:p>
            <a:pPr marL="457200" indent="-457200">
              <a:buFont typeface="+mj-lt"/>
              <a:buAutoNum type="arabicPeriod"/>
            </a:pPr>
            <a:r>
              <a:rPr lang="en-US" sz="2000" b="1" dirty="0"/>
              <a:t>Link foraging decisions to environmental conditions and competition</a:t>
            </a:r>
            <a:br>
              <a:rPr lang="en-US" sz="2000" dirty="0"/>
            </a:br>
            <a:r>
              <a:rPr lang="en-US" sz="2000" dirty="0"/>
              <a:t>Enable fish to evaluate nearby foraging conditions based on salinity, temperature, depth, velocity, and SPM, and forage only when and where conditions are suitable.</a:t>
            </a:r>
          </a:p>
          <a:p>
            <a:pPr marL="457200" indent="-457200">
              <a:buFont typeface="+mj-lt"/>
              <a:buAutoNum type="arabicPeriod"/>
            </a:pPr>
            <a:r>
              <a:rPr lang="en-US" sz="2000" b="1" dirty="0"/>
              <a:t>Link energy gain to environmental conditions</a:t>
            </a:r>
            <a:br>
              <a:rPr lang="en-US" sz="2000" dirty="0"/>
            </a:br>
            <a:r>
              <a:rPr lang="en-US" sz="2000" dirty="0"/>
              <a:t>Allow fish to gain more energy in patches with conditions that promote foraging success.</a:t>
            </a:r>
          </a:p>
        </p:txBody>
      </p:sp>
    </p:spTree>
    <p:extLst>
      <p:ext uri="{BB962C8B-B14F-4D97-AF65-F5344CB8AC3E}">
        <p14:creationId xmlns:p14="http://schemas.microsoft.com/office/powerpoint/2010/main" val="2550288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83F5-E0F8-457A-AA5A-618ADEFFBF05}"/>
              </a:ext>
            </a:extLst>
          </p:cNvPr>
          <p:cNvSpPr>
            <a:spLocks noGrp="1"/>
          </p:cNvSpPr>
          <p:nvPr>
            <p:ph type="title"/>
          </p:nvPr>
        </p:nvSpPr>
        <p:spPr>
          <a:xfrm>
            <a:off x="838197" y="584779"/>
            <a:ext cx="10515600" cy="1325563"/>
          </a:xfrm>
        </p:spPr>
        <p:txBody>
          <a:bodyPr/>
          <a:lstStyle/>
          <a:p>
            <a:pPr algn="ctr"/>
            <a:r>
              <a:rPr lang="en-US" dirty="0"/>
              <a:t>Conditions that Trigger Foraging</a:t>
            </a:r>
          </a:p>
        </p:txBody>
      </p:sp>
      <p:graphicFrame>
        <p:nvGraphicFramePr>
          <p:cNvPr id="3" name="Table 3">
            <a:extLst>
              <a:ext uri="{FF2B5EF4-FFF2-40B4-BE49-F238E27FC236}">
                <a16:creationId xmlns:a16="http://schemas.microsoft.com/office/drawing/2014/main" id="{88664BBF-F40A-485E-9913-72D623BF4B46}"/>
              </a:ext>
            </a:extLst>
          </p:cNvPr>
          <p:cNvGraphicFramePr>
            <a:graphicFrameLocks noGrp="1"/>
          </p:cNvGraphicFramePr>
          <p:nvPr>
            <p:extLst>
              <p:ext uri="{D42A27DB-BD31-4B8C-83A1-F6EECF244321}">
                <p14:modId xmlns:p14="http://schemas.microsoft.com/office/powerpoint/2010/main" val="904393002"/>
              </p:ext>
            </p:extLst>
          </p:nvPr>
        </p:nvGraphicFramePr>
        <p:xfrm>
          <a:off x="775163" y="2013207"/>
          <a:ext cx="10641669" cy="340757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469840">
                  <a:extLst>
                    <a:ext uri="{9D8B030D-6E8A-4147-A177-3AD203B41FA5}">
                      <a16:colId xmlns:a16="http://schemas.microsoft.com/office/drawing/2014/main" val="1186926444"/>
                    </a:ext>
                  </a:extLst>
                </a:gridCol>
                <a:gridCol w="4248615">
                  <a:extLst>
                    <a:ext uri="{9D8B030D-6E8A-4147-A177-3AD203B41FA5}">
                      <a16:colId xmlns:a16="http://schemas.microsoft.com/office/drawing/2014/main" val="2511054185"/>
                    </a:ext>
                  </a:extLst>
                </a:gridCol>
                <a:gridCol w="3923214">
                  <a:extLst>
                    <a:ext uri="{9D8B030D-6E8A-4147-A177-3AD203B41FA5}">
                      <a16:colId xmlns:a16="http://schemas.microsoft.com/office/drawing/2014/main" val="1566382799"/>
                    </a:ext>
                  </a:extLst>
                </a:gridCol>
              </a:tblGrid>
              <a:tr h="681515">
                <a:tc>
                  <a:txBody>
                    <a:bodyPr/>
                    <a:lstStyle/>
                    <a:p>
                      <a:pPr algn="ctr"/>
                      <a:r>
                        <a:rPr lang="en-US" sz="2400" dirty="0"/>
                        <a:t>Condition</a:t>
                      </a:r>
                    </a:p>
                  </a:txBody>
                  <a:tcPr/>
                </a:tc>
                <a:tc>
                  <a:txBody>
                    <a:bodyPr/>
                    <a:lstStyle/>
                    <a:p>
                      <a:pPr algn="ctr"/>
                      <a:r>
                        <a:rPr lang="en-US" sz="2400" dirty="0"/>
                        <a:t>What it Means</a:t>
                      </a:r>
                    </a:p>
                  </a:txBody>
                  <a:tcPr/>
                </a:tc>
                <a:tc>
                  <a:txBody>
                    <a:bodyPr/>
                    <a:lstStyle/>
                    <a:p>
                      <a:pPr algn="ctr"/>
                      <a:r>
                        <a:rPr lang="en-US" sz="2400" dirty="0"/>
                        <a:t>Why it Matters</a:t>
                      </a:r>
                    </a:p>
                  </a:txBody>
                  <a:tcPr/>
                </a:tc>
                <a:extLst>
                  <a:ext uri="{0D108BD9-81ED-4DB2-BD59-A6C34878D82A}">
                    <a16:rowId xmlns:a16="http://schemas.microsoft.com/office/drawing/2014/main" val="3944540755"/>
                  </a:ext>
                </a:extLst>
              </a:tr>
              <a:tr h="681515">
                <a:tc>
                  <a:txBody>
                    <a:bodyPr/>
                    <a:lstStyle/>
                    <a:p>
                      <a:pPr algn="ctr"/>
                      <a:r>
                        <a:rPr lang="en-US" sz="1800" b="1" dirty="0"/>
                        <a:t>Staging? = True</a:t>
                      </a:r>
                    </a:p>
                  </a:txBody>
                  <a:tcPr anchor="ctr"/>
                </a:tc>
                <a:tc>
                  <a:txBody>
                    <a:bodyPr/>
                    <a:lstStyle/>
                    <a:p>
                      <a:pPr algn="ctr"/>
                      <a:r>
                        <a:rPr lang="en-US" dirty="0"/>
                        <a:t>The fish is already paused in its migration.</a:t>
                      </a:r>
                    </a:p>
                  </a:txBody>
                  <a:tcPr anchor="ctr"/>
                </a:tc>
                <a:tc>
                  <a:txBody>
                    <a:bodyPr/>
                    <a:lstStyle/>
                    <a:p>
                      <a:pPr algn="ctr"/>
                      <a:r>
                        <a:rPr lang="en-US" dirty="0"/>
                        <a:t>Foraging only happens during natural rest periods.</a:t>
                      </a:r>
                    </a:p>
                  </a:txBody>
                  <a:tcPr anchor="ctr"/>
                </a:tc>
                <a:extLst>
                  <a:ext uri="{0D108BD9-81ED-4DB2-BD59-A6C34878D82A}">
                    <a16:rowId xmlns:a16="http://schemas.microsoft.com/office/drawing/2014/main" val="3326825415"/>
                  </a:ext>
                </a:extLst>
              </a:tr>
              <a:tr h="681515">
                <a:tc>
                  <a:txBody>
                    <a:bodyPr/>
                    <a:lstStyle/>
                    <a:p>
                      <a:pPr algn="ctr"/>
                      <a:r>
                        <a:rPr lang="en-US" sz="1800" b="1" dirty="0"/>
                        <a:t>Energy &lt; 75%</a:t>
                      </a:r>
                    </a:p>
                  </a:txBody>
                  <a:tcPr anchor="ctr"/>
                </a:tc>
                <a:tc>
                  <a:txBody>
                    <a:bodyPr/>
                    <a:lstStyle/>
                    <a:p>
                      <a:pPr algn="ctr"/>
                      <a:r>
                        <a:rPr lang="en-US" dirty="0"/>
                        <a:t>The fish is low on energy.</a:t>
                      </a:r>
                    </a:p>
                  </a:txBody>
                  <a:tcPr anchor="ctr"/>
                </a:tc>
                <a:tc>
                  <a:txBody>
                    <a:bodyPr/>
                    <a:lstStyle/>
                    <a:p>
                      <a:pPr algn="ctr"/>
                      <a:r>
                        <a:rPr lang="en-US" dirty="0"/>
                        <a:t>Foraging is only worth the effort when the fish needs to refuel.</a:t>
                      </a:r>
                    </a:p>
                  </a:txBody>
                  <a:tcPr anchor="ctr"/>
                </a:tc>
                <a:extLst>
                  <a:ext uri="{0D108BD9-81ED-4DB2-BD59-A6C34878D82A}">
                    <a16:rowId xmlns:a16="http://schemas.microsoft.com/office/drawing/2014/main" val="518664806"/>
                  </a:ext>
                </a:extLst>
              </a:tr>
              <a:tr h="681515">
                <a:tc>
                  <a:txBody>
                    <a:bodyPr/>
                    <a:lstStyle/>
                    <a:p>
                      <a:pPr algn="ctr"/>
                      <a:r>
                        <a:rPr lang="en-US" sz="1800" b="1" dirty="0"/>
                        <a:t>Stress &lt; 3</a:t>
                      </a:r>
                    </a:p>
                  </a:txBody>
                  <a:tcPr anchor="ctr"/>
                </a:tc>
                <a:tc>
                  <a:txBody>
                    <a:bodyPr/>
                    <a:lstStyle/>
                    <a:p>
                      <a:pPr algn="ctr"/>
                      <a:r>
                        <a:rPr lang="en-US" dirty="0"/>
                        <a:t>The fish has low stress levels.</a:t>
                      </a:r>
                    </a:p>
                  </a:txBody>
                  <a:tcPr anchor="ctr"/>
                </a:tc>
                <a:tc>
                  <a:txBody>
                    <a:bodyPr/>
                    <a:lstStyle/>
                    <a:p>
                      <a:pPr algn="ctr"/>
                      <a:r>
                        <a:rPr lang="en-US" dirty="0"/>
                        <a:t>High stress prevents safe feeding.</a:t>
                      </a:r>
                    </a:p>
                  </a:txBody>
                  <a:tcPr anchor="ctr"/>
                </a:tc>
                <a:extLst>
                  <a:ext uri="{0D108BD9-81ED-4DB2-BD59-A6C34878D82A}">
                    <a16:rowId xmlns:a16="http://schemas.microsoft.com/office/drawing/2014/main" val="1399173415"/>
                  </a:ext>
                </a:extLst>
              </a:tr>
              <a:tr h="681515">
                <a:tc>
                  <a:txBody>
                    <a:bodyPr/>
                    <a:lstStyle/>
                    <a:p>
                      <a:pPr algn="ctr"/>
                      <a:r>
                        <a:rPr lang="en-US" sz="1800" b="1" dirty="0"/>
                        <a:t>SPM &lt; Mean SPM</a:t>
                      </a:r>
                    </a:p>
                  </a:txBody>
                  <a:tcPr anchor="ctr"/>
                </a:tc>
                <a:tc>
                  <a:txBody>
                    <a:bodyPr/>
                    <a:lstStyle/>
                    <a:p>
                      <a:pPr algn="ctr"/>
                      <a:r>
                        <a:rPr lang="en-US" dirty="0"/>
                        <a:t>Water has less suspended sediment.</a:t>
                      </a:r>
                    </a:p>
                  </a:txBody>
                  <a:tcPr anchor="ctr"/>
                </a:tc>
                <a:tc>
                  <a:txBody>
                    <a:bodyPr/>
                    <a:lstStyle/>
                    <a:p>
                      <a:pPr algn="ctr"/>
                      <a:r>
                        <a:rPr lang="en-US" dirty="0"/>
                        <a:t>Clearer water improves feeding success.</a:t>
                      </a:r>
                    </a:p>
                  </a:txBody>
                  <a:tcPr anchor="ctr"/>
                </a:tc>
                <a:extLst>
                  <a:ext uri="{0D108BD9-81ED-4DB2-BD59-A6C34878D82A}">
                    <a16:rowId xmlns:a16="http://schemas.microsoft.com/office/drawing/2014/main" val="2240578530"/>
                  </a:ext>
                </a:extLst>
              </a:tr>
            </a:tbl>
          </a:graphicData>
        </a:graphic>
      </p:graphicFrame>
      <p:sp>
        <p:nvSpPr>
          <p:cNvPr id="4" name="TextBox 3">
            <a:extLst>
              <a:ext uri="{FF2B5EF4-FFF2-40B4-BE49-F238E27FC236}">
                <a16:creationId xmlns:a16="http://schemas.microsoft.com/office/drawing/2014/main" id="{D5C49FF1-2916-4CDD-97B0-F40E0B3B42EC}"/>
              </a:ext>
            </a:extLst>
          </p:cNvPr>
          <p:cNvSpPr txBox="1"/>
          <p:nvPr/>
        </p:nvSpPr>
        <p:spPr>
          <a:xfrm>
            <a:off x="847331" y="5772303"/>
            <a:ext cx="10795981" cy="523220"/>
          </a:xfrm>
          <a:prstGeom prst="rect">
            <a:avLst/>
          </a:prstGeom>
          <a:noFill/>
        </p:spPr>
        <p:txBody>
          <a:bodyPr wrap="square" rtlCol="0">
            <a:spAutoFit/>
          </a:bodyPr>
          <a:lstStyle/>
          <a:p>
            <a:pPr algn="ctr"/>
            <a:r>
              <a:rPr lang="en-US" sz="2800" dirty="0">
                <a:latin typeface="+mj-lt"/>
              </a:rPr>
              <a:t>All of these conditions must be true for a fish to forage.</a:t>
            </a:r>
          </a:p>
        </p:txBody>
      </p:sp>
    </p:spTree>
    <p:extLst>
      <p:ext uri="{BB962C8B-B14F-4D97-AF65-F5344CB8AC3E}">
        <p14:creationId xmlns:p14="http://schemas.microsoft.com/office/powerpoint/2010/main" val="3411502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6707E0A5-E7E3-4E1F-BDAF-BB0EE7672778}"/>
              </a:ext>
            </a:extLst>
          </p:cNvPr>
          <p:cNvSpPr/>
          <p:nvPr/>
        </p:nvSpPr>
        <p:spPr>
          <a:xfrm>
            <a:off x="1776145" y="1701206"/>
            <a:ext cx="8298388" cy="4529601"/>
          </a:xfrm>
          <a:prstGeom prst="rect">
            <a:avLst/>
          </a:prstGeom>
          <a:gradFill flip="none" rotWithShape="1">
            <a:gsLst>
              <a:gs pos="59173">
                <a:srgbClr val="6C3C3C"/>
              </a:gs>
              <a:gs pos="42900">
                <a:srgbClr val="6C3C3C"/>
              </a:gs>
              <a:gs pos="0">
                <a:srgbClr val="FF0000"/>
              </a:gs>
              <a:gs pos="100000">
                <a:schemeClr val="accent1">
                  <a:lumMod val="50000"/>
                </a:schemeClr>
              </a:gs>
            </a:gsLst>
            <a:lin ang="0" scaled="1"/>
            <a:tileRect/>
          </a:gradFill>
          <a:ln>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a:extLst>
              <a:ext uri="{FF2B5EF4-FFF2-40B4-BE49-F238E27FC236}">
                <a16:creationId xmlns:a16="http://schemas.microsoft.com/office/drawing/2014/main" id="{E2DCC76E-82E4-489B-B111-88676FC996B6}"/>
              </a:ext>
            </a:extLst>
          </p:cNvPr>
          <p:cNvPicPr>
            <a:picLocks noChangeAspect="1"/>
          </p:cNvPicPr>
          <p:nvPr/>
        </p:nvPicPr>
        <p:blipFill>
          <a:blip r:embed="rId3"/>
          <a:stretch>
            <a:fillRect/>
          </a:stretch>
        </p:blipFill>
        <p:spPr>
          <a:xfrm>
            <a:off x="1822014" y="1699365"/>
            <a:ext cx="8235639" cy="4529601"/>
          </a:xfrm>
          <a:prstGeom prst="rect">
            <a:avLst/>
          </a:prstGeom>
          <a:ln>
            <a:solidFill>
              <a:schemeClr val="tx1"/>
            </a:solidFill>
          </a:ln>
          <a:scene3d>
            <a:camera prst="perspectiveRelaxed"/>
            <a:lightRig rig="threePt" dir="t"/>
          </a:scene3d>
        </p:spPr>
      </p:pic>
      <p:grpSp>
        <p:nvGrpSpPr>
          <p:cNvPr id="59" name="Group 58">
            <a:extLst>
              <a:ext uri="{FF2B5EF4-FFF2-40B4-BE49-F238E27FC236}">
                <a16:creationId xmlns:a16="http://schemas.microsoft.com/office/drawing/2014/main" id="{E6F67821-0371-4DFE-A091-17B83DA69D25}"/>
              </a:ext>
            </a:extLst>
          </p:cNvPr>
          <p:cNvGrpSpPr/>
          <p:nvPr/>
        </p:nvGrpSpPr>
        <p:grpSpPr>
          <a:xfrm>
            <a:off x="1585303" y="3012122"/>
            <a:ext cx="8658299" cy="2225347"/>
            <a:chOff x="1891845" y="3231495"/>
            <a:chExt cx="8658299" cy="2225347"/>
          </a:xfrm>
        </p:grpSpPr>
        <p:grpSp>
          <p:nvGrpSpPr>
            <p:cNvPr id="41" name="Group 40">
              <a:extLst>
                <a:ext uri="{FF2B5EF4-FFF2-40B4-BE49-F238E27FC236}">
                  <a16:creationId xmlns:a16="http://schemas.microsoft.com/office/drawing/2014/main" id="{D276A888-2ECE-4AB8-B3F1-7FAA0C246190}"/>
                </a:ext>
              </a:extLst>
            </p:cNvPr>
            <p:cNvGrpSpPr/>
            <p:nvPr/>
          </p:nvGrpSpPr>
          <p:grpSpPr>
            <a:xfrm>
              <a:off x="6134512" y="3260052"/>
              <a:ext cx="4415632" cy="2196790"/>
              <a:chOff x="6134512" y="3260052"/>
              <a:chExt cx="4415632" cy="2196790"/>
            </a:xfrm>
            <a:effectLst>
              <a:outerShdw blurRad="50800" dist="38100" dir="5400000" algn="t" rotWithShape="0">
                <a:prstClr val="black">
                  <a:alpha val="40000"/>
                </a:prstClr>
              </a:outerShdw>
            </a:effectLst>
          </p:grpSpPr>
          <p:cxnSp>
            <p:nvCxnSpPr>
              <p:cNvPr id="22" name="Straight Arrow Connector 21">
                <a:extLst>
                  <a:ext uri="{FF2B5EF4-FFF2-40B4-BE49-F238E27FC236}">
                    <a16:creationId xmlns:a16="http://schemas.microsoft.com/office/drawing/2014/main" id="{1AA6A18C-73F4-401D-82EE-666BB3B07B05}"/>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1E9D3B5-52CB-4EF8-90FC-755ABBC51560}"/>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88FB62C-34AF-4D50-A582-835C2B68A389}"/>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72C09B0-38AE-4298-87F2-CEBDE777AC2C}"/>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6F7CDD-CE4B-4F06-B4D3-ED79669E614D}"/>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2A4542D-33A8-48CB-96B9-A3CB23BA9BE2}"/>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55B17BF-6755-4D69-B4A3-66188C6913B9}"/>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EF482C0-DD48-49B4-B9AC-0DF016227CE7}"/>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921A53-B0CB-45B0-8E81-8C3204D12F84}"/>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2362C5E-F9F0-4F7E-B59D-F1674DE0A2B2}"/>
                  </a:ext>
                </a:extLst>
              </p:cNvPr>
              <p:cNvCxnSpPr>
                <a:cxnSpLocks/>
              </p:cNvCxnSpPr>
              <p:nvPr/>
            </p:nvCxnSpPr>
            <p:spPr>
              <a:xfrm flipH="1">
                <a:off x="6134512" y="5417361"/>
                <a:ext cx="1828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A28C2BD-3438-4DD0-9510-71B97A3AA584}"/>
                </a:ext>
              </a:extLst>
            </p:cNvPr>
            <p:cNvGrpSpPr/>
            <p:nvPr/>
          </p:nvGrpSpPr>
          <p:grpSpPr>
            <a:xfrm flipH="1">
              <a:off x="1891845" y="3231495"/>
              <a:ext cx="3207515" cy="2196790"/>
              <a:chOff x="7342629" y="3260052"/>
              <a:chExt cx="3207515" cy="2196790"/>
            </a:xfrm>
            <a:effectLst>
              <a:outerShdw blurRad="50800" dist="38100" dir="5400000" algn="t" rotWithShape="0">
                <a:prstClr val="black">
                  <a:alpha val="40000"/>
                </a:prstClr>
              </a:outerShdw>
            </a:effectLst>
          </p:grpSpPr>
          <p:cxnSp>
            <p:nvCxnSpPr>
              <p:cNvPr id="44" name="Straight Arrow Connector 43">
                <a:extLst>
                  <a:ext uri="{FF2B5EF4-FFF2-40B4-BE49-F238E27FC236}">
                    <a16:creationId xmlns:a16="http://schemas.microsoft.com/office/drawing/2014/main" id="{6A4429FD-2F8B-4756-BC73-88AC77BB5AD0}"/>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4612499-76E3-4012-B764-2EABB6490701}"/>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3BBC51-E788-421A-9D78-C0AF97458B87}"/>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C8B67D9-5F75-4548-AF92-72DA0E5D9C03}"/>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FBFC15B-92B7-4397-AC9C-D5A1E4A59F19}"/>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C2C415F-32F1-4E09-A2F8-D62A5EC58443}"/>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9D4B07B-BE0D-4D53-8815-B8A7F05FD487}"/>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1FF8A1B-4116-45F8-8D80-0626EE9CD0B9}"/>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CDCDBFF-DDED-4721-8523-4FFB745BAF55}"/>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2" name="TextBox 71">
            <a:extLst>
              <a:ext uri="{FF2B5EF4-FFF2-40B4-BE49-F238E27FC236}">
                <a16:creationId xmlns:a16="http://schemas.microsoft.com/office/drawing/2014/main" id="{4BCC2901-79AD-49D8-B086-BB11C3C60490}"/>
              </a:ext>
            </a:extLst>
          </p:cNvPr>
          <p:cNvSpPr txBox="1"/>
          <p:nvPr/>
        </p:nvSpPr>
        <p:spPr>
          <a:xfrm>
            <a:off x="2957341" y="5628214"/>
            <a:ext cx="5965109" cy="369332"/>
          </a:xfrm>
          <a:prstGeom prst="rect">
            <a:avLst/>
          </a:prstGeom>
          <a:noFill/>
        </p:spPr>
        <p:txBody>
          <a:bodyPr wrap="square" rtlCol="0">
            <a:spAutoFit/>
          </a:bodyPr>
          <a:lstStyle/>
          <a:p>
            <a:pPr algn="ctr"/>
            <a:r>
              <a:rPr lang="en-US" b="1" dirty="0"/>
              <a:t>Environmental Conditions</a:t>
            </a:r>
          </a:p>
        </p:txBody>
      </p:sp>
      <p:sp>
        <p:nvSpPr>
          <p:cNvPr id="107" name="TextBox 106">
            <a:extLst>
              <a:ext uri="{FF2B5EF4-FFF2-40B4-BE49-F238E27FC236}">
                <a16:creationId xmlns:a16="http://schemas.microsoft.com/office/drawing/2014/main" id="{77A98A89-D7B7-4239-BDD4-466CE19FB404}"/>
              </a:ext>
            </a:extLst>
          </p:cNvPr>
          <p:cNvSpPr txBox="1"/>
          <p:nvPr/>
        </p:nvSpPr>
        <p:spPr>
          <a:xfrm>
            <a:off x="4532095" y="4794759"/>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8" name="TextBox 107">
            <a:extLst>
              <a:ext uri="{FF2B5EF4-FFF2-40B4-BE49-F238E27FC236}">
                <a16:creationId xmlns:a16="http://schemas.microsoft.com/office/drawing/2014/main" id="{805943CF-7D2D-449E-A836-6D1B13CF1339}"/>
              </a:ext>
            </a:extLst>
          </p:cNvPr>
          <p:cNvSpPr txBox="1"/>
          <p:nvPr/>
        </p:nvSpPr>
        <p:spPr>
          <a:xfrm>
            <a:off x="2633267" y="266177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9" name="TextBox 108">
            <a:extLst>
              <a:ext uri="{FF2B5EF4-FFF2-40B4-BE49-F238E27FC236}">
                <a16:creationId xmlns:a16="http://schemas.microsoft.com/office/drawing/2014/main" id="{E7995D19-5C76-48E3-88EF-BEDB705B7642}"/>
              </a:ext>
            </a:extLst>
          </p:cNvPr>
          <p:cNvSpPr txBox="1"/>
          <p:nvPr/>
        </p:nvSpPr>
        <p:spPr>
          <a:xfrm>
            <a:off x="1982927" y="4825562"/>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0" name="TextBox 109">
            <a:extLst>
              <a:ext uri="{FF2B5EF4-FFF2-40B4-BE49-F238E27FC236}">
                <a16:creationId xmlns:a16="http://schemas.microsoft.com/office/drawing/2014/main" id="{57DA028B-90B7-4E43-B91A-D6F20C5CA9BD}"/>
              </a:ext>
            </a:extLst>
          </p:cNvPr>
          <p:cNvSpPr txBox="1"/>
          <p:nvPr/>
        </p:nvSpPr>
        <p:spPr>
          <a:xfrm>
            <a:off x="3645640" y="2664983"/>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1" name="TextBox 110">
            <a:extLst>
              <a:ext uri="{FF2B5EF4-FFF2-40B4-BE49-F238E27FC236}">
                <a16:creationId xmlns:a16="http://schemas.microsoft.com/office/drawing/2014/main" id="{7BB45CFA-21D2-4863-A70F-5CF1B83C7394}"/>
              </a:ext>
            </a:extLst>
          </p:cNvPr>
          <p:cNvSpPr txBox="1"/>
          <p:nvPr/>
        </p:nvSpPr>
        <p:spPr>
          <a:xfrm>
            <a:off x="3542237" y="3273576"/>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2" name="TextBox 111">
            <a:extLst>
              <a:ext uri="{FF2B5EF4-FFF2-40B4-BE49-F238E27FC236}">
                <a16:creationId xmlns:a16="http://schemas.microsoft.com/office/drawing/2014/main" id="{20900940-F8EC-4A9B-AD4A-8CFE503F3A6E}"/>
              </a:ext>
            </a:extLst>
          </p:cNvPr>
          <p:cNvSpPr txBox="1"/>
          <p:nvPr/>
        </p:nvSpPr>
        <p:spPr>
          <a:xfrm>
            <a:off x="3416884" y="401095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3" name="TextBox 112">
            <a:extLst>
              <a:ext uri="{FF2B5EF4-FFF2-40B4-BE49-F238E27FC236}">
                <a16:creationId xmlns:a16="http://schemas.microsoft.com/office/drawing/2014/main" id="{6D02A333-1E99-41B8-BE58-5ECCDC7BD555}"/>
              </a:ext>
            </a:extLst>
          </p:cNvPr>
          <p:cNvSpPr txBox="1"/>
          <p:nvPr/>
        </p:nvSpPr>
        <p:spPr>
          <a:xfrm>
            <a:off x="3268441"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7" name="TextBox 116">
            <a:extLst>
              <a:ext uri="{FF2B5EF4-FFF2-40B4-BE49-F238E27FC236}">
                <a16:creationId xmlns:a16="http://schemas.microsoft.com/office/drawing/2014/main" id="{F125BC97-BA80-45C4-A828-95A96668CCE6}"/>
              </a:ext>
            </a:extLst>
          </p:cNvPr>
          <p:cNvSpPr txBox="1"/>
          <p:nvPr/>
        </p:nvSpPr>
        <p:spPr>
          <a:xfrm>
            <a:off x="5834087" y="4824239"/>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1" name="TextBox 120">
            <a:extLst>
              <a:ext uri="{FF2B5EF4-FFF2-40B4-BE49-F238E27FC236}">
                <a16:creationId xmlns:a16="http://schemas.microsoft.com/office/drawing/2014/main" id="{B9AA271A-8298-4EBE-B2FE-A5284285502F}"/>
              </a:ext>
            </a:extLst>
          </p:cNvPr>
          <p:cNvSpPr txBox="1"/>
          <p:nvPr/>
        </p:nvSpPr>
        <p:spPr>
          <a:xfrm>
            <a:off x="7100261" y="48557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2" name="TextBox 121">
            <a:extLst>
              <a:ext uri="{FF2B5EF4-FFF2-40B4-BE49-F238E27FC236}">
                <a16:creationId xmlns:a16="http://schemas.microsoft.com/office/drawing/2014/main" id="{0FADD980-3F05-4877-9F07-6D2908783F97}"/>
              </a:ext>
            </a:extLst>
          </p:cNvPr>
          <p:cNvSpPr txBox="1"/>
          <p:nvPr/>
        </p:nvSpPr>
        <p:spPr>
          <a:xfrm>
            <a:off x="7986957" y="2696090"/>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3" name="TextBox 122">
            <a:extLst>
              <a:ext uri="{FF2B5EF4-FFF2-40B4-BE49-F238E27FC236}">
                <a16:creationId xmlns:a16="http://schemas.microsoft.com/office/drawing/2014/main" id="{3B523829-5F1B-467B-86F7-F823E43A485F}"/>
              </a:ext>
            </a:extLst>
          </p:cNvPr>
          <p:cNvSpPr txBox="1"/>
          <p:nvPr/>
        </p:nvSpPr>
        <p:spPr>
          <a:xfrm>
            <a:off x="8103883" y="3294523"/>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4" name="TextBox 123">
            <a:extLst>
              <a:ext uri="{FF2B5EF4-FFF2-40B4-BE49-F238E27FC236}">
                <a16:creationId xmlns:a16="http://schemas.microsoft.com/office/drawing/2014/main" id="{A26DA491-E4BB-4DA9-81D4-FAA03DA95165}"/>
              </a:ext>
            </a:extLst>
          </p:cNvPr>
          <p:cNvSpPr txBox="1"/>
          <p:nvPr/>
        </p:nvSpPr>
        <p:spPr>
          <a:xfrm>
            <a:off x="8228143" y="40221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5" name="TextBox 124">
            <a:extLst>
              <a:ext uri="{FF2B5EF4-FFF2-40B4-BE49-F238E27FC236}">
                <a16:creationId xmlns:a16="http://schemas.microsoft.com/office/drawing/2014/main" id="{A4989ADC-976E-4925-81C5-56BA77C6B425}"/>
              </a:ext>
            </a:extLst>
          </p:cNvPr>
          <p:cNvSpPr txBox="1"/>
          <p:nvPr/>
        </p:nvSpPr>
        <p:spPr>
          <a:xfrm>
            <a:off x="8393145" y="48906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6" name="TextBox 125">
            <a:extLst>
              <a:ext uri="{FF2B5EF4-FFF2-40B4-BE49-F238E27FC236}">
                <a16:creationId xmlns:a16="http://schemas.microsoft.com/office/drawing/2014/main" id="{230D1D59-471F-4E79-A09B-AA371826C293}"/>
              </a:ext>
            </a:extLst>
          </p:cNvPr>
          <p:cNvSpPr txBox="1"/>
          <p:nvPr/>
        </p:nvSpPr>
        <p:spPr>
          <a:xfrm>
            <a:off x="9062116" y="26782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7" name="TextBox 126">
            <a:extLst>
              <a:ext uri="{FF2B5EF4-FFF2-40B4-BE49-F238E27FC236}">
                <a16:creationId xmlns:a16="http://schemas.microsoft.com/office/drawing/2014/main" id="{109403F1-0E5F-4280-B357-F290A704FFD4}"/>
              </a:ext>
            </a:extLst>
          </p:cNvPr>
          <p:cNvSpPr txBox="1"/>
          <p:nvPr/>
        </p:nvSpPr>
        <p:spPr>
          <a:xfrm>
            <a:off x="9203553" y="3288282"/>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8" name="TextBox 127">
            <a:extLst>
              <a:ext uri="{FF2B5EF4-FFF2-40B4-BE49-F238E27FC236}">
                <a16:creationId xmlns:a16="http://schemas.microsoft.com/office/drawing/2014/main" id="{EB41C7E3-D045-4B72-8BD8-CD604A13A397}"/>
              </a:ext>
            </a:extLst>
          </p:cNvPr>
          <p:cNvSpPr txBox="1"/>
          <p:nvPr/>
        </p:nvSpPr>
        <p:spPr>
          <a:xfrm>
            <a:off x="9479944" y="404329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9" name="TextBox 128">
            <a:extLst>
              <a:ext uri="{FF2B5EF4-FFF2-40B4-BE49-F238E27FC236}">
                <a16:creationId xmlns:a16="http://schemas.microsoft.com/office/drawing/2014/main" id="{21989A41-9219-40A3-8330-F761AE0DE8A5}"/>
              </a:ext>
            </a:extLst>
          </p:cNvPr>
          <p:cNvSpPr txBox="1"/>
          <p:nvPr/>
        </p:nvSpPr>
        <p:spPr>
          <a:xfrm>
            <a:off x="9676949"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70" name="Title 1">
            <a:extLst>
              <a:ext uri="{FF2B5EF4-FFF2-40B4-BE49-F238E27FC236}">
                <a16:creationId xmlns:a16="http://schemas.microsoft.com/office/drawing/2014/main" id="{38C10F88-8A97-48BF-B3A9-22755239630E}"/>
              </a:ext>
            </a:extLst>
          </p:cNvPr>
          <p:cNvSpPr txBox="1">
            <a:spLocks/>
          </p:cNvSpPr>
          <p:nvPr/>
        </p:nvSpPr>
        <p:spPr>
          <a:xfrm>
            <a:off x="306523" y="5718072"/>
            <a:ext cx="116715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Fish scan nearby patches and score them based on salinity, temperature, depth, velocity, and turbidity.</a:t>
            </a:r>
          </a:p>
        </p:txBody>
      </p:sp>
      <p:sp>
        <p:nvSpPr>
          <p:cNvPr id="83" name="TextBox 82">
            <a:extLst>
              <a:ext uri="{FF2B5EF4-FFF2-40B4-BE49-F238E27FC236}">
                <a16:creationId xmlns:a16="http://schemas.microsoft.com/office/drawing/2014/main" id="{4129E048-1567-49BD-ACE0-2AAAC078BA08}"/>
              </a:ext>
            </a:extLst>
          </p:cNvPr>
          <p:cNvSpPr txBox="1"/>
          <p:nvPr/>
        </p:nvSpPr>
        <p:spPr>
          <a:xfrm>
            <a:off x="2134347" y="4022108"/>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84" name="TextBox 83">
            <a:extLst>
              <a:ext uri="{FF2B5EF4-FFF2-40B4-BE49-F238E27FC236}">
                <a16:creationId xmlns:a16="http://schemas.microsoft.com/office/drawing/2014/main" id="{7974823B-4ADA-42E6-BF4D-58899B5CE3D8}"/>
              </a:ext>
            </a:extLst>
          </p:cNvPr>
          <p:cNvSpPr txBox="1"/>
          <p:nvPr/>
        </p:nvSpPr>
        <p:spPr>
          <a:xfrm>
            <a:off x="2393847" y="328111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grpSp>
        <p:nvGrpSpPr>
          <p:cNvPr id="5" name="Group 4">
            <a:extLst>
              <a:ext uri="{FF2B5EF4-FFF2-40B4-BE49-F238E27FC236}">
                <a16:creationId xmlns:a16="http://schemas.microsoft.com/office/drawing/2014/main" id="{15FE6D17-75DB-44EA-9ACA-1060DE62658E}"/>
              </a:ext>
            </a:extLst>
          </p:cNvPr>
          <p:cNvGrpSpPr/>
          <p:nvPr/>
        </p:nvGrpSpPr>
        <p:grpSpPr>
          <a:xfrm>
            <a:off x="9363454" y="189073"/>
            <a:ext cx="3396953" cy="2103452"/>
            <a:chOff x="9486977" y="861094"/>
            <a:chExt cx="3396953" cy="2103452"/>
          </a:xfrm>
        </p:grpSpPr>
        <p:grpSp>
          <p:nvGrpSpPr>
            <p:cNvPr id="86" name="Group 85">
              <a:extLst>
                <a:ext uri="{FF2B5EF4-FFF2-40B4-BE49-F238E27FC236}">
                  <a16:creationId xmlns:a16="http://schemas.microsoft.com/office/drawing/2014/main" id="{EDFE4E65-E31A-46B6-B80F-1DCBFCCFB56C}"/>
                </a:ext>
              </a:extLst>
            </p:cNvPr>
            <p:cNvGrpSpPr/>
            <p:nvPr/>
          </p:nvGrpSpPr>
          <p:grpSpPr>
            <a:xfrm>
              <a:off x="9486977" y="861094"/>
              <a:ext cx="3396953" cy="2103452"/>
              <a:chOff x="9267697" y="5389514"/>
              <a:chExt cx="3396953" cy="2103452"/>
            </a:xfrm>
          </p:grpSpPr>
          <p:sp>
            <p:nvSpPr>
              <p:cNvPr id="87" name="Rectangle 86">
                <a:extLst>
                  <a:ext uri="{FF2B5EF4-FFF2-40B4-BE49-F238E27FC236}">
                    <a16:creationId xmlns:a16="http://schemas.microsoft.com/office/drawing/2014/main" id="{ACE758A5-5C83-48A3-98BB-FC1CDBCE7313}"/>
                  </a:ext>
                </a:extLst>
              </p:cNvPr>
              <p:cNvSpPr/>
              <p:nvPr/>
            </p:nvSpPr>
            <p:spPr>
              <a:xfrm>
                <a:off x="9267697" y="5787731"/>
                <a:ext cx="2497656" cy="1705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C1F4471-1D11-4FF1-81D4-00981F97DED0}"/>
                  </a:ext>
                </a:extLst>
              </p:cNvPr>
              <p:cNvSpPr/>
              <p:nvPr/>
            </p:nvSpPr>
            <p:spPr>
              <a:xfrm>
                <a:off x="9395253" y="5958699"/>
                <a:ext cx="365760" cy="2334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616B5B-141C-4419-809F-DE9CAA918066}"/>
                  </a:ext>
                </a:extLst>
              </p:cNvPr>
              <p:cNvSpPr/>
              <p:nvPr/>
            </p:nvSpPr>
            <p:spPr>
              <a:xfrm>
                <a:off x="9414592" y="6703367"/>
                <a:ext cx="365760" cy="2334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E59005B-333B-4D70-B945-C5B3A252F4B5}"/>
                  </a:ext>
                </a:extLst>
              </p:cNvPr>
              <p:cNvSpPr txBox="1"/>
              <p:nvPr/>
            </p:nvSpPr>
            <p:spPr>
              <a:xfrm>
                <a:off x="9743225" y="5891916"/>
                <a:ext cx="2203115" cy="369332"/>
              </a:xfrm>
              <a:prstGeom prst="rect">
                <a:avLst/>
              </a:prstGeom>
              <a:noFill/>
            </p:spPr>
            <p:txBody>
              <a:bodyPr wrap="square" rtlCol="0">
                <a:spAutoFit/>
              </a:bodyPr>
              <a:lstStyle/>
              <a:p>
                <a:r>
                  <a:rPr lang="en-US" dirty="0"/>
                  <a:t>Salinity (</a:t>
                </a:r>
                <a:r>
                  <a:rPr lang="en-US" b="1" i="1" dirty="0" err="1"/>
                  <a:t>psu</a:t>
                </a:r>
                <a:r>
                  <a:rPr lang="en-US" dirty="0"/>
                  <a:t>) </a:t>
                </a:r>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7CF2A430-65F3-4D81-A76E-7D0E8757CDA1}"/>
                      </a:ext>
                    </a:extLst>
                  </p:cNvPr>
                  <p:cNvSpPr txBox="1"/>
                  <p:nvPr/>
                </p:nvSpPr>
                <p:spPr>
                  <a:xfrm>
                    <a:off x="9770694" y="6624633"/>
                    <a:ext cx="2893956" cy="369332"/>
                  </a:xfrm>
                  <a:prstGeom prst="rect">
                    <a:avLst/>
                  </a:prstGeom>
                  <a:noFill/>
                </p:spPr>
                <p:txBody>
                  <a:bodyPr wrap="square" rtlCol="0">
                    <a:spAutoFit/>
                  </a:bodyPr>
                  <a:lstStyle/>
                  <a:p>
                    <a:r>
                      <a:rPr lang="en-US" dirty="0"/>
                      <a:t>Current Velocity (</a:t>
                    </a:r>
                    <a14:m>
                      <m:oMath xmlns:m="http://schemas.openxmlformats.org/officeDocument/2006/math">
                        <m:r>
                          <a:rPr lang="en-US" b="1" i="1" smtClean="0">
                            <a:latin typeface="Cambria Math" panose="02040503050406030204" pitchFamily="18" charset="0"/>
                          </a:rPr>
                          <m:t>𝒖</m:t>
                        </m:r>
                      </m:oMath>
                    </a14:m>
                    <a:r>
                      <a:rPr lang="en-US" dirty="0"/>
                      <a:t>) </a:t>
                    </a:r>
                  </a:p>
                </p:txBody>
              </p:sp>
            </mc:Choice>
            <mc:Fallback xmlns="">
              <p:sp>
                <p:nvSpPr>
                  <p:cNvPr id="91" name="TextBox 90">
                    <a:extLst>
                      <a:ext uri="{FF2B5EF4-FFF2-40B4-BE49-F238E27FC236}">
                        <a16:creationId xmlns:a16="http://schemas.microsoft.com/office/drawing/2014/main" id="{7CF2A430-65F3-4D81-A76E-7D0E8757CDA1}"/>
                      </a:ext>
                    </a:extLst>
                  </p:cNvPr>
                  <p:cNvSpPr txBox="1">
                    <a:spLocks noRot="1" noChangeAspect="1" noMove="1" noResize="1" noEditPoints="1" noAdjustHandles="1" noChangeArrowheads="1" noChangeShapeType="1" noTextEdit="1"/>
                  </p:cNvSpPr>
                  <p:nvPr/>
                </p:nvSpPr>
                <p:spPr>
                  <a:xfrm>
                    <a:off x="9770694" y="6624633"/>
                    <a:ext cx="2893956" cy="369332"/>
                  </a:xfrm>
                  <a:prstGeom prst="rect">
                    <a:avLst/>
                  </a:prstGeom>
                  <a:blipFill>
                    <a:blip r:embed="rId6"/>
                    <a:stretch>
                      <a:fillRect l="-1895" t="-10000" b="-26667"/>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D29C8B95-12C8-4562-A7CA-5DD9E13F4EAE}"/>
                  </a:ext>
                </a:extLst>
              </p:cNvPr>
              <p:cNvSpPr txBox="1"/>
              <p:nvPr/>
            </p:nvSpPr>
            <p:spPr>
              <a:xfrm>
                <a:off x="9726219" y="5389514"/>
                <a:ext cx="1687551" cy="400110"/>
              </a:xfrm>
              <a:prstGeom prst="rect">
                <a:avLst/>
              </a:prstGeom>
              <a:noFill/>
            </p:spPr>
            <p:txBody>
              <a:bodyPr wrap="square" rtlCol="0">
                <a:spAutoFit/>
              </a:bodyPr>
              <a:lstStyle/>
              <a:p>
                <a:pPr algn="ctr"/>
                <a:r>
                  <a:rPr lang="en-US" sz="2000" b="1" dirty="0"/>
                  <a:t>Legend</a:t>
                </a:r>
              </a:p>
            </p:txBody>
          </p:sp>
        </p:grpSp>
        <p:sp>
          <p:nvSpPr>
            <p:cNvPr id="93" name="Rectangle 92">
              <a:extLst>
                <a:ext uri="{FF2B5EF4-FFF2-40B4-BE49-F238E27FC236}">
                  <a16:creationId xmlns:a16="http://schemas.microsoft.com/office/drawing/2014/main" id="{6D05BD26-1DB7-47F2-B94F-B676E34E3399}"/>
                </a:ext>
              </a:extLst>
            </p:cNvPr>
            <p:cNvSpPr/>
            <p:nvPr/>
          </p:nvSpPr>
          <p:spPr>
            <a:xfrm>
              <a:off x="9622721" y="1802884"/>
              <a:ext cx="365760" cy="233429"/>
            </a:xfrm>
            <a:prstGeom prst="rect">
              <a:avLst/>
            </a:prstGeom>
            <a:solidFill>
              <a:srgbClr val="C0161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799940DA-EA48-40A1-A471-24013DD62DBC}"/>
                    </a:ext>
                  </a:extLst>
                </p:cNvPr>
                <p:cNvSpPr txBox="1"/>
                <p:nvPr/>
              </p:nvSpPr>
              <p:spPr>
                <a:xfrm>
                  <a:off x="9978823" y="1724150"/>
                  <a:ext cx="2893956" cy="369332"/>
                </a:xfrm>
                <a:prstGeom prst="rect">
                  <a:avLst/>
                </a:prstGeom>
                <a:noFill/>
              </p:spPr>
              <p:txBody>
                <a:bodyPr wrap="square" rtlCol="0">
                  <a:spAutoFit/>
                </a:bodyPr>
                <a:lstStyle/>
                <a:p>
                  <a:r>
                    <a:rPr lang="en-US" dirty="0"/>
                    <a:t>Temperature (</a:t>
                  </a:r>
                  <a14:m>
                    <m:oMath xmlns:m="http://schemas.openxmlformats.org/officeDocument/2006/math">
                      <m:r>
                        <a:rPr lang="en-US" b="1" i="1" smtClean="0">
                          <a:latin typeface="Cambria Math" panose="02040503050406030204" pitchFamily="18" charset="0"/>
                        </a:rPr>
                        <m:t>𝑪</m:t>
                      </m:r>
                    </m:oMath>
                  </a14:m>
                  <a:r>
                    <a:rPr lang="en-US" dirty="0"/>
                    <a:t>) </a:t>
                  </a:r>
                </a:p>
              </p:txBody>
            </p:sp>
          </mc:Choice>
          <mc:Fallback xmlns="">
            <p:sp>
              <p:nvSpPr>
                <p:cNvPr id="94" name="TextBox 93">
                  <a:extLst>
                    <a:ext uri="{FF2B5EF4-FFF2-40B4-BE49-F238E27FC236}">
                      <a16:creationId xmlns:a16="http://schemas.microsoft.com/office/drawing/2014/main" id="{799940DA-EA48-40A1-A471-24013DD62DBC}"/>
                    </a:ext>
                  </a:extLst>
                </p:cNvPr>
                <p:cNvSpPr txBox="1">
                  <a:spLocks noRot="1" noChangeAspect="1" noMove="1" noResize="1" noEditPoints="1" noAdjustHandles="1" noChangeArrowheads="1" noChangeShapeType="1" noTextEdit="1"/>
                </p:cNvSpPr>
                <p:nvPr/>
              </p:nvSpPr>
              <p:spPr>
                <a:xfrm>
                  <a:off x="9978823" y="1724150"/>
                  <a:ext cx="2893956" cy="369332"/>
                </a:xfrm>
                <a:prstGeom prst="rect">
                  <a:avLst/>
                </a:prstGeom>
                <a:blipFill>
                  <a:blip r:embed="rId7"/>
                  <a:stretch>
                    <a:fillRect l="-1899" t="-10000" b="-26667"/>
                  </a:stretch>
                </a:blipFill>
              </p:spPr>
              <p:txBody>
                <a:bodyPr/>
                <a:lstStyle/>
                <a:p>
                  <a:r>
                    <a:rPr lang="en-US">
                      <a:noFill/>
                    </a:rPr>
                    <a:t> </a:t>
                  </a:r>
                </a:p>
              </p:txBody>
            </p:sp>
          </mc:Fallback>
        </mc:AlternateContent>
      </p:grpSp>
      <p:sp>
        <p:nvSpPr>
          <p:cNvPr id="96" name="Rectangle 95">
            <a:extLst>
              <a:ext uri="{FF2B5EF4-FFF2-40B4-BE49-F238E27FC236}">
                <a16:creationId xmlns:a16="http://schemas.microsoft.com/office/drawing/2014/main" id="{A7E69A02-6C94-4036-A728-0A62224DEF2B}"/>
              </a:ext>
            </a:extLst>
          </p:cNvPr>
          <p:cNvSpPr/>
          <p:nvPr/>
        </p:nvSpPr>
        <p:spPr>
          <a:xfrm>
            <a:off x="9520007" y="1890990"/>
            <a:ext cx="365760" cy="233429"/>
          </a:xfrm>
          <a:prstGeom prst="rect">
            <a:avLst/>
          </a:prstGeom>
          <a:solidFill>
            <a:srgbClr val="6C3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E42EC7B2-DA6E-4EF6-8F09-8BAF68F463EE}"/>
              </a:ext>
            </a:extLst>
          </p:cNvPr>
          <p:cNvSpPr txBox="1"/>
          <p:nvPr/>
        </p:nvSpPr>
        <p:spPr>
          <a:xfrm>
            <a:off x="9876109" y="1812256"/>
            <a:ext cx="2893956" cy="369332"/>
          </a:xfrm>
          <a:prstGeom prst="rect">
            <a:avLst/>
          </a:prstGeom>
          <a:noFill/>
        </p:spPr>
        <p:txBody>
          <a:bodyPr wrap="square" rtlCol="0">
            <a:spAutoFit/>
          </a:bodyPr>
          <a:lstStyle/>
          <a:p>
            <a:r>
              <a:rPr lang="en-US" dirty="0"/>
              <a:t>SPM (</a:t>
            </a:r>
            <a:r>
              <a:rPr lang="en-US" b="1" i="1" dirty="0"/>
              <a:t>g/L</a:t>
            </a:r>
            <a:r>
              <a:rPr lang="en-US" dirty="0"/>
              <a:t>) </a:t>
            </a:r>
          </a:p>
        </p:txBody>
      </p:sp>
      <p:grpSp>
        <p:nvGrpSpPr>
          <p:cNvPr id="2" name="Group 1">
            <a:extLst>
              <a:ext uri="{FF2B5EF4-FFF2-40B4-BE49-F238E27FC236}">
                <a16:creationId xmlns:a16="http://schemas.microsoft.com/office/drawing/2014/main" id="{E2E7635E-2A71-4DE4-AC6F-D03B398BA01A}"/>
              </a:ext>
            </a:extLst>
          </p:cNvPr>
          <p:cNvGrpSpPr/>
          <p:nvPr/>
        </p:nvGrpSpPr>
        <p:grpSpPr>
          <a:xfrm>
            <a:off x="5181125" y="1498616"/>
            <a:ext cx="1438648" cy="1081927"/>
            <a:chOff x="1880406" y="1328694"/>
            <a:chExt cx="1438648" cy="1081927"/>
          </a:xfrm>
        </p:grpSpPr>
        <p:pic>
          <p:nvPicPr>
            <p:cNvPr id="4" name="Picture 3">
              <a:extLst>
                <a:ext uri="{FF2B5EF4-FFF2-40B4-BE49-F238E27FC236}">
                  <a16:creationId xmlns:a16="http://schemas.microsoft.com/office/drawing/2014/main" id="{894CD7E2-905A-405C-9594-ACACE159E893}"/>
                </a:ext>
              </a:extLst>
            </p:cNvPr>
            <p:cNvPicPr>
              <a:picLocks noChangeAspect="1"/>
            </p:cNvPicPr>
            <p:nvPr/>
          </p:nvPicPr>
          <p:blipFill>
            <a:blip r:embed="rId8"/>
            <a:stretch>
              <a:fillRect/>
            </a:stretch>
          </p:blipFill>
          <p:spPr>
            <a:xfrm flipH="1">
              <a:off x="1880406" y="1579624"/>
              <a:ext cx="1438648" cy="830997"/>
            </a:xfrm>
            <a:prstGeom prst="rect">
              <a:avLst/>
            </a:prstGeom>
            <a:ln>
              <a:noFill/>
            </a:ln>
            <a:effectLst>
              <a:outerShdw blurRad="50800" dist="38100" dir="2700000" algn="tl" rotWithShape="0">
                <a:prstClr val="black">
                  <a:alpha val="40000"/>
                </a:prstClr>
              </a:outerShdw>
            </a:effectLst>
          </p:spPr>
        </p:pic>
        <p:sp>
          <p:nvSpPr>
            <p:cNvPr id="95" name="TextBox 94">
              <a:extLst>
                <a:ext uri="{FF2B5EF4-FFF2-40B4-BE49-F238E27FC236}">
                  <a16:creationId xmlns:a16="http://schemas.microsoft.com/office/drawing/2014/main" id="{53C9ADDD-6F2E-43C5-8890-9D49AEA5ABCB}"/>
                </a:ext>
              </a:extLst>
            </p:cNvPr>
            <p:cNvSpPr txBox="1"/>
            <p:nvPr/>
          </p:nvSpPr>
          <p:spPr>
            <a:xfrm>
              <a:off x="2157251" y="1328694"/>
              <a:ext cx="905248" cy="369332"/>
            </a:xfrm>
            <a:prstGeom prst="rect">
              <a:avLst/>
            </a:prstGeom>
            <a:noFill/>
          </p:spPr>
          <p:txBody>
            <a:bodyPr wrap="none" rtlCol="0">
              <a:spAutoFit/>
            </a:bodyPr>
            <a:lstStyle/>
            <a:p>
              <a:r>
                <a:rPr lang="en-US" b="1" dirty="0"/>
                <a:t>Forager</a:t>
              </a:r>
            </a:p>
          </p:txBody>
        </p:sp>
      </p:grpSp>
      <p:sp>
        <p:nvSpPr>
          <p:cNvPr id="11" name="TextBox 10">
            <a:extLst>
              <a:ext uri="{FF2B5EF4-FFF2-40B4-BE49-F238E27FC236}">
                <a16:creationId xmlns:a16="http://schemas.microsoft.com/office/drawing/2014/main" id="{59BB8486-F331-4118-8833-76692BEDBF1D}"/>
              </a:ext>
            </a:extLst>
          </p:cNvPr>
          <p:cNvSpPr txBox="1"/>
          <p:nvPr/>
        </p:nvSpPr>
        <p:spPr>
          <a:xfrm>
            <a:off x="4447402" y="2718186"/>
            <a:ext cx="884693" cy="584775"/>
          </a:xfrm>
          <a:prstGeom prst="rect">
            <a:avLst/>
          </a:prstGeom>
          <a:noFill/>
        </p:spPr>
        <p:txBody>
          <a:bodyPr wrap="square" rtlCol="0">
            <a:spAutoFit/>
          </a:bodyPr>
          <a:lstStyle/>
          <a:p>
            <a:pPr algn="ctr"/>
            <a:r>
              <a:rPr lang="en-US" sz="1600" b="1" dirty="0"/>
              <a:t>Quality = 0.3</a:t>
            </a:r>
          </a:p>
        </p:txBody>
      </p:sp>
      <p:sp>
        <p:nvSpPr>
          <p:cNvPr id="100" name="TextBox 99">
            <a:extLst>
              <a:ext uri="{FF2B5EF4-FFF2-40B4-BE49-F238E27FC236}">
                <a16:creationId xmlns:a16="http://schemas.microsoft.com/office/drawing/2014/main" id="{248E4B34-2036-497C-AFF4-72603B4144DF}"/>
              </a:ext>
            </a:extLst>
          </p:cNvPr>
          <p:cNvSpPr txBox="1"/>
          <p:nvPr/>
        </p:nvSpPr>
        <p:spPr>
          <a:xfrm>
            <a:off x="5482796" y="3970606"/>
            <a:ext cx="884693" cy="584775"/>
          </a:xfrm>
          <a:prstGeom prst="rect">
            <a:avLst/>
          </a:prstGeom>
          <a:noFill/>
        </p:spPr>
        <p:txBody>
          <a:bodyPr wrap="square" rtlCol="0">
            <a:spAutoFit/>
          </a:bodyPr>
          <a:lstStyle/>
          <a:p>
            <a:pPr algn="ctr"/>
            <a:r>
              <a:rPr lang="en-US" sz="1600" b="1" dirty="0"/>
              <a:t>Quality = 0.6</a:t>
            </a:r>
          </a:p>
        </p:txBody>
      </p:sp>
      <p:sp>
        <p:nvSpPr>
          <p:cNvPr id="101" name="TextBox 100">
            <a:extLst>
              <a:ext uri="{FF2B5EF4-FFF2-40B4-BE49-F238E27FC236}">
                <a16:creationId xmlns:a16="http://schemas.microsoft.com/office/drawing/2014/main" id="{CA3D3625-8117-45B7-BED0-946B293217A7}"/>
              </a:ext>
            </a:extLst>
          </p:cNvPr>
          <p:cNvSpPr txBox="1"/>
          <p:nvPr/>
        </p:nvSpPr>
        <p:spPr>
          <a:xfrm>
            <a:off x="6593740" y="2696090"/>
            <a:ext cx="884693" cy="584775"/>
          </a:xfrm>
          <a:prstGeom prst="rect">
            <a:avLst/>
          </a:prstGeom>
          <a:noFill/>
        </p:spPr>
        <p:txBody>
          <a:bodyPr wrap="square" rtlCol="0">
            <a:spAutoFit/>
          </a:bodyPr>
          <a:lstStyle/>
          <a:p>
            <a:pPr algn="ctr"/>
            <a:r>
              <a:rPr lang="en-US" sz="1600" b="1" dirty="0"/>
              <a:t>Quality = 0.2</a:t>
            </a:r>
          </a:p>
        </p:txBody>
      </p:sp>
      <p:sp>
        <p:nvSpPr>
          <p:cNvPr id="102" name="TextBox 101">
            <a:extLst>
              <a:ext uri="{FF2B5EF4-FFF2-40B4-BE49-F238E27FC236}">
                <a16:creationId xmlns:a16="http://schemas.microsoft.com/office/drawing/2014/main" id="{55D5E15A-F550-4443-808B-5C54C6B4006E}"/>
              </a:ext>
            </a:extLst>
          </p:cNvPr>
          <p:cNvSpPr txBox="1"/>
          <p:nvPr/>
        </p:nvSpPr>
        <p:spPr>
          <a:xfrm>
            <a:off x="6699811" y="3964165"/>
            <a:ext cx="884693" cy="584775"/>
          </a:xfrm>
          <a:prstGeom prst="rect">
            <a:avLst/>
          </a:prstGeom>
          <a:noFill/>
        </p:spPr>
        <p:txBody>
          <a:bodyPr wrap="square" rtlCol="0">
            <a:spAutoFit/>
          </a:bodyPr>
          <a:lstStyle/>
          <a:p>
            <a:pPr algn="ctr"/>
            <a:r>
              <a:rPr lang="en-US" sz="1600" b="1" dirty="0"/>
              <a:t>Quality = 0.7</a:t>
            </a:r>
          </a:p>
        </p:txBody>
      </p:sp>
      <p:sp>
        <p:nvSpPr>
          <p:cNvPr id="103" name="TextBox 102">
            <a:extLst>
              <a:ext uri="{FF2B5EF4-FFF2-40B4-BE49-F238E27FC236}">
                <a16:creationId xmlns:a16="http://schemas.microsoft.com/office/drawing/2014/main" id="{EB39B999-DB81-44E8-921B-4E583A62A561}"/>
              </a:ext>
            </a:extLst>
          </p:cNvPr>
          <p:cNvSpPr txBox="1"/>
          <p:nvPr/>
        </p:nvSpPr>
        <p:spPr>
          <a:xfrm>
            <a:off x="4446792" y="3324430"/>
            <a:ext cx="884693" cy="584775"/>
          </a:xfrm>
          <a:prstGeom prst="rect">
            <a:avLst/>
          </a:prstGeom>
          <a:noFill/>
        </p:spPr>
        <p:txBody>
          <a:bodyPr wrap="square" rtlCol="0">
            <a:spAutoFit/>
          </a:bodyPr>
          <a:lstStyle/>
          <a:p>
            <a:pPr algn="ctr"/>
            <a:r>
              <a:rPr lang="en-US" sz="1600" b="1" dirty="0"/>
              <a:t>Quality = 0.8</a:t>
            </a:r>
          </a:p>
        </p:txBody>
      </p:sp>
      <p:sp>
        <p:nvSpPr>
          <p:cNvPr id="114" name="TextBox 113">
            <a:extLst>
              <a:ext uri="{FF2B5EF4-FFF2-40B4-BE49-F238E27FC236}">
                <a16:creationId xmlns:a16="http://schemas.microsoft.com/office/drawing/2014/main" id="{5424BD8E-CE93-4F04-8463-9CBAD0F0404E}"/>
              </a:ext>
            </a:extLst>
          </p:cNvPr>
          <p:cNvSpPr txBox="1"/>
          <p:nvPr/>
        </p:nvSpPr>
        <p:spPr>
          <a:xfrm>
            <a:off x="4408255" y="3978564"/>
            <a:ext cx="884693" cy="584775"/>
          </a:xfrm>
          <a:prstGeom prst="rect">
            <a:avLst/>
          </a:prstGeom>
          <a:noFill/>
        </p:spPr>
        <p:txBody>
          <a:bodyPr wrap="square" rtlCol="0">
            <a:spAutoFit/>
          </a:bodyPr>
          <a:lstStyle/>
          <a:p>
            <a:pPr algn="ctr"/>
            <a:r>
              <a:rPr lang="en-US" sz="1600" b="1" dirty="0"/>
              <a:t>Quality = 0.6</a:t>
            </a:r>
          </a:p>
        </p:txBody>
      </p:sp>
      <p:sp>
        <p:nvSpPr>
          <p:cNvPr id="115" name="TextBox 114">
            <a:extLst>
              <a:ext uri="{FF2B5EF4-FFF2-40B4-BE49-F238E27FC236}">
                <a16:creationId xmlns:a16="http://schemas.microsoft.com/office/drawing/2014/main" id="{59307356-0B65-45AE-A3A4-442B68B63786}"/>
              </a:ext>
            </a:extLst>
          </p:cNvPr>
          <p:cNvSpPr txBox="1"/>
          <p:nvPr/>
        </p:nvSpPr>
        <p:spPr>
          <a:xfrm>
            <a:off x="6667965" y="3273678"/>
            <a:ext cx="884693" cy="584775"/>
          </a:xfrm>
          <a:prstGeom prst="rect">
            <a:avLst/>
          </a:prstGeom>
          <a:noFill/>
        </p:spPr>
        <p:txBody>
          <a:bodyPr wrap="square" rtlCol="0">
            <a:spAutoFit/>
          </a:bodyPr>
          <a:lstStyle/>
          <a:p>
            <a:pPr algn="ctr"/>
            <a:r>
              <a:rPr lang="en-US" sz="1600" b="1" dirty="0"/>
              <a:t>Quality = 0.9</a:t>
            </a:r>
          </a:p>
        </p:txBody>
      </p:sp>
      <p:sp>
        <p:nvSpPr>
          <p:cNvPr id="130" name="TextBox 129">
            <a:extLst>
              <a:ext uri="{FF2B5EF4-FFF2-40B4-BE49-F238E27FC236}">
                <a16:creationId xmlns:a16="http://schemas.microsoft.com/office/drawing/2014/main" id="{512C8E18-9AE8-44EB-8145-52584FF336AC}"/>
              </a:ext>
            </a:extLst>
          </p:cNvPr>
          <p:cNvSpPr txBox="1"/>
          <p:nvPr/>
        </p:nvSpPr>
        <p:spPr>
          <a:xfrm>
            <a:off x="5527042" y="2703507"/>
            <a:ext cx="884693" cy="584775"/>
          </a:xfrm>
          <a:prstGeom prst="rect">
            <a:avLst/>
          </a:prstGeom>
          <a:noFill/>
        </p:spPr>
        <p:txBody>
          <a:bodyPr wrap="square" rtlCol="0">
            <a:spAutoFit/>
          </a:bodyPr>
          <a:lstStyle/>
          <a:p>
            <a:pPr algn="ctr"/>
            <a:r>
              <a:rPr lang="en-US" sz="1600" b="1" dirty="0"/>
              <a:t>Quality = 0.3</a:t>
            </a:r>
          </a:p>
        </p:txBody>
      </p:sp>
      <p:pic>
        <p:nvPicPr>
          <p:cNvPr id="131" name="Picture 130">
            <a:extLst>
              <a:ext uri="{FF2B5EF4-FFF2-40B4-BE49-F238E27FC236}">
                <a16:creationId xmlns:a16="http://schemas.microsoft.com/office/drawing/2014/main" id="{E3ADD645-F0FA-4259-B5A3-58DBE62C3651}"/>
              </a:ext>
            </a:extLst>
          </p:cNvPr>
          <p:cNvPicPr>
            <a:picLocks noChangeAspect="1"/>
          </p:cNvPicPr>
          <p:nvPr/>
        </p:nvPicPr>
        <p:blipFill rotWithShape="1">
          <a:blip r:embed="rId3"/>
          <a:srcRect l="28667" r="28742" b="24376"/>
          <a:stretch/>
        </p:blipFill>
        <p:spPr>
          <a:xfrm>
            <a:off x="4356981" y="2012210"/>
            <a:ext cx="3203167" cy="3193172"/>
          </a:xfrm>
          <a:prstGeom prst="rect">
            <a:avLst/>
          </a:prstGeom>
          <a:ln w="57150">
            <a:solidFill>
              <a:srgbClr val="FFC000"/>
            </a:solidFill>
          </a:ln>
          <a:scene3d>
            <a:camera prst="perspectiveRelaxed"/>
            <a:lightRig rig="threePt" dir="t"/>
          </a:scene3d>
        </p:spPr>
      </p:pic>
      <p:sp>
        <p:nvSpPr>
          <p:cNvPr id="82" name="Arrow: Up-Down 81">
            <a:extLst>
              <a:ext uri="{FF2B5EF4-FFF2-40B4-BE49-F238E27FC236}">
                <a16:creationId xmlns:a16="http://schemas.microsoft.com/office/drawing/2014/main" id="{84270C7A-CC37-4BF3-8772-A8A0C6C58035}"/>
              </a:ext>
            </a:extLst>
          </p:cNvPr>
          <p:cNvSpPr/>
          <p:nvPr/>
        </p:nvSpPr>
        <p:spPr>
          <a:xfrm>
            <a:off x="5788557" y="2427809"/>
            <a:ext cx="208670" cy="1280160"/>
          </a:xfrm>
          <a:prstGeom prst="upDownArrow">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F251654E-4AB3-497F-B80B-88E3F0F2262A}"/>
              </a:ext>
            </a:extLst>
          </p:cNvPr>
          <p:cNvSpPr txBox="1"/>
          <p:nvPr/>
        </p:nvSpPr>
        <p:spPr>
          <a:xfrm>
            <a:off x="-773002" y="169002"/>
            <a:ext cx="5181257" cy="646331"/>
          </a:xfrm>
          <a:prstGeom prst="rect">
            <a:avLst/>
          </a:prstGeom>
          <a:noFill/>
        </p:spPr>
        <p:txBody>
          <a:bodyPr wrap="square" rtlCol="0">
            <a:spAutoFit/>
          </a:bodyPr>
          <a:lstStyle/>
          <a:p>
            <a:pPr algn="ctr"/>
            <a:r>
              <a:rPr lang="en-US" sz="3600" b="1" dirty="0"/>
              <a:t>No Competition</a:t>
            </a:r>
          </a:p>
        </p:txBody>
      </p:sp>
    </p:spTree>
    <p:extLst>
      <p:ext uri="{BB962C8B-B14F-4D97-AF65-F5344CB8AC3E}">
        <p14:creationId xmlns:p14="http://schemas.microsoft.com/office/powerpoint/2010/main" val="19915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6707E0A5-E7E3-4E1F-BDAF-BB0EE7672778}"/>
              </a:ext>
            </a:extLst>
          </p:cNvPr>
          <p:cNvSpPr/>
          <p:nvPr/>
        </p:nvSpPr>
        <p:spPr>
          <a:xfrm>
            <a:off x="1776145" y="1701206"/>
            <a:ext cx="8298388" cy="4529601"/>
          </a:xfrm>
          <a:prstGeom prst="rect">
            <a:avLst/>
          </a:prstGeom>
          <a:gradFill flip="none" rotWithShape="1">
            <a:gsLst>
              <a:gs pos="59173">
                <a:srgbClr val="6C3C3C"/>
              </a:gs>
              <a:gs pos="42900">
                <a:srgbClr val="6C3C3C"/>
              </a:gs>
              <a:gs pos="0">
                <a:srgbClr val="FF0000"/>
              </a:gs>
              <a:gs pos="100000">
                <a:schemeClr val="accent1">
                  <a:lumMod val="50000"/>
                </a:schemeClr>
              </a:gs>
            </a:gsLst>
            <a:lin ang="0" scaled="1"/>
            <a:tileRect/>
          </a:gradFill>
          <a:ln>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a:extLst>
              <a:ext uri="{FF2B5EF4-FFF2-40B4-BE49-F238E27FC236}">
                <a16:creationId xmlns:a16="http://schemas.microsoft.com/office/drawing/2014/main" id="{E2DCC76E-82E4-489B-B111-88676FC996B6}"/>
              </a:ext>
            </a:extLst>
          </p:cNvPr>
          <p:cNvPicPr>
            <a:picLocks noChangeAspect="1"/>
          </p:cNvPicPr>
          <p:nvPr/>
        </p:nvPicPr>
        <p:blipFill>
          <a:blip r:embed="rId3"/>
          <a:stretch>
            <a:fillRect/>
          </a:stretch>
        </p:blipFill>
        <p:spPr>
          <a:xfrm>
            <a:off x="1838894" y="1715100"/>
            <a:ext cx="8235639" cy="4529601"/>
          </a:xfrm>
          <a:prstGeom prst="rect">
            <a:avLst/>
          </a:prstGeom>
          <a:ln>
            <a:solidFill>
              <a:schemeClr val="tx1"/>
            </a:solidFill>
          </a:ln>
          <a:scene3d>
            <a:camera prst="perspectiveRelaxed"/>
            <a:lightRig rig="threePt" dir="t"/>
          </a:scene3d>
        </p:spPr>
      </p:pic>
      <p:grpSp>
        <p:nvGrpSpPr>
          <p:cNvPr id="59" name="Group 58">
            <a:extLst>
              <a:ext uri="{FF2B5EF4-FFF2-40B4-BE49-F238E27FC236}">
                <a16:creationId xmlns:a16="http://schemas.microsoft.com/office/drawing/2014/main" id="{E6F67821-0371-4DFE-A091-17B83DA69D25}"/>
              </a:ext>
            </a:extLst>
          </p:cNvPr>
          <p:cNvGrpSpPr/>
          <p:nvPr/>
        </p:nvGrpSpPr>
        <p:grpSpPr>
          <a:xfrm>
            <a:off x="1585303" y="3012122"/>
            <a:ext cx="8658299" cy="2225347"/>
            <a:chOff x="1891845" y="3231495"/>
            <a:chExt cx="8658299" cy="2225347"/>
          </a:xfrm>
        </p:grpSpPr>
        <p:grpSp>
          <p:nvGrpSpPr>
            <p:cNvPr id="41" name="Group 40">
              <a:extLst>
                <a:ext uri="{FF2B5EF4-FFF2-40B4-BE49-F238E27FC236}">
                  <a16:creationId xmlns:a16="http://schemas.microsoft.com/office/drawing/2014/main" id="{D276A888-2ECE-4AB8-B3F1-7FAA0C246190}"/>
                </a:ext>
              </a:extLst>
            </p:cNvPr>
            <p:cNvGrpSpPr/>
            <p:nvPr/>
          </p:nvGrpSpPr>
          <p:grpSpPr>
            <a:xfrm>
              <a:off x="6134512" y="3260052"/>
              <a:ext cx="4415632" cy="2196790"/>
              <a:chOff x="6134512" y="3260052"/>
              <a:chExt cx="4415632" cy="2196790"/>
            </a:xfrm>
            <a:effectLst>
              <a:outerShdw blurRad="50800" dist="38100" dir="5400000" algn="t" rotWithShape="0">
                <a:prstClr val="black">
                  <a:alpha val="40000"/>
                </a:prstClr>
              </a:outerShdw>
            </a:effectLst>
          </p:grpSpPr>
          <p:cxnSp>
            <p:nvCxnSpPr>
              <p:cNvPr id="22" name="Straight Arrow Connector 21">
                <a:extLst>
                  <a:ext uri="{FF2B5EF4-FFF2-40B4-BE49-F238E27FC236}">
                    <a16:creationId xmlns:a16="http://schemas.microsoft.com/office/drawing/2014/main" id="{1AA6A18C-73F4-401D-82EE-666BB3B07B05}"/>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1E9D3B5-52CB-4EF8-90FC-755ABBC51560}"/>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88FB62C-34AF-4D50-A582-835C2B68A389}"/>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72C09B0-38AE-4298-87F2-CEBDE777AC2C}"/>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6F7CDD-CE4B-4F06-B4D3-ED79669E614D}"/>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2A4542D-33A8-48CB-96B9-A3CB23BA9BE2}"/>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55B17BF-6755-4D69-B4A3-66188C6913B9}"/>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EF482C0-DD48-49B4-B9AC-0DF016227CE7}"/>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921A53-B0CB-45B0-8E81-8C3204D12F84}"/>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2362C5E-F9F0-4F7E-B59D-F1674DE0A2B2}"/>
                  </a:ext>
                </a:extLst>
              </p:cNvPr>
              <p:cNvCxnSpPr>
                <a:cxnSpLocks/>
              </p:cNvCxnSpPr>
              <p:nvPr/>
            </p:nvCxnSpPr>
            <p:spPr>
              <a:xfrm flipH="1">
                <a:off x="6134512" y="5417361"/>
                <a:ext cx="1828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A28C2BD-3438-4DD0-9510-71B97A3AA584}"/>
                </a:ext>
              </a:extLst>
            </p:cNvPr>
            <p:cNvGrpSpPr/>
            <p:nvPr/>
          </p:nvGrpSpPr>
          <p:grpSpPr>
            <a:xfrm flipH="1">
              <a:off x="1891845" y="3231495"/>
              <a:ext cx="3207515" cy="2196790"/>
              <a:chOff x="7342629" y="3260052"/>
              <a:chExt cx="3207515" cy="2196790"/>
            </a:xfrm>
            <a:effectLst>
              <a:outerShdw blurRad="50800" dist="38100" dir="5400000" algn="t" rotWithShape="0">
                <a:prstClr val="black">
                  <a:alpha val="40000"/>
                </a:prstClr>
              </a:outerShdw>
            </a:effectLst>
          </p:grpSpPr>
          <p:cxnSp>
            <p:nvCxnSpPr>
              <p:cNvPr id="44" name="Straight Arrow Connector 43">
                <a:extLst>
                  <a:ext uri="{FF2B5EF4-FFF2-40B4-BE49-F238E27FC236}">
                    <a16:creationId xmlns:a16="http://schemas.microsoft.com/office/drawing/2014/main" id="{6A4429FD-2F8B-4756-BC73-88AC77BB5AD0}"/>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4612499-76E3-4012-B764-2EABB6490701}"/>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3BBC51-E788-421A-9D78-C0AF97458B87}"/>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C8B67D9-5F75-4548-AF92-72DA0E5D9C03}"/>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FBFC15B-92B7-4397-AC9C-D5A1E4A59F19}"/>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C2C415F-32F1-4E09-A2F8-D62A5EC58443}"/>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9D4B07B-BE0D-4D53-8815-B8A7F05FD487}"/>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1FF8A1B-4116-45F8-8D80-0626EE9CD0B9}"/>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CDCDBFF-DDED-4721-8523-4FFB745BAF55}"/>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2" name="TextBox 71">
            <a:extLst>
              <a:ext uri="{FF2B5EF4-FFF2-40B4-BE49-F238E27FC236}">
                <a16:creationId xmlns:a16="http://schemas.microsoft.com/office/drawing/2014/main" id="{4BCC2901-79AD-49D8-B086-BB11C3C60490}"/>
              </a:ext>
            </a:extLst>
          </p:cNvPr>
          <p:cNvSpPr txBox="1"/>
          <p:nvPr/>
        </p:nvSpPr>
        <p:spPr>
          <a:xfrm>
            <a:off x="2957341" y="5628214"/>
            <a:ext cx="5965109" cy="369332"/>
          </a:xfrm>
          <a:prstGeom prst="rect">
            <a:avLst/>
          </a:prstGeom>
          <a:noFill/>
        </p:spPr>
        <p:txBody>
          <a:bodyPr wrap="square" rtlCol="0">
            <a:spAutoFit/>
          </a:bodyPr>
          <a:lstStyle/>
          <a:p>
            <a:pPr algn="ctr"/>
            <a:r>
              <a:rPr lang="en-US" b="1" dirty="0"/>
              <a:t>Environmental Conditions</a:t>
            </a:r>
          </a:p>
        </p:txBody>
      </p:sp>
      <p:sp>
        <p:nvSpPr>
          <p:cNvPr id="107" name="TextBox 106">
            <a:extLst>
              <a:ext uri="{FF2B5EF4-FFF2-40B4-BE49-F238E27FC236}">
                <a16:creationId xmlns:a16="http://schemas.microsoft.com/office/drawing/2014/main" id="{77A98A89-D7B7-4239-BDD4-466CE19FB404}"/>
              </a:ext>
            </a:extLst>
          </p:cNvPr>
          <p:cNvSpPr txBox="1"/>
          <p:nvPr/>
        </p:nvSpPr>
        <p:spPr>
          <a:xfrm>
            <a:off x="4532095" y="4794759"/>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8" name="TextBox 107">
            <a:extLst>
              <a:ext uri="{FF2B5EF4-FFF2-40B4-BE49-F238E27FC236}">
                <a16:creationId xmlns:a16="http://schemas.microsoft.com/office/drawing/2014/main" id="{805943CF-7D2D-449E-A836-6D1B13CF1339}"/>
              </a:ext>
            </a:extLst>
          </p:cNvPr>
          <p:cNvSpPr txBox="1"/>
          <p:nvPr/>
        </p:nvSpPr>
        <p:spPr>
          <a:xfrm>
            <a:off x="2633267" y="266177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9" name="TextBox 108">
            <a:extLst>
              <a:ext uri="{FF2B5EF4-FFF2-40B4-BE49-F238E27FC236}">
                <a16:creationId xmlns:a16="http://schemas.microsoft.com/office/drawing/2014/main" id="{E7995D19-5C76-48E3-88EF-BEDB705B7642}"/>
              </a:ext>
            </a:extLst>
          </p:cNvPr>
          <p:cNvSpPr txBox="1"/>
          <p:nvPr/>
        </p:nvSpPr>
        <p:spPr>
          <a:xfrm>
            <a:off x="1982927" y="4825562"/>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0" name="TextBox 109">
            <a:extLst>
              <a:ext uri="{FF2B5EF4-FFF2-40B4-BE49-F238E27FC236}">
                <a16:creationId xmlns:a16="http://schemas.microsoft.com/office/drawing/2014/main" id="{57DA028B-90B7-4E43-B91A-D6F20C5CA9BD}"/>
              </a:ext>
            </a:extLst>
          </p:cNvPr>
          <p:cNvSpPr txBox="1"/>
          <p:nvPr/>
        </p:nvSpPr>
        <p:spPr>
          <a:xfrm>
            <a:off x="3645640" y="2664983"/>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1" name="TextBox 110">
            <a:extLst>
              <a:ext uri="{FF2B5EF4-FFF2-40B4-BE49-F238E27FC236}">
                <a16:creationId xmlns:a16="http://schemas.microsoft.com/office/drawing/2014/main" id="{7BB45CFA-21D2-4863-A70F-5CF1B83C7394}"/>
              </a:ext>
            </a:extLst>
          </p:cNvPr>
          <p:cNvSpPr txBox="1"/>
          <p:nvPr/>
        </p:nvSpPr>
        <p:spPr>
          <a:xfrm>
            <a:off x="3542237" y="3273576"/>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2" name="TextBox 111">
            <a:extLst>
              <a:ext uri="{FF2B5EF4-FFF2-40B4-BE49-F238E27FC236}">
                <a16:creationId xmlns:a16="http://schemas.microsoft.com/office/drawing/2014/main" id="{20900940-F8EC-4A9B-AD4A-8CFE503F3A6E}"/>
              </a:ext>
            </a:extLst>
          </p:cNvPr>
          <p:cNvSpPr txBox="1"/>
          <p:nvPr/>
        </p:nvSpPr>
        <p:spPr>
          <a:xfrm>
            <a:off x="3416884" y="401095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3" name="TextBox 112">
            <a:extLst>
              <a:ext uri="{FF2B5EF4-FFF2-40B4-BE49-F238E27FC236}">
                <a16:creationId xmlns:a16="http://schemas.microsoft.com/office/drawing/2014/main" id="{6D02A333-1E99-41B8-BE58-5ECCDC7BD555}"/>
              </a:ext>
            </a:extLst>
          </p:cNvPr>
          <p:cNvSpPr txBox="1"/>
          <p:nvPr/>
        </p:nvSpPr>
        <p:spPr>
          <a:xfrm>
            <a:off x="3268441"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7" name="TextBox 116">
            <a:extLst>
              <a:ext uri="{FF2B5EF4-FFF2-40B4-BE49-F238E27FC236}">
                <a16:creationId xmlns:a16="http://schemas.microsoft.com/office/drawing/2014/main" id="{F125BC97-BA80-45C4-A828-95A96668CCE6}"/>
              </a:ext>
            </a:extLst>
          </p:cNvPr>
          <p:cNvSpPr txBox="1"/>
          <p:nvPr/>
        </p:nvSpPr>
        <p:spPr>
          <a:xfrm>
            <a:off x="5834087" y="4824239"/>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1" name="TextBox 120">
            <a:extLst>
              <a:ext uri="{FF2B5EF4-FFF2-40B4-BE49-F238E27FC236}">
                <a16:creationId xmlns:a16="http://schemas.microsoft.com/office/drawing/2014/main" id="{B9AA271A-8298-4EBE-B2FE-A5284285502F}"/>
              </a:ext>
            </a:extLst>
          </p:cNvPr>
          <p:cNvSpPr txBox="1"/>
          <p:nvPr/>
        </p:nvSpPr>
        <p:spPr>
          <a:xfrm>
            <a:off x="7100261" y="48557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2" name="TextBox 121">
            <a:extLst>
              <a:ext uri="{FF2B5EF4-FFF2-40B4-BE49-F238E27FC236}">
                <a16:creationId xmlns:a16="http://schemas.microsoft.com/office/drawing/2014/main" id="{0FADD980-3F05-4877-9F07-6D2908783F97}"/>
              </a:ext>
            </a:extLst>
          </p:cNvPr>
          <p:cNvSpPr txBox="1"/>
          <p:nvPr/>
        </p:nvSpPr>
        <p:spPr>
          <a:xfrm>
            <a:off x="7986957" y="2696090"/>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3" name="TextBox 122">
            <a:extLst>
              <a:ext uri="{FF2B5EF4-FFF2-40B4-BE49-F238E27FC236}">
                <a16:creationId xmlns:a16="http://schemas.microsoft.com/office/drawing/2014/main" id="{3B523829-5F1B-467B-86F7-F823E43A485F}"/>
              </a:ext>
            </a:extLst>
          </p:cNvPr>
          <p:cNvSpPr txBox="1"/>
          <p:nvPr/>
        </p:nvSpPr>
        <p:spPr>
          <a:xfrm>
            <a:off x="8103883" y="3294523"/>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4" name="TextBox 123">
            <a:extLst>
              <a:ext uri="{FF2B5EF4-FFF2-40B4-BE49-F238E27FC236}">
                <a16:creationId xmlns:a16="http://schemas.microsoft.com/office/drawing/2014/main" id="{A26DA491-E4BB-4DA9-81D4-FAA03DA95165}"/>
              </a:ext>
            </a:extLst>
          </p:cNvPr>
          <p:cNvSpPr txBox="1"/>
          <p:nvPr/>
        </p:nvSpPr>
        <p:spPr>
          <a:xfrm>
            <a:off x="8228143" y="40221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5" name="TextBox 124">
            <a:extLst>
              <a:ext uri="{FF2B5EF4-FFF2-40B4-BE49-F238E27FC236}">
                <a16:creationId xmlns:a16="http://schemas.microsoft.com/office/drawing/2014/main" id="{A4989ADC-976E-4925-81C5-56BA77C6B425}"/>
              </a:ext>
            </a:extLst>
          </p:cNvPr>
          <p:cNvSpPr txBox="1"/>
          <p:nvPr/>
        </p:nvSpPr>
        <p:spPr>
          <a:xfrm>
            <a:off x="8393145" y="48906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6" name="TextBox 125">
            <a:extLst>
              <a:ext uri="{FF2B5EF4-FFF2-40B4-BE49-F238E27FC236}">
                <a16:creationId xmlns:a16="http://schemas.microsoft.com/office/drawing/2014/main" id="{230D1D59-471F-4E79-A09B-AA371826C293}"/>
              </a:ext>
            </a:extLst>
          </p:cNvPr>
          <p:cNvSpPr txBox="1"/>
          <p:nvPr/>
        </p:nvSpPr>
        <p:spPr>
          <a:xfrm>
            <a:off x="9062116" y="26782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7" name="TextBox 126">
            <a:extLst>
              <a:ext uri="{FF2B5EF4-FFF2-40B4-BE49-F238E27FC236}">
                <a16:creationId xmlns:a16="http://schemas.microsoft.com/office/drawing/2014/main" id="{109403F1-0E5F-4280-B357-F290A704FFD4}"/>
              </a:ext>
            </a:extLst>
          </p:cNvPr>
          <p:cNvSpPr txBox="1"/>
          <p:nvPr/>
        </p:nvSpPr>
        <p:spPr>
          <a:xfrm>
            <a:off x="9203553" y="3288282"/>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8" name="TextBox 127">
            <a:extLst>
              <a:ext uri="{FF2B5EF4-FFF2-40B4-BE49-F238E27FC236}">
                <a16:creationId xmlns:a16="http://schemas.microsoft.com/office/drawing/2014/main" id="{EB41C7E3-D045-4B72-8BD8-CD604A13A397}"/>
              </a:ext>
            </a:extLst>
          </p:cNvPr>
          <p:cNvSpPr txBox="1"/>
          <p:nvPr/>
        </p:nvSpPr>
        <p:spPr>
          <a:xfrm>
            <a:off x="9479944" y="404329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9" name="TextBox 128">
            <a:extLst>
              <a:ext uri="{FF2B5EF4-FFF2-40B4-BE49-F238E27FC236}">
                <a16:creationId xmlns:a16="http://schemas.microsoft.com/office/drawing/2014/main" id="{21989A41-9219-40A3-8330-F761AE0DE8A5}"/>
              </a:ext>
            </a:extLst>
          </p:cNvPr>
          <p:cNvSpPr txBox="1"/>
          <p:nvPr/>
        </p:nvSpPr>
        <p:spPr>
          <a:xfrm>
            <a:off x="9676949"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70" name="Title 1">
            <a:extLst>
              <a:ext uri="{FF2B5EF4-FFF2-40B4-BE49-F238E27FC236}">
                <a16:creationId xmlns:a16="http://schemas.microsoft.com/office/drawing/2014/main" id="{38C10F88-8A97-48BF-B3A9-22755239630E}"/>
              </a:ext>
            </a:extLst>
          </p:cNvPr>
          <p:cNvSpPr txBox="1">
            <a:spLocks/>
          </p:cNvSpPr>
          <p:nvPr/>
        </p:nvSpPr>
        <p:spPr>
          <a:xfrm>
            <a:off x="306523" y="5718072"/>
            <a:ext cx="116715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mn-lt"/>
              </a:rPr>
              <a:t>Fish move to the best nearby patch and gain more energy when environmental conditions match their foraging preferences.</a:t>
            </a:r>
          </a:p>
        </p:txBody>
      </p:sp>
      <p:sp>
        <p:nvSpPr>
          <p:cNvPr id="83" name="TextBox 82">
            <a:extLst>
              <a:ext uri="{FF2B5EF4-FFF2-40B4-BE49-F238E27FC236}">
                <a16:creationId xmlns:a16="http://schemas.microsoft.com/office/drawing/2014/main" id="{4129E048-1567-49BD-ACE0-2AAAC078BA08}"/>
              </a:ext>
            </a:extLst>
          </p:cNvPr>
          <p:cNvSpPr txBox="1"/>
          <p:nvPr/>
        </p:nvSpPr>
        <p:spPr>
          <a:xfrm>
            <a:off x="2134347" y="4022108"/>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84" name="TextBox 83">
            <a:extLst>
              <a:ext uri="{FF2B5EF4-FFF2-40B4-BE49-F238E27FC236}">
                <a16:creationId xmlns:a16="http://schemas.microsoft.com/office/drawing/2014/main" id="{7974823B-4ADA-42E6-BF4D-58899B5CE3D8}"/>
              </a:ext>
            </a:extLst>
          </p:cNvPr>
          <p:cNvSpPr txBox="1"/>
          <p:nvPr/>
        </p:nvSpPr>
        <p:spPr>
          <a:xfrm>
            <a:off x="2393847" y="328111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grpSp>
        <p:nvGrpSpPr>
          <p:cNvPr id="5" name="Group 4">
            <a:extLst>
              <a:ext uri="{FF2B5EF4-FFF2-40B4-BE49-F238E27FC236}">
                <a16:creationId xmlns:a16="http://schemas.microsoft.com/office/drawing/2014/main" id="{15FE6D17-75DB-44EA-9ACA-1060DE62658E}"/>
              </a:ext>
            </a:extLst>
          </p:cNvPr>
          <p:cNvGrpSpPr/>
          <p:nvPr/>
        </p:nvGrpSpPr>
        <p:grpSpPr>
          <a:xfrm>
            <a:off x="9363454" y="189073"/>
            <a:ext cx="3396953" cy="2103452"/>
            <a:chOff x="9486977" y="861094"/>
            <a:chExt cx="3396953" cy="2103452"/>
          </a:xfrm>
        </p:grpSpPr>
        <p:grpSp>
          <p:nvGrpSpPr>
            <p:cNvPr id="86" name="Group 85">
              <a:extLst>
                <a:ext uri="{FF2B5EF4-FFF2-40B4-BE49-F238E27FC236}">
                  <a16:creationId xmlns:a16="http://schemas.microsoft.com/office/drawing/2014/main" id="{EDFE4E65-E31A-46B6-B80F-1DCBFCCFB56C}"/>
                </a:ext>
              </a:extLst>
            </p:cNvPr>
            <p:cNvGrpSpPr/>
            <p:nvPr/>
          </p:nvGrpSpPr>
          <p:grpSpPr>
            <a:xfrm>
              <a:off x="9486977" y="861094"/>
              <a:ext cx="3396953" cy="2103452"/>
              <a:chOff x="9267697" y="5389514"/>
              <a:chExt cx="3396953" cy="2103452"/>
            </a:xfrm>
          </p:grpSpPr>
          <p:sp>
            <p:nvSpPr>
              <p:cNvPr id="87" name="Rectangle 86">
                <a:extLst>
                  <a:ext uri="{FF2B5EF4-FFF2-40B4-BE49-F238E27FC236}">
                    <a16:creationId xmlns:a16="http://schemas.microsoft.com/office/drawing/2014/main" id="{ACE758A5-5C83-48A3-98BB-FC1CDBCE7313}"/>
                  </a:ext>
                </a:extLst>
              </p:cNvPr>
              <p:cNvSpPr/>
              <p:nvPr/>
            </p:nvSpPr>
            <p:spPr>
              <a:xfrm>
                <a:off x="9267697" y="5787731"/>
                <a:ext cx="2497656" cy="1705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C1F4471-1D11-4FF1-81D4-00981F97DED0}"/>
                  </a:ext>
                </a:extLst>
              </p:cNvPr>
              <p:cNvSpPr/>
              <p:nvPr/>
            </p:nvSpPr>
            <p:spPr>
              <a:xfrm>
                <a:off x="9395253" y="5958699"/>
                <a:ext cx="365760" cy="2334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616B5B-141C-4419-809F-DE9CAA918066}"/>
                  </a:ext>
                </a:extLst>
              </p:cNvPr>
              <p:cNvSpPr/>
              <p:nvPr/>
            </p:nvSpPr>
            <p:spPr>
              <a:xfrm>
                <a:off x="9414592" y="6703367"/>
                <a:ext cx="365760" cy="2334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E59005B-333B-4D70-B945-C5B3A252F4B5}"/>
                  </a:ext>
                </a:extLst>
              </p:cNvPr>
              <p:cNvSpPr txBox="1"/>
              <p:nvPr/>
            </p:nvSpPr>
            <p:spPr>
              <a:xfrm>
                <a:off x="9743225" y="5891916"/>
                <a:ext cx="2203115" cy="369332"/>
              </a:xfrm>
              <a:prstGeom prst="rect">
                <a:avLst/>
              </a:prstGeom>
              <a:noFill/>
            </p:spPr>
            <p:txBody>
              <a:bodyPr wrap="square" rtlCol="0">
                <a:spAutoFit/>
              </a:bodyPr>
              <a:lstStyle/>
              <a:p>
                <a:r>
                  <a:rPr lang="en-US" dirty="0"/>
                  <a:t>Salinity (</a:t>
                </a:r>
                <a:r>
                  <a:rPr lang="en-US" b="1" i="1" dirty="0" err="1"/>
                  <a:t>psu</a:t>
                </a:r>
                <a:r>
                  <a:rPr lang="en-US" dirty="0"/>
                  <a:t>) </a:t>
                </a:r>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7CF2A430-65F3-4D81-A76E-7D0E8757CDA1}"/>
                      </a:ext>
                    </a:extLst>
                  </p:cNvPr>
                  <p:cNvSpPr txBox="1"/>
                  <p:nvPr/>
                </p:nvSpPr>
                <p:spPr>
                  <a:xfrm>
                    <a:off x="9770694" y="6624633"/>
                    <a:ext cx="2893956" cy="369332"/>
                  </a:xfrm>
                  <a:prstGeom prst="rect">
                    <a:avLst/>
                  </a:prstGeom>
                  <a:noFill/>
                </p:spPr>
                <p:txBody>
                  <a:bodyPr wrap="square" rtlCol="0">
                    <a:spAutoFit/>
                  </a:bodyPr>
                  <a:lstStyle/>
                  <a:p>
                    <a:r>
                      <a:rPr lang="en-US" dirty="0"/>
                      <a:t>Current Velocity (</a:t>
                    </a:r>
                    <a14:m>
                      <m:oMath xmlns:m="http://schemas.openxmlformats.org/officeDocument/2006/math">
                        <m:r>
                          <a:rPr lang="en-US" b="1" i="1" smtClean="0">
                            <a:latin typeface="Cambria Math" panose="02040503050406030204" pitchFamily="18" charset="0"/>
                          </a:rPr>
                          <m:t>𝒖</m:t>
                        </m:r>
                      </m:oMath>
                    </a14:m>
                    <a:r>
                      <a:rPr lang="en-US" dirty="0"/>
                      <a:t>) </a:t>
                    </a:r>
                  </a:p>
                </p:txBody>
              </p:sp>
            </mc:Choice>
            <mc:Fallback xmlns="">
              <p:sp>
                <p:nvSpPr>
                  <p:cNvPr id="91" name="TextBox 90">
                    <a:extLst>
                      <a:ext uri="{FF2B5EF4-FFF2-40B4-BE49-F238E27FC236}">
                        <a16:creationId xmlns:a16="http://schemas.microsoft.com/office/drawing/2014/main" id="{7CF2A430-65F3-4D81-A76E-7D0E8757CDA1}"/>
                      </a:ext>
                    </a:extLst>
                  </p:cNvPr>
                  <p:cNvSpPr txBox="1">
                    <a:spLocks noRot="1" noChangeAspect="1" noMove="1" noResize="1" noEditPoints="1" noAdjustHandles="1" noChangeArrowheads="1" noChangeShapeType="1" noTextEdit="1"/>
                  </p:cNvSpPr>
                  <p:nvPr/>
                </p:nvSpPr>
                <p:spPr>
                  <a:xfrm>
                    <a:off x="9770694" y="6624633"/>
                    <a:ext cx="2893956" cy="369332"/>
                  </a:xfrm>
                  <a:prstGeom prst="rect">
                    <a:avLst/>
                  </a:prstGeom>
                  <a:blipFill>
                    <a:blip r:embed="rId6"/>
                    <a:stretch>
                      <a:fillRect l="-1895" t="-10000" b="-26667"/>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D29C8B95-12C8-4562-A7CA-5DD9E13F4EAE}"/>
                  </a:ext>
                </a:extLst>
              </p:cNvPr>
              <p:cNvSpPr txBox="1"/>
              <p:nvPr/>
            </p:nvSpPr>
            <p:spPr>
              <a:xfrm>
                <a:off x="9726219" y="5389514"/>
                <a:ext cx="1687551" cy="400110"/>
              </a:xfrm>
              <a:prstGeom prst="rect">
                <a:avLst/>
              </a:prstGeom>
              <a:noFill/>
            </p:spPr>
            <p:txBody>
              <a:bodyPr wrap="square" rtlCol="0">
                <a:spAutoFit/>
              </a:bodyPr>
              <a:lstStyle/>
              <a:p>
                <a:pPr algn="ctr"/>
                <a:r>
                  <a:rPr lang="en-US" sz="2000" b="1" dirty="0"/>
                  <a:t>Legend</a:t>
                </a:r>
              </a:p>
            </p:txBody>
          </p:sp>
        </p:grpSp>
        <p:sp>
          <p:nvSpPr>
            <p:cNvPr id="93" name="Rectangle 92">
              <a:extLst>
                <a:ext uri="{FF2B5EF4-FFF2-40B4-BE49-F238E27FC236}">
                  <a16:creationId xmlns:a16="http://schemas.microsoft.com/office/drawing/2014/main" id="{6D05BD26-1DB7-47F2-B94F-B676E34E3399}"/>
                </a:ext>
              </a:extLst>
            </p:cNvPr>
            <p:cNvSpPr/>
            <p:nvPr/>
          </p:nvSpPr>
          <p:spPr>
            <a:xfrm>
              <a:off x="9622721" y="1802884"/>
              <a:ext cx="365760" cy="233429"/>
            </a:xfrm>
            <a:prstGeom prst="rect">
              <a:avLst/>
            </a:prstGeom>
            <a:solidFill>
              <a:srgbClr val="C0161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799940DA-EA48-40A1-A471-24013DD62DBC}"/>
                    </a:ext>
                  </a:extLst>
                </p:cNvPr>
                <p:cNvSpPr txBox="1"/>
                <p:nvPr/>
              </p:nvSpPr>
              <p:spPr>
                <a:xfrm>
                  <a:off x="9978823" y="1724150"/>
                  <a:ext cx="2893956" cy="369332"/>
                </a:xfrm>
                <a:prstGeom prst="rect">
                  <a:avLst/>
                </a:prstGeom>
                <a:noFill/>
              </p:spPr>
              <p:txBody>
                <a:bodyPr wrap="square" rtlCol="0">
                  <a:spAutoFit/>
                </a:bodyPr>
                <a:lstStyle/>
                <a:p>
                  <a:r>
                    <a:rPr lang="en-US" dirty="0"/>
                    <a:t>Temperature (</a:t>
                  </a:r>
                  <a14:m>
                    <m:oMath xmlns:m="http://schemas.openxmlformats.org/officeDocument/2006/math">
                      <m:r>
                        <a:rPr lang="en-US" b="1" i="1" smtClean="0">
                          <a:latin typeface="Cambria Math" panose="02040503050406030204" pitchFamily="18" charset="0"/>
                        </a:rPr>
                        <m:t>𝑪</m:t>
                      </m:r>
                    </m:oMath>
                  </a14:m>
                  <a:r>
                    <a:rPr lang="en-US" dirty="0"/>
                    <a:t>) </a:t>
                  </a:r>
                </a:p>
              </p:txBody>
            </p:sp>
          </mc:Choice>
          <mc:Fallback xmlns="">
            <p:sp>
              <p:nvSpPr>
                <p:cNvPr id="94" name="TextBox 93">
                  <a:extLst>
                    <a:ext uri="{FF2B5EF4-FFF2-40B4-BE49-F238E27FC236}">
                      <a16:creationId xmlns:a16="http://schemas.microsoft.com/office/drawing/2014/main" id="{799940DA-EA48-40A1-A471-24013DD62DBC}"/>
                    </a:ext>
                  </a:extLst>
                </p:cNvPr>
                <p:cNvSpPr txBox="1">
                  <a:spLocks noRot="1" noChangeAspect="1" noMove="1" noResize="1" noEditPoints="1" noAdjustHandles="1" noChangeArrowheads="1" noChangeShapeType="1" noTextEdit="1"/>
                </p:cNvSpPr>
                <p:nvPr/>
              </p:nvSpPr>
              <p:spPr>
                <a:xfrm>
                  <a:off x="9978823" y="1724150"/>
                  <a:ext cx="2893956" cy="369332"/>
                </a:xfrm>
                <a:prstGeom prst="rect">
                  <a:avLst/>
                </a:prstGeom>
                <a:blipFill>
                  <a:blip r:embed="rId7"/>
                  <a:stretch>
                    <a:fillRect l="-1899" t="-10000" b="-26667"/>
                  </a:stretch>
                </a:blipFill>
              </p:spPr>
              <p:txBody>
                <a:bodyPr/>
                <a:lstStyle/>
                <a:p>
                  <a:r>
                    <a:rPr lang="en-US">
                      <a:noFill/>
                    </a:rPr>
                    <a:t> </a:t>
                  </a:r>
                </a:p>
              </p:txBody>
            </p:sp>
          </mc:Fallback>
        </mc:AlternateContent>
      </p:grpSp>
      <p:sp>
        <p:nvSpPr>
          <p:cNvPr id="96" name="Rectangle 95">
            <a:extLst>
              <a:ext uri="{FF2B5EF4-FFF2-40B4-BE49-F238E27FC236}">
                <a16:creationId xmlns:a16="http://schemas.microsoft.com/office/drawing/2014/main" id="{A7E69A02-6C94-4036-A728-0A62224DEF2B}"/>
              </a:ext>
            </a:extLst>
          </p:cNvPr>
          <p:cNvSpPr/>
          <p:nvPr/>
        </p:nvSpPr>
        <p:spPr>
          <a:xfrm>
            <a:off x="9520007" y="1890990"/>
            <a:ext cx="365760" cy="233429"/>
          </a:xfrm>
          <a:prstGeom prst="rect">
            <a:avLst/>
          </a:prstGeom>
          <a:solidFill>
            <a:srgbClr val="6C3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E42EC7B2-DA6E-4EF6-8F09-8BAF68F463EE}"/>
              </a:ext>
            </a:extLst>
          </p:cNvPr>
          <p:cNvSpPr txBox="1"/>
          <p:nvPr/>
        </p:nvSpPr>
        <p:spPr>
          <a:xfrm>
            <a:off x="9876109" y="1812256"/>
            <a:ext cx="2893956" cy="369332"/>
          </a:xfrm>
          <a:prstGeom prst="rect">
            <a:avLst/>
          </a:prstGeom>
          <a:noFill/>
        </p:spPr>
        <p:txBody>
          <a:bodyPr wrap="square" rtlCol="0">
            <a:spAutoFit/>
          </a:bodyPr>
          <a:lstStyle/>
          <a:p>
            <a:r>
              <a:rPr lang="en-US" dirty="0"/>
              <a:t>SPM (</a:t>
            </a:r>
            <a:r>
              <a:rPr lang="en-US" b="1" i="1" dirty="0"/>
              <a:t>g/L</a:t>
            </a:r>
            <a:r>
              <a:rPr lang="en-US" dirty="0"/>
              <a:t>) </a:t>
            </a:r>
          </a:p>
        </p:txBody>
      </p:sp>
      <p:pic>
        <p:nvPicPr>
          <p:cNvPr id="98" name="Picture 97">
            <a:extLst>
              <a:ext uri="{FF2B5EF4-FFF2-40B4-BE49-F238E27FC236}">
                <a16:creationId xmlns:a16="http://schemas.microsoft.com/office/drawing/2014/main" id="{4606E9D0-CCFF-48C0-B67C-7BB807B7EF20}"/>
              </a:ext>
            </a:extLst>
          </p:cNvPr>
          <p:cNvPicPr>
            <a:picLocks noChangeAspect="1"/>
          </p:cNvPicPr>
          <p:nvPr/>
        </p:nvPicPr>
        <p:blipFill rotWithShape="1">
          <a:blip r:embed="rId3"/>
          <a:srcRect l="28667" r="57122" b="74836"/>
          <a:stretch/>
        </p:blipFill>
        <p:spPr>
          <a:xfrm flipH="1">
            <a:off x="6548321" y="3081079"/>
            <a:ext cx="1048225" cy="1013201"/>
          </a:xfrm>
          <a:prstGeom prst="rect">
            <a:avLst/>
          </a:prstGeom>
          <a:ln w="57150">
            <a:solidFill>
              <a:srgbClr val="FFC000"/>
            </a:solidFill>
          </a:ln>
          <a:scene3d>
            <a:camera prst="perspectiveRelaxed"/>
            <a:lightRig rig="threePt" dir="t"/>
          </a:scene3d>
        </p:spPr>
      </p:pic>
      <p:sp>
        <p:nvSpPr>
          <p:cNvPr id="11" name="TextBox 10">
            <a:extLst>
              <a:ext uri="{FF2B5EF4-FFF2-40B4-BE49-F238E27FC236}">
                <a16:creationId xmlns:a16="http://schemas.microsoft.com/office/drawing/2014/main" id="{59BB8486-F331-4118-8833-76692BEDBF1D}"/>
              </a:ext>
            </a:extLst>
          </p:cNvPr>
          <p:cNvSpPr txBox="1"/>
          <p:nvPr/>
        </p:nvSpPr>
        <p:spPr>
          <a:xfrm>
            <a:off x="4447402" y="2718186"/>
            <a:ext cx="884693" cy="584775"/>
          </a:xfrm>
          <a:prstGeom prst="rect">
            <a:avLst/>
          </a:prstGeom>
          <a:noFill/>
        </p:spPr>
        <p:txBody>
          <a:bodyPr wrap="square" rtlCol="0">
            <a:spAutoFit/>
          </a:bodyPr>
          <a:lstStyle/>
          <a:p>
            <a:pPr algn="ctr"/>
            <a:r>
              <a:rPr lang="en-US" sz="1600" b="1" dirty="0"/>
              <a:t>Quality = 0.3</a:t>
            </a:r>
          </a:p>
        </p:txBody>
      </p:sp>
      <p:sp>
        <p:nvSpPr>
          <p:cNvPr id="100" name="TextBox 99">
            <a:extLst>
              <a:ext uri="{FF2B5EF4-FFF2-40B4-BE49-F238E27FC236}">
                <a16:creationId xmlns:a16="http://schemas.microsoft.com/office/drawing/2014/main" id="{248E4B34-2036-497C-AFF4-72603B4144DF}"/>
              </a:ext>
            </a:extLst>
          </p:cNvPr>
          <p:cNvSpPr txBox="1"/>
          <p:nvPr/>
        </p:nvSpPr>
        <p:spPr>
          <a:xfrm>
            <a:off x="5482796" y="3970606"/>
            <a:ext cx="884693" cy="584775"/>
          </a:xfrm>
          <a:prstGeom prst="rect">
            <a:avLst/>
          </a:prstGeom>
          <a:noFill/>
        </p:spPr>
        <p:txBody>
          <a:bodyPr wrap="square" rtlCol="0">
            <a:spAutoFit/>
          </a:bodyPr>
          <a:lstStyle/>
          <a:p>
            <a:pPr algn="ctr"/>
            <a:r>
              <a:rPr lang="en-US" sz="1600" b="1" dirty="0"/>
              <a:t>Quality = 0.6</a:t>
            </a:r>
          </a:p>
        </p:txBody>
      </p:sp>
      <p:sp>
        <p:nvSpPr>
          <p:cNvPr id="101" name="TextBox 100">
            <a:extLst>
              <a:ext uri="{FF2B5EF4-FFF2-40B4-BE49-F238E27FC236}">
                <a16:creationId xmlns:a16="http://schemas.microsoft.com/office/drawing/2014/main" id="{CA3D3625-8117-45B7-BED0-946B293217A7}"/>
              </a:ext>
            </a:extLst>
          </p:cNvPr>
          <p:cNvSpPr txBox="1"/>
          <p:nvPr/>
        </p:nvSpPr>
        <p:spPr>
          <a:xfrm>
            <a:off x="6593740" y="2696090"/>
            <a:ext cx="884693" cy="584775"/>
          </a:xfrm>
          <a:prstGeom prst="rect">
            <a:avLst/>
          </a:prstGeom>
          <a:noFill/>
        </p:spPr>
        <p:txBody>
          <a:bodyPr wrap="square" rtlCol="0">
            <a:spAutoFit/>
          </a:bodyPr>
          <a:lstStyle/>
          <a:p>
            <a:pPr algn="ctr"/>
            <a:r>
              <a:rPr lang="en-US" sz="1600" b="1" dirty="0"/>
              <a:t>Quality = 0.2</a:t>
            </a:r>
          </a:p>
        </p:txBody>
      </p:sp>
      <p:sp>
        <p:nvSpPr>
          <p:cNvPr id="102" name="TextBox 101">
            <a:extLst>
              <a:ext uri="{FF2B5EF4-FFF2-40B4-BE49-F238E27FC236}">
                <a16:creationId xmlns:a16="http://schemas.microsoft.com/office/drawing/2014/main" id="{55D5E15A-F550-4443-808B-5C54C6B4006E}"/>
              </a:ext>
            </a:extLst>
          </p:cNvPr>
          <p:cNvSpPr txBox="1"/>
          <p:nvPr/>
        </p:nvSpPr>
        <p:spPr>
          <a:xfrm>
            <a:off x="6699811" y="3964165"/>
            <a:ext cx="884693" cy="584775"/>
          </a:xfrm>
          <a:prstGeom prst="rect">
            <a:avLst/>
          </a:prstGeom>
          <a:noFill/>
        </p:spPr>
        <p:txBody>
          <a:bodyPr wrap="square" rtlCol="0">
            <a:spAutoFit/>
          </a:bodyPr>
          <a:lstStyle/>
          <a:p>
            <a:pPr algn="ctr"/>
            <a:r>
              <a:rPr lang="en-US" sz="1600" b="1" dirty="0"/>
              <a:t>Quality = 0.7</a:t>
            </a:r>
          </a:p>
        </p:txBody>
      </p:sp>
      <p:sp>
        <p:nvSpPr>
          <p:cNvPr id="103" name="TextBox 102">
            <a:extLst>
              <a:ext uri="{FF2B5EF4-FFF2-40B4-BE49-F238E27FC236}">
                <a16:creationId xmlns:a16="http://schemas.microsoft.com/office/drawing/2014/main" id="{EB39B999-DB81-44E8-921B-4E583A62A561}"/>
              </a:ext>
            </a:extLst>
          </p:cNvPr>
          <p:cNvSpPr txBox="1"/>
          <p:nvPr/>
        </p:nvSpPr>
        <p:spPr>
          <a:xfrm>
            <a:off x="4446792" y="3324430"/>
            <a:ext cx="884693" cy="584775"/>
          </a:xfrm>
          <a:prstGeom prst="rect">
            <a:avLst/>
          </a:prstGeom>
          <a:noFill/>
        </p:spPr>
        <p:txBody>
          <a:bodyPr wrap="square" rtlCol="0">
            <a:spAutoFit/>
          </a:bodyPr>
          <a:lstStyle/>
          <a:p>
            <a:pPr algn="ctr"/>
            <a:r>
              <a:rPr lang="en-US" sz="1600" b="1" dirty="0"/>
              <a:t>Quality = 0.8</a:t>
            </a:r>
          </a:p>
        </p:txBody>
      </p:sp>
      <p:sp>
        <p:nvSpPr>
          <p:cNvPr id="114" name="TextBox 113">
            <a:extLst>
              <a:ext uri="{FF2B5EF4-FFF2-40B4-BE49-F238E27FC236}">
                <a16:creationId xmlns:a16="http://schemas.microsoft.com/office/drawing/2014/main" id="{5424BD8E-CE93-4F04-8463-9CBAD0F0404E}"/>
              </a:ext>
            </a:extLst>
          </p:cNvPr>
          <p:cNvSpPr txBox="1"/>
          <p:nvPr/>
        </p:nvSpPr>
        <p:spPr>
          <a:xfrm>
            <a:off x="4408255" y="3978564"/>
            <a:ext cx="884693" cy="584775"/>
          </a:xfrm>
          <a:prstGeom prst="rect">
            <a:avLst/>
          </a:prstGeom>
          <a:noFill/>
        </p:spPr>
        <p:txBody>
          <a:bodyPr wrap="square" rtlCol="0">
            <a:spAutoFit/>
          </a:bodyPr>
          <a:lstStyle/>
          <a:p>
            <a:pPr algn="ctr"/>
            <a:r>
              <a:rPr lang="en-US" sz="1600" b="1" dirty="0"/>
              <a:t>Quality = 0.6</a:t>
            </a:r>
          </a:p>
        </p:txBody>
      </p:sp>
      <p:sp>
        <p:nvSpPr>
          <p:cNvPr id="130" name="TextBox 129">
            <a:extLst>
              <a:ext uri="{FF2B5EF4-FFF2-40B4-BE49-F238E27FC236}">
                <a16:creationId xmlns:a16="http://schemas.microsoft.com/office/drawing/2014/main" id="{512C8E18-9AE8-44EB-8145-52584FF336AC}"/>
              </a:ext>
            </a:extLst>
          </p:cNvPr>
          <p:cNvSpPr txBox="1"/>
          <p:nvPr/>
        </p:nvSpPr>
        <p:spPr>
          <a:xfrm>
            <a:off x="5527042" y="2703507"/>
            <a:ext cx="884693" cy="584775"/>
          </a:xfrm>
          <a:prstGeom prst="rect">
            <a:avLst/>
          </a:prstGeom>
          <a:noFill/>
        </p:spPr>
        <p:txBody>
          <a:bodyPr wrap="square" rtlCol="0">
            <a:spAutoFit/>
          </a:bodyPr>
          <a:lstStyle/>
          <a:p>
            <a:pPr algn="ctr"/>
            <a:r>
              <a:rPr lang="en-US" sz="1600" b="1" dirty="0"/>
              <a:t>Quality = 0.3</a:t>
            </a:r>
          </a:p>
        </p:txBody>
      </p:sp>
      <p:grpSp>
        <p:nvGrpSpPr>
          <p:cNvPr id="6" name="Group 5">
            <a:extLst>
              <a:ext uri="{FF2B5EF4-FFF2-40B4-BE49-F238E27FC236}">
                <a16:creationId xmlns:a16="http://schemas.microsoft.com/office/drawing/2014/main" id="{63E9AEEA-F306-4826-8994-2C1EFBDC8826}"/>
              </a:ext>
            </a:extLst>
          </p:cNvPr>
          <p:cNvGrpSpPr/>
          <p:nvPr/>
        </p:nvGrpSpPr>
        <p:grpSpPr>
          <a:xfrm>
            <a:off x="5229077" y="1531426"/>
            <a:ext cx="1438648" cy="2026473"/>
            <a:chOff x="6390987" y="1396841"/>
            <a:chExt cx="1438648" cy="2026473"/>
          </a:xfrm>
        </p:grpSpPr>
        <p:grpSp>
          <p:nvGrpSpPr>
            <p:cNvPr id="2" name="Group 1">
              <a:extLst>
                <a:ext uri="{FF2B5EF4-FFF2-40B4-BE49-F238E27FC236}">
                  <a16:creationId xmlns:a16="http://schemas.microsoft.com/office/drawing/2014/main" id="{E2E7635E-2A71-4DE4-AC6F-D03B398BA01A}"/>
                </a:ext>
              </a:extLst>
            </p:cNvPr>
            <p:cNvGrpSpPr/>
            <p:nvPr/>
          </p:nvGrpSpPr>
          <p:grpSpPr>
            <a:xfrm>
              <a:off x="6390987" y="1396841"/>
              <a:ext cx="1438648" cy="1081927"/>
              <a:chOff x="1880406" y="1328694"/>
              <a:chExt cx="1438648" cy="1081927"/>
            </a:xfrm>
          </p:grpSpPr>
          <p:pic>
            <p:nvPicPr>
              <p:cNvPr id="4" name="Picture 3">
                <a:extLst>
                  <a:ext uri="{FF2B5EF4-FFF2-40B4-BE49-F238E27FC236}">
                    <a16:creationId xmlns:a16="http://schemas.microsoft.com/office/drawing/2014/main" id="{894CD7E2-905A-405C-9594-ACACE159E893}"/>
                  </a:ext>
                </a:extLst>
              </p:cNvPr>
              <p:cNvPicPr>
                <a:picLocks noChangeAspect="1"/>
              </p:cNvPicPr>
              <p:nvPr/>
            </p:nvPicPr>
            <p:blipFill>
              <a:blip r:embed="rId8"/>
              <a:stretch>
                <a:fillRect/>
              </a:stretch>
            </p:blipFill>
            <p:spPr>
              <a:xfrm flipH="1">
                <a:off x="1880406" y="1579624"/>
                <a:ext cx="1438648" cy="830997"/>
              </a:xfrm>
              <a:prstGeom prst="rect">
                <a:avLst/>
              </a:prstGeom>
              <a:ln>
                <a:noFill/>
              </a:ln>
              <a:effectLst>
                <a:outerShdw blurRad="50800" dist="38100" dir="2700000" algn="tl" rotWithShape="0">
                  <a:prstClr val="black">
                    <a:alpha val="40000"/>
                  </a:prstClr>
                </a:outerShdw>
              </a:effectLst>
            </p:spPr>
          </p:pic>
          <p:sp>
            <p:nvSpPr>
              <p:cNvPr id="95" name="TextBox 94">
                <a:extLst>
                  <a:ext uri="{FF2B5EF4-FFF2-40B4-BE49-F238E27FC236}">
                    <a16:creationId xmlns:a16="http://schemas.microsoft.com/office/drawing/2014/main" id="{53C9ADDD-6F2E-43C5-8890-9D49AEA5ABCB}"/>
                  </a:ext>
                </a:extLst>
              </p:cNvPr>
              <p:cNvSpPr txBox="1"/>
              <p:nvPr/>
            </p:nvSpPr>
            <p:spPr>
              <a:xfrm>
                <a:off x="2157251" y="1328694"/>
                <a:ext cx="905248" cy="369332"/>
              </a:xfrm>
              <a:prstGeom prst="rect">
                <a:avLst/>
              </a:prstGeom>
              <a:noFill/>
            </p:spPr>
            <p:txBody>
              <a:bodyPr wrap="none" rtlCol="0">
                <a:spAutoFit/>
              </a:bodyPr>
              <a:lstStyle/>
              <a:p>
                <a:r>
                  <a:rPr lang="en-US" b="1" dirty="0"/>
                  <a:t>Forager</a:t>
                </a:r>
              </a:p>
            </p:txBody>
          </p:sp>
        </p:grpSp>
        <p:sp>
          <p:nvSpPr>
            <p:cNvPr id="82" name="Arrow: Up-Down 81">
              <a:extLst>
                <a:ext uri="{FF2B5EF4-FFF2-40B4-BE49-F238E27FC236}">
                  <a16:creationId xmlns:a16="http://schemas.microsoft.com/office/drawing/2014/main" id="{84270C7A-CC37-4BF3-8772-A8A0C6C58035}"/>
                </a:ext>
              </a:extLst>
            </p:cNvPr>
            <p:cNvSpPr/>
            <p:nvPr/>
          </p:nvSpPr>
          <p:spPr>
            <a:xfrm>
              <a:off x="6998419" y="2326034"/>
              <a:ext cx="208670" cy="1097280"/>
            </a:xfrm>
            <a:prstGeom prst="upDownArrow">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Box 73">
            <a:extLst>
              <a:ext uri="{FF2B5EF4-FFF2-40B4-BE49-F238E27FC236}">
                <a16:creationId xmlns:a16="http://schemas.microsoft.com/office/drawing/2014/main" id="{BC8501F8-D603-4F8E-B741-CE0871595EE1}"/>
              </a:ext>
            </a:extLst>
          </p:cNvPr>
          <p:cNvSpPr txBox="1"/>
          <p:nvPr/>
        </p:nvSpPr>
        <p:spPr>
          <a:xfrm>
            <a:off x="-773002" y="169002"/>
            <a:ext cx="5181257" cy="646331"/>
          </a:xfrm>
          <a:prstGeom prst="rect">
            <a:avLst/>
          </a:prstGeom>
          <a:noFill/>
        </p:spPr>
        <p:txBody>
          <a:bodyPr wrap="square" rtlCol="0">
            <a:spAutoFit/>
          </a:bodyPr>
          <a:lstStyle/>
          <a:p>
            <a:pPr algn="ctr"/>
            <a:r>
              <a:rPr lang="en-US" sz="3600" b="1" dirty="0"/>
              <a:t>No Competition</a:t>
            </a:r>
          </a:p>
        </p:txBody>
      </p:sp>
      <p:grpSp>
        <p:nvGrpSpPr>
          <p:cNvPr id="7" name="Group 6">
            <a:extLst>
              <a:ext uri="{FF2B5EF4-FFF2-40B4-BE49-F238E27FC236}">
                <a16:creationId xmlns:a16="http://schemas.microsoft.com/office/drawing/2014/main" id="{A56C6620-765D-46CA-AF9E-73A2B0DFA123}"/>
              </a:ext>
            </a:extLst>
          </p:cNvPr>
          <p:cNvGrpSpPr/>
          <p:nvPr/>
        </p:nvGrpSpPr>
        <p:grpSpPr>
          <a:xfrm>
            <a:off x="6087067" y="144285"/>
            <a:ext cx="1972474" cy="1233901"/>
            <a:chOff x="6302756" y="-21785"/>
            <a:chExt cx="1972474" cy="1233901"/>
          </a:xfrm>
        </p:grpSpPr>
        <p:sp>
          <p:nvSpPr>
            <p:cNvPr id="99" name="Rectangle 98">
              <a:extLst>
                <a:ext uri="{FF2B5EF4-FFF2-40B4-BE49-F238E27FC236}">
                  <a16:creationId xmlns:a16="http://schemas.microsoft.com/office/drawing/2014/main" id="{772B1A24-B441-4945-AA5E-FDEF334F8B2D}"/>
                </a:ext>
              </a:extLst>
            </p:cNvPr>
            <p:cNvSpPr/>
            <p:nvPr/>
          </p:nvSpPr>
          <p:spPr>
            <a:xfrm>
              <a:off x="6367489" y="82429"/>
              <a:ext cx="1791306" cy="112968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75">
              <a:extLst>
                <a:ext uri="{FF2B5EF4-FFF2-40B4-BE49-F238E27FC236}">
                  <a16:creationId xmlns:a16="http://schemas.microsoft.com/office/drawing/2014/main" id="{F9BC1BE8-B5E3-47BE-90E6-1A98CCDBDCBF}"/>
                </a:ext>
              </a:extLst>
            </p:cNvPr>
            <p:cNvPicPr>
              <a:picLocks noChangeAspect="1"/>
            </p:cNvPicPr>
            <p:nvPr/>
          </p:nvPicPr>
          <p:blipFill rotWithShape="1">
            <a:blip r:embed="rId9"/>
            <a:srcRect l="36883" t="9252" r="55401" b="73628"/>
            <a:stretch/>
          </p:blipFill>
          <p:spPr>
            <a:xfrm>
              <a:off x="6474266" y="108143"/>
              <a:ext cx="561821" cy="896009"/>
            </a:xfrm>
            <a:prstGeom prst="rect">
              <a:avLst/>
            </a:prstGeom>
            <a:effectLst>
              <a:outerShdw blurRad="50800" dist="38100" dir="2700000" algn="tl" rotWithShape="0">
                <a:prstClr val="black">
                  <a:alpha val="40000"/>
                </a:prstClr>
              </a:outerShdw>
            </a:effectLst>
          </p:spPr>
        </p:pic>
        <p:sp>
          <p:nvSpPr>
            <p:cNvPr id="77" name="Rectangle 76">
              <a:extLst>
                <a:ext uri="{FF2B5EF4-FFF2-40B4-BE49-F238E27FC236}">
                  <a16:creationId xmlns:a16="http://schemas.microsoft.com/office/drawing/2014/main" id="{E10DFA3B-5D8C-44E9-B958-B2DFAED6C868}"/>
                </a:ext>
              </a:extLst>
            </p:cNvPr>
            <p:cNvSpPr/>
            <p:nvPr/>
          </p:nvSpPr>
          <p:spPr>
            <a:xfrm>
              <a:off x="6656505" y="791835"/>
              <a:ext cx="254405" cy="3657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1E46C0EC-EDDE-42DB-A785-3620D6C39C33}"/>
                </a:ext>
              </a:extLst>
            </p:cNvPr>
            <p:cNvSpPr txBox="1"/>
            <p:nvPr/>
          </p:nvSpPr>
          <p:spPr>
            <a:xfrm>
              <a:off x="6302756" y="873562"/>
              <a:ext cx="1006627" cy="338554"/>
            </a:xfrm>
            <a:prstGeom prst="rect">
              <a:avLst/>
            </a:prstGeom>
            <a:noFill/>
          </p:spPr>
          <p:txBody>
            <a:bodyPr wrap="square" rtlCol="0">
              <a:spAutoFit/>
            </a:bodyPr>
            <a:lstStyle/>
            <a:p>
              <a:pPr algn="ctr"/>
              <a:r>
                <a:rPr lang="en-US" sz="1600" b="1" dirty="0"/>
                <a:t>Energy</a:t>
              </a:r>
            </a:p>
          </p:txBody>
        </p:sp>
        <p:sp>
          <p:nvSpPr>
            <p:cNvPr id="79" name="TextBox 78">
              <a:extLst>
                <a:ext uri="{FF2B5EF4-FFF2-40B4-BE49-F238E27FC236}">
                  <a16:creationId xmlns:a16="http://schemas.microsoft.com/office/drawing/2014/main" id="{41587A8F-8B08-4903-B566-ED9DC8FCE395}"/>
                </a:ext>
              </a:extLst>
            </p:cNvPr>
            <p:cNvSpPr txBox="1"/>
            <p:nvPr/>
          </p:nvSpPr>
          <p:spPr>
            <a:xfrm>
              <a:off x="7268603" y="862193"/>
              <a:ext cx="1006627" cy="338554"/>
            </a:xfrm>
            <a:prstGeom prst="rect">
              <a:avLst/>
            </a:prstGeom>
            <a:noFill/>
          </p:spPr>
          <p:txBody>
            <a:bodyPr wrap="square" rtlCol="0">
              <a:spAutoFit/>
            </a:bodyPr>
            <a:lstStyle/>
            <a:p>
              <a:pPr algn="ctr"/>
              <a:r>
                <a:rPr lang="en-US" sz="1600" b="1" dirty="0"/>
                <a:t>Energy</a:t>
              </a:r>
            </a:p>
          </p:txBody>
        </p:sp>
        <p:sp>
          <p:nvSpPr>
            <p:cNvPr id="80" name="Arrow: Right 79">
              <a:extLst>
                <a:ext uri="{FF2B5EF4-FFF2-40B4-BE49-F238E27FC236}">
                  <a16:creationId xmlns:a16="http://schemas.microsoft.com/office/drawing/2014/main" id="{6041B55F-3988-4B60-924C-FCE72955D507}"/>
                </a:ext>
              </a:extLst>
            </p:cNvPr>
            <p:cNvSpPr/>
            <p:nvPr/>
          </p:nvSpPr>
          <p:spPr>
            <a:xfrm>
              <a:off x="7085723" y="498503"/>
              <a:ext cx="365760" cy="182880"/>
            </a:xfrm>
            <a:prstGeom prst="rightArrow">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a:extLst>
                <a:ext uri="{FF2B5EF4-FFF2-40B4-BE49-F238E27FC236}">
                  <a16:creationId xmlns:a16="http://schemas.microsoft.com/office/drawing/2014/main" id="{03EC071B-C62F-4608-8E67-788092B6E303}"/>
                </a:ext>
              </a:extLst>
            </p:cNvPr>
            <p:cNvPicPr>
              <a:picLocks noChangeAspect="1"/>
            </p:cNvPicPr>
            <p:nvPr/>
          </p:nvPicPr>
          <p:blipFill rotWithShape="1">
            <a:blip r:embed="rId9"/>
            <a:srcRect l="17196" t="6647" r="73027" b="74624"/>
            <a:stretch/>
          </p:blipFill>
          <p:spPr>
            <a:xfrm>
              <a:off x="7420063" y="-21785"/>
              <a:ext cx="738732" cy="986350"/>
            </a:xfrm>
            <a:prstGeom prst="rect">
              <a:avLst/>
            </a:prstGeom>
            <a:effectLst>
              <a:outerShdw blurRad="50800" dist="38100" dir="2700000" algn="tl" rotWithShape="0">
                <a:prstClr val="black">
                  <a:alpha val="40000"/>
                </a:prstClr>
              </a:outerShdw>
            </a:effectLst>
          </p:spPr>
        </p:pic>
        <p:sp>
          <p:nvSpPr>
            <p:cNvPr id="85" name="Rectangle 84">
              <a:extLst>
                <a:ext uri="{FF2B5EF4-FFF2-40B4-BE49-F238E27FC236}">
                  <a16:creationId xmlns:a16="http://schemas.microsoft.com/office/drawing/2014/main" id="{99978A67-3790-4224-B970-E6134D60A546}"/>
                </a:ext>
              </a:extLst>
            </p:cNvPr>
            <p:cNvSpPr/>
            <p:nvPr/>
          </p:nvSpPr>
          <p:spPr>
            <a:xfrm>
              <a:off x="7601295" y="482799"/>
              <a:ext cx="243672" cy="33498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Rounded Corners 103">
            <a:extLst>
              <a:ext uri="{FF2B5EF4-FFF2-40B4-BE49-F238E27FC236}">
                <a16:creationId xmlns:a16="http://schemas.microsoft.com/office/drawing/2014/main" id="{9E8DBAB6-CAF3-4888-B519-3F6D614999FF}"/>
              </a:ext>
            </a:extLst>
          </p:cNvPr>
          <p:cNvSpPr/>
          <p:nvPr/>
        </p:nvSpPr>
        <p:spPr>
          <a:xfrm>
            <a:off x="6536406" y="3496622"/>
            <a:ext cx="1048098" cy="212963"/>
          </a:xfrm>
          <a:prstGeom prst="roundRect">
            <a:avLst/>
          </a:prstGeom>
          <a:solidFill>
            <a:schemeClr val="tx1">
              <a:lumMod val="95000"/>
              <a:lumOff val="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Forager: 1 </a:t>
            </a:r>
          </a:p>
        </p:txBody>
      </p:sp>
      <p:sp>
        <p:nvSpPr>
          <p:cNvPr id="105" name="TextBox 104">
            <a:extLst>
              <a:ext uri="{FF2B5EF4-FFF2-40B4-BE49-F238E27FC236}">
                <a16:creationId xmlns:a16="http://schemas.microsoft.com/office/drawing/2014/main" id="{A080034B-90BE-42D9-B135-8AF579F26CFA}"/>
              </a:ext>
            </a:extLst>
          </p:cNvPr>
          <p:cNvSpPr txBox="1"/>
          <p:nvPr/>
        </p:nvSpPr>
        <p:spPr>
          <a:xfrm>
            <a:off x="6624062" y="3318464"/>
            <a:ext cx="884693" cy="584775"/>
          </a:xfrm>
          <a:prstGeom prst="rect">
            <a:avLst/>
          </a:prstGeom>
          <a:noFill/>
        </p:spPr>
        <p:txBody>
          <a:bodyPr wrap="square" rtlCol="0">
            <a:spAutoFit/>
          </a:bodyPr>
          <a:lstStyle/>
          <a:p>
            <a:pPr algn="ctr"/>
            <a:r>
              <a:rPr lang="en-US" sz="1600" b="1" dirty="0"/>
              <a:t>Quality = 0.9</a:t>
            </a:r>
          </a:p>
        </p:txBody>
      </p:sp>
    </p:spTree>
    <p:extLst>
      <p:ext uri="{BB962C8B-B14F-4D97-AF65-F5344CB8AC3E}">
        <p14:creationId xmlns:p14="http://schemas.microsoft.com/office/powerpoint/2010/main" val="80340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6.25E-7 -4.81481E-6 L 0.09453 0.0007 " pathEditMode="relative" rAng="0" ptsTypes="AA">
                                      <p:cBhvr>
                                        <p:cTn id="6" dur="2000" fill="hold"/>
                                        <p:tgtEl>
                                          <p:spTgt spid="6"/>
                                        </p:tgtEl>
                                        <p:attrNameLst>
                                          <p:attrName>ppt_x</p:attrName>
                                          <p:attrName>ppt_y</p:attrName>
                                        </p:attrNameLst>
                                      </p:cBhvr>
                                      <p:rCtr x="4727" y="2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0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0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6707E0A5-E7E3-4E1F-BDAF-BB0EE7672778}"/>
              </a:ext>
            </a:extLst>
          </p:cNvPr>
          <p:cNvSpPr/>
          <p:nvPr/>
        </p:nvSpPr>
        <p:spPr>
          <a:xfrm>
            <a:off x="1776145" y="1701206"/>
            <a:ext cx="8298388" cy="4529601"/>
          </a:xfrm>
          <a:prstGeom prst="rect">
            <a:avLst/>
          </a:prstGeom>
          <a:gradFill flip="none" rotWithShape="1">
            <a:gsLst>
              <a:gs pos="59173">
                <a:srgbClr val="6C3C3C"/>
              </a:gs>
              <a:gs pos="42900">
                <a:srgbClr val="6C3C3C"/>
              </a:gs>
              <a:gs pos="0">
                <a:srgbClr val="FF0000"/>
              </a:gs>
              <a:gs pos="100000">
                <a:schemeClr val="accent1">
                  <a:lumMod val="50000"/>
                </a:schemeClr>
              </a:gs>
            </a:gsLst>
            <a:lin ang="0" scaled="1"/>
            <a:tileRect/>
          </a:gradFill>
          <a:ln>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a:extLst>
              <a:ext uri="{FF2B5EF4-FFF2-40B4-BE49-F238E27FC236}">
                <a16:creationId xmlns:a16="http://schemas.microsoft.com/office/drawing/2014/main" id="{E2DCC76E-82E4-489B-B111-88676FC996B6}"/>
              </a:ext>
            </a:extLst>
          </p:cNvPr>
          <p:cNvPicPr>
            <a:picLocks noChangeAspect="1"/>
          </p:cNvPicPr>
          <p:nvPr/>
        </p:nvPicPr>
        <p:blipFill>
          <a:blip r:embed="rId3"/>
          <a:stretch>
            <a:fillRect/>
          </a:stretch>
        </p:blipFill>
        <p:spPr>
          <a:xfrm>
            <a:off x="1822014" y="1699365"/>
            <a:ext cx="8235639" cy="4529601"/>
          </a:xfrm>
          <a:prstGeom prst="rect">
            <a:avLst/>
          </a:prstGeom>
          <a:ln>
            <a:solidFill>
              <a:schemeClr val="tx1"/>
            </a:solidFill>
          </a:ln>
          <a:scene3d>
            <a:camera prst="perspectiveRelaxed"/>
            <a:lightRig rig="threePt" dir="t"/>
          </a:scene3d>
        </p:spPr>
      </p:pic>
      <p:grpSp>
        <p:nvGrpSpPr>
          <p:cNvPr id="59" name="Group 58">
            <a:extLst>
              <a:ext uri="{FF2B5EF4-FFF2-40B4-BE49-F238E27FC236}">
                <a16:creationId xmlns:a16="http://schemas.microsoft.com/office/drawing/2014/main" id="{E6F67821-0371-4DFE-A091-17B83DA69D25}"/>
              </a:ext>
            </a:extLst>
          </p:cNvPr>
          <p:cNvGrpSpPr/>
          <p:nvPr/>
        </p:nvGrpSpPr>
        <p:grpSpPr>
          <a:xfrm>
            <a:off x="1585303" y="3012122"/>
            <a:ext cx="8658299" cy="2225347"/>
            <a:chOff x="1891845" y="3231495"/>
            <a:chExt cx="8658299" cy="2225347"/>
          </a:xfrm>
        </p:grpSpPr>
        <p:grpSp>
          <p:nvGrpSpPr>
            <p:cNvPr id="41" name="Group 40">
              <a:extLst>
                <a:ext uri="{FF2B5EF4-FFF2-40B4-BE49-F238E27FC236}">
                  <a16:creationId xmlns:a16="http://schemas.microsoft.com/office/drawing/2014/main" id="{D276A888-2ECE-4AB8-B3F1-7FAA0C246190}"/>
                </a:ext>
              </a:extLst>
            </p:cNvPr>
            <p:cNvGrpSpPr/>
            <p:nvPr/>
          </p:nvGrpSpPr>
          <p:grpSpPr>
            <a:xfrm>
              <a:off x="6134512" y="3260052"/>
              <a:ext cx="4415632" cy="2196790"/>
              <a:chOff x="6134512" y="3260052"/>
              <a:chExt cx="4415632" cy="2196790"/>
            </a:xfrm>
            <a:effectLst>
              <a:outerShdw blurRad="50800" dist="38100" dir="5400000" algn="t" rotWithShape="0">
                <a:prstClr val="black">
                  <a:alpha val="40000"/>
                </a:prstClr>
              </a:outerShdw>
            </a:effectLst>
          </p:grpSpPr>
          <p:cxnSp>
            <p:nvCxnSpPr>
              <p:cNvPr id="22" name="Straight Arrow Connector 21">
                <a:extLst>
                  <a:ext uri="{FF2B5EF4-FFF2-40B4-BE49-F238E27FC236}">
                    <a16:creationId xmlns:a16="http://schemas.microsoft.com/office/drawing/2014/main" id="{1AA6A18C-73F4-401D-82EE-666BB3B07B05}"/>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1E9D3B5-52CB-4EF8-90FC-755ABBC51560}"/>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88FB62C-34AF-4D50-A582-835C2B68A389}"/>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72C09B0-38AE-4298-87F2-CEBDE777AC2C}"/>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6F7CDD-CE4B-4F06-B4D3-ED79669E614D}"/>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2A4542D-33A8-48CB-96B9-A3CB23BA9BE2}"/>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55B17BF-6755-4D69-B4A3-66188C6913B9}"/>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EF482C0-DD48-49B4-B9AC-0DF016227CE7}"/>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921A53-B0CB-45B0-8E81-8C3204D12F84}"/>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2362C5E-F9F0-4F7E-B59D-F1674DE0A2B2}"/>
                  </a:ext>
                </a:extLst>
              </p:cNvPr>
              <p:cNvCxnSpPr>
                <a:cxnSpLocks/>
              </p:cNvCxnSpPr>
              <p:nvPr/>
            </p:nvCxnSpPr>
            <p:spPr>
              <a:xfrm flipH="1">
                <a:off x="6134512" y="5417361"/>
                <a:ext cx="1828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A28C2BD-3438-4DD0-9510-71B97A3AA584}"/>
                </a:ext>
              </a:extLst>
            </p:cNvPr>
            <p:cNvGrpSpPr/>
            <p:nvPr/>
          </p:nvGrpSpPr>
          <p:grpSpPr>
            <a:xfrm flipH="1">
              <a:off x="1891845" y="3231495"/>
              <a:ext cx="3207515" cy="2196790"/>
              <a:chOff x="7342629" y="3260052"/>
              <a:chExt cx="3207515" cy="2196790"/>
            </a:xfrm>
            <a:effectLst>
              <a:outerShdw blurRad="50800" dist="38100" dir="5400000" algn="t" rotWithShape="0">
                <a:prstClr val="black">
                  <a:alpha val="40000"/>
                </a:prstClr>
              </a:outerShdw>
            </a:effectLst>
          </p:grpSpPr>
          <p:cxnSp>
            <p:nvCxnSpPr>
              <p:cNvPr id="44" name="Straight Arrow Connector 43">
                <a:extLst>
                  <a:ext uri="{FF2B5EF4-FFF2-40B4-BE49-F238E27FC236}">
                    <a16:creationId xmlns:a16="http://schemas.microsoft.com/office/drawing/2014/main" id="{6A4429FD-2F8B-4756-BC73-88AC77BB5AD0}"/>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4612499-76E3-4012-B764-2EABB6490701}"/>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3BBC51-E788-421A-9D78-C0AF97458B87}"/>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C8B67D9-5F75-4548-AF92-72DA0E5D9C03}"/>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FBFC15B-92B7-4397-AC9C-D5A1E4A59F19}"/>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C2C415F-32F1-4E09-A2F8-D62A5EC58443}"/>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9D4B07B-BE0D-4D53-8815-B8A7F05FD487}"/>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1FF8A1B-4116-45F8-8D80-0626EE9CD0B9}"/>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CDCDBFF-DDED-4721-8523-4FFB745BAF55}"/>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2" name="TextBox 71">
            <a:extLst>
              <a:ext uri="{FF2B5EF4-FFF2-40B4-BE49-F238E27FC236}">
                <a16:creationId xmlns:a16="http://schemas.microsoft.com/office/drawing/2014/main" id="{4BCC2901-79AD-49D8-B086-BB11C3C60490}"/>
              </a:ext>
            </a:extLst>
          </p:cNvPr>
          <p:cNvSpPr txBox="1"/>
          <p:nvPr/>
        </p:nvSpPr>
        <p:spPr>
          <a:xfrm>
            <a:off x="2957341" y="5628214"/>
            <a:ext cx="5965109" cy="369332"/>
          </a:xfrm>
          <a:prstGeom prst="rect">
            <a:avLst/>
          </a:prstGeom>
          <a:noFill/>
        </p:spPr>
        <p:txBody>
          <a:bodyPr wrap="square" rtlCol="0">
            <a:spAutoFit/>
          </a:bodyPr>
          <a:lstStyle/>
          <a:p>
            <a:pPr algn="ctr"/>
            <a:r>
              <a:rPr lang="en-US" b="1" dirty="0"/>
              <a:t>Environmental Conditions</a:t>
            </a:r>
          </a:p>
        </p:txBody>
      </p:sp>
      <p:sp>
        <p:nvSpPr>
          <p:cNvPr id="107" name="TextBox 106">
            <a:extLst>
              <a:ext uri="{FF2B5EF4-FFF2-40B4-BE49-F238E27FC236}">
                <a16:creationId xmlns:a16="http://schemas.microsoft.com/office/drawing/2014/main" id="{77A98A89-D7B7-4239-BDD4-466CE19FB404}"/>
              </a:ext>
            </a:extLst>
          </p:cNvPr>
          <p:cNvSpPr txBox="1"/>
          <p:nvPr/>
        </p:nvSpPr>
        <p:spPr>
          <a:xfrm>
            <a:off x="4532095" y="4794759"/>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8" name="TextBox 107">
            <a:extLst>
              <a:ext uri="{FF2B5EF4-FFF2-40B4-BE49-F238E27FC236}">
                <a16:creationId xmlns:a16="http://schemas.microsoft.com/office/drawing/2014/main" id="{805943CF-7D2D-449E-A836-6D1B13CF1339}"/>
              </a:ext>
            </a:extLst>
          </p:cNvPr>
          <p:cNvSpPr txBox="1"/>
          <p:nvPr/>
        </p:nvSpPr>
        <p:spPr>
          <a:xfrm>
            <a:off x="2633267" y="266177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9" name="TextBox 108">
            <a:extLst>
              <a:ext uri="{FF2B5EF4-FFF2-40B4-BE49-F238E27FC236}">
                <a16:creationId xmlns:a16="http://schemas.microsoft.com/office/drawing/2014/main" id="{E7995D19-5C76-48E3-88EF-BEDB705B7642}"/>
              </a:ext>
            </a:extLst>
          </p:cNvPr>
          <p:cNvSpPr txBox="1"/>
          <p:nvPr/>
        </p:nvSpPr>
        <p:spPr>
          <a:xfrm>
            <a:off x="1982927" y="4825562"/>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0" name="TextBox 109">
            <a:extLst>
              <a:ext uri="{FF2B5EF4-FFF2-40B4-BE49-F238E27FC236}">
                <a16:creationId xmlns:a16="http://schemas.microsoft.com/office/drawing/2014/main" id="{57DA028B-90B7-4E43-B91A-D6F20C5CA9BD}"/>
              </a:ext>
            </a:extLst>
          </p:cNvPr>
          <p:cNvSpPr txBox="1"/>
          <p:nvPr/>
        </p:nvSpPr>
        <p:spPr>
          <a:xfrm>
            <a:off x="3645640" y="2664983"/>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1" name="TextBox 110">
            <a:extLst>
              <a:ext uri="{FF2B5EF4-FFF2-40B4-BE49-F238E27FC236}">
                <a16:creationId xmlns:a16="http://schemas.microsoft.com/office/drawing/2014/main" id="{7BB45CFA-21D2-4863-A70F-5CF1B83C7394}"/>
              </a:ext>
            </a:extLst>
          </p:cNvPr>
          <p:cNvSpPr txBox="1"/>
          <p:nvPr/>
        </p:nvSpPr>
        <p:spPr>
          <a:xfrm>
            <a:off x="3542237" y="3273576"/>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2" name="TextBox 111">
            <a:extLst>
              <a:ext uri="{FF2B5EF4-FFF2-40B4-BE49-F238E27FC236}">
                <a16:creationId xmlns:a16="http://schemas.microsoft.com/office/drawing/2014/main" id="{20900940-F8EC-4A9B-AD4A-8CFE503F3A6E}"/>
              </a:ext>
            </a:extLst>
          </p:cNvPr>
          <p:cNvSpPr txBox="1"/>
          <p:nvPr/>
        </p:nvSpPr>
        <p:spPr>
          <a:xfrm>
            <a:off x="3416884" y="401095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3" name="TextBox 112">
            <a:extLst>
              <a:ext uri="{FF2B5EF4-FFF2-40B4-BE49-F238E27FC236}">
                <a16:creationId xmlns:a16="http://schemas.microsoft.com/office/drawing/2014/main" id="{6D02A333-1E99-41B8-BE58-5ECCDC7BD555}"/>
              </a:ext>
            </a:extLst>
          </p:cNvPr>
          <p:cNvSpPr txBox="1"/>
          <p:nvPr/>
        </p:nvSpPr>
        <p:spPr>
          <a:xfrm>
            <a:off x="3268441"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7" name="TextBox 116">
            <a:extLst>
              <a:ext uri="{FF2B5EF4-FFF2-40B4-BE49-F238E27FC236}">
                <a16:creationId xmlns:a16="http://schemas.microsoft.com/office/drawing/2014/main" id="{F125BC97-BA80-45C4-A828-95A96668CCE6}"/>
              </a:ext>
            </a:extLst>
          </p:cNvPr>
          <p:cNvSpPr txBox="1"/>
          <p:nvPr/>
        </p:nvSpPr>
        <p:spPr>
          <a:xfrm>
            <a:off x="5834087" y="4824239"/>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1" name="TextBox 120">
            <a:extLst>
              <a:ext uri="{FF2B5EF4-FFF2-40B4-BE49-F238E27FC236}">
                <a16:creationId xmlns:a16="http://schemas.microsoft.com/office/drawing/2014/main" id="{B9AA271A-8298-4EBE-B2FE-A5284285502F}"/>
              </a:ext>
            </a:extLst>
          </p:cNvPr>
          <p:cNvSpPr txBox="1"/>
          <p:nvPr/>
        </p:nvSpPr>
        <p:spPr>
          <a:xfrm>
            <a:off x="7100261" y="48557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2" name="TextBox 121">
            <a:extLst>
              <a:ext uri="{FF2B5EF4-FFF2-40B4-BE49-F238E27FC236}">
                <a16:creationId xmlns:a16="http://schemas.microsoft.com/office/drawing/2014/main" id="{0FADD980-3F05-4877-9F07-6D2908783F97}"/>
              </a:ext>
            </a:extLst>
          </p:cNvPr>
          <p:cNvSpPr txBox="1"/>
          <p:nvPr/>
        </p:nvSpPr>
        <p:spPr>
          <a:xfrm>
            <a:off x="7986957" y="2696090"/>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3" name="TextBox 122">
            <a:extLst>
              <a:ext uri="{FF2B5EF4-FFF2-40B4-BE49-F238E27FC236}">
                <a16:creationId xmlns:a16="http://schemas.microsoft.com/office/drawing/2014/main" id="{3B523829-5F1B-467B-86F7-F823E43A485F}"/>
              </a:ext>
            </a:extLst>
          </p:cNvPr>
          <p:cNvSpPr txBox="1"/>
          <p:nvPr/>
        </p:nvSpPr>
        <p:spPr>
          <a:xfrm>
            <a:off x="8103883" y="3294523"/>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4" name="TextBox 123">
            <a:extLst>
              <a:ext uri="{FF2B5EF4-FFF2-40B4-BE49-F238E27FC236}">
                <a16:creationId xmlns:a16="http://schemas.microsoft.com/office/drawing/2014/main" id="{A26DA491-E4BB-4DA9-81D4-FAA03DA95165}"/>
              </a:ext>
            </a:extLst>
          </p:cNvPr>
          <p:cNvSpPr txBox="1"/>
          <p:nvPr/>
        </p:nvSpPr>
        <p:spPr>
          <a:xfrm>
            <a:off x="8228143" y="40221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5" name="TextBox 124">
            <a:extLst>
              <a:ext uri="{FF2B5EF4-FFF2-40B4-BE49-F238E27FC236}">
                <a16:creationId xmlns:a16="http://schemas.microsoft.com/office/drawing/2014/main" id="{A4989ADC-976E-4925-81C5-56BA77C6B425}"/>
              </a:ext>
            </a:extLst>
          </p:cNvPr>
          <p:cNvSpPr txBox="1"/>
          <p:nvPr/>
        </p:nvSpPr>
        <p:spPr>
          <a:xfrm>
            <a:off x="8393145" y="48906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6" name="TextBox 125">
            <a:extLst>
              <a:ext uri="{FF2B5EF4-FFF2-40B4-BE49-F238E27FC236}">
                <a16:creationId xmlns:a16="http://schemas.microsoft.com/office/drawing/2014/main" id="{230D1D59-471F-4E79-A09B-AA371826C293}"/>
              </a:ext>
            </a:extLst>
          </p:cNvPr>
          <p:cNvSpPr txBox="1"/>
          <p:nvPr/>
        </p:nvSpPr>
        <p:spPr>
          <a:xfrm>
            <a:off x="9062116" y="26782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7" name="TextBox 126">
            <a:extLst>
              <a:ext uri="{FF2B5EF4-FFF2-40B4-BE49-F238E27FC236}">
                <a16:creationId xmlns:a16="http://schemas.microsoft.com/office/drawing/2014/main" id="{109403F1-0E5F-4280-B357-F290A704FFD4}"/>
              </a:ext>
            </a:extLst>
          </p:cNvPr>
          <p:cNvSpPr txBox="1"/>
          <p:nvPr/>
        </p:nvSpPr>
        <p:spPr>
          <a:xfrm>
            <a:off x="9203553" y="3288282"/>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8" name="TextBox 127">
            <a:extLst>
              <a:ext uri="{FF2B5EF4-FFF2-40B4-BE49-F238E27FC236}">
                <a16:creationId xmlns:a16="http://schemas.microsoft.com/office/drawing/2014/main" id="{EB41C7E3-D045-4B72-8BD8-CD604A13A397}"/>
              </a:ext>
            </a:extLst>
          </p:cNvPr>
          <p:cNvSpPr txBox="1"/>
          <p:nvPr/>
        </p:nvSpPr>
        <p:spPr>
          <a:xfrm>
            <a:off x="9479944" y="404329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9" name="TextBox 128">
            <a:extLst>
              <a:ext uri="{FF2B5EF4-FFF2-40B4-BE49-F238E27FC236}">
                <a16:creationId xmlns:a16="http://schemas.microsoft.com/office/drawing/2014/main" id="{21989A41-9219-40A3-8330-F761AE0DE8A5}"/>
              </a:ext>
            </a:extLst>
          </p:cNvPr>
          <p:cNvSpPr txBox="1"/>
          <p:nvPr/>
        </p:nvSpPr>
        <p:spPr>
          <a:xfrm>
            <a:off x="9676949"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70" name="Title 1">
            <a:extLst>
              <a:ext uri="{FF2B5EF4-FFF2-40B4-BE49-F238E27FC236}">
                <a16:creationId xmlns:a16="http://schemas.microsoft.com/office/drawing/2014/main" id="{38C10F88-8A97-48BF-B3A9-22755239630E}"/>
              </a:ext>
            </a:extLst>
          </p:cNvPr>
          <p:cNvSpPr txBox="1">
            <a:spLocks/>
          </p:cNvSpPr>
          <p:nvPr/>
        </p:nvSpPr>
        <p:spPr>
          <a:xfrm>
            <a:off x="306523" y="5718072"/>
            <a:ext cx="116715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mn-lt"/>
              </a:rPr>
              <a:t>Same-species fish can share a patch, but larger individuals benefit more.</a:t>
            </a:r>
          </a:p>
        </p:txBody>
      </p:sp>
      <p:sp>
        <p:nvSpPr>
          <p:cNvPr id="83" name="TextBox 82">
            <a:extLst>
              <a:ext uri="{FF2B5EF4-FFF2-40B4-BE49-F238E27FC236}">
                <a16:creationId xmlns:a16="http://schemas.microsoft.com/office/drawing/2014/main" id="{4129E048-1567-49BD-ACE0-2AAAC078BA08}"/>
              </a:ext>
            </a:extLst>
          </p:cNvPr>
          <p:cNvSpPr txBox="1"/>
          <p:nvPr/>
        </p:nvSpPr>
        <p:spPr>
          <a:xfrm>
            <a:off x="2134347" y="4022108"/>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84" name="TextBox 83">
            <a:extLst>
              <a:ext uri="{FF2B5EF4-FFF2-40B4-BE49-F238E27FC236}">
                <a16:creationId xmlns:a16="http://schemas.microsoft.com/office/drawing/2014/main" id="{7974823B-4ADA-42E6-BF4D-58899B5CE3D8}"/>
              </a:ext>
            </a:extLst>
          </p:cNvPr>
          <p:cNvSpPr txBox="1"/>
          <p:nvPr/>
        </p:nvSpPr>
        <p:spPr>
          <a:xfrm>
            <a:off x="2393847" y="328111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grpSp>
        <p:nvGrpSpPr>
          <p:cNvPr id="5" name="Group 4">
            <a:extLst>
              <a:ext uri="{FF2B5EF4-FFF2-40B4-BE49-F238E27FC236}">
                <a16:creationId xmlns:a16="http://schemas.microsoft.com/office/drawing/2014/main" id="{15FE6D17-75DB-44EA-9ACA-1060DE62658E}"/>
              </a:ext>
            </a:extLst>
          </p:cNvPr>
          <p:cNvGrpSpPr/>
          <p:nvPr/>
        </p:nvGrpSpPr>
        <p:grpSpPr>
          <a:xfrm>
            <a:off x="9363454" y="189073"/>
            <a:ext cx="3396953" cy="2103452"/>
            <a:chOff x="9486977" y="861094"/>
            <a:chExt cx="3396953" cy="2103452"/>
          </a:xfrm>
        </p:grpSpPr>
        <p:grpSp>
          <p:nvGrpSpPr>
            <p:cNvPr id="86" name="Group 85">
              <a:extLst>
                <a:ext uri="{FF2B5EF4-FFF2-40B4-BE49-F238E27FC236}">
                  <a16:creationId xmlns:a16="http://schemas.microsoft.com/office/drawing/2014/main" id="{EDFE4E65-E31A-46B6-B80F-1DCBFCCFB56C}"/>
                </a:ext>
              </a:extLst>
            </p:cNvPr>
            <p:cNvGrpSpPr/>
            <p:nvPr/>
          </p:nvGrpSpPr>
          <p:grpSpPr>
            <a:xfrm>
              <a:off x="9486977" y="861094"/>
              <a:ext cx="3396953" cy="2103452"/>
              <a:chOff x="9267697" y="5389514"/>
              <a:chExt cx="3396953" cy="2103452"/>
            </a:xfrm>
          </p:grpSpPr>
          <p:sp>
            <p:nvSpPr>
              <p:cNvPr id="87" name="Rectangle 86">
                <a:extLst>
                  <a:ext uri="{FF2B5EF4-FFF2-40B4-BE49-F238E27FC236}">
                    <a16:creationId xmlns:a16="http://schemas.microsoft.com/office/drawing/2014/main" id="{ACE758A5-5C83-48A3-98BB-FC1CDBCE7313}"/>
                  </a:ext>
                </a:extLst>
              </p:cNvPr>
              <p:cNvSpPr/>
              <p:nvPr/>
            </p:nvSpPr>
            <p:spPr>
              <a:xfrm>
                <a:off x="9267697" y="5787731"/>
                <a:ext cx="2497656" cy="1705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C1F4471-1D11-4FF1-81D4-00981F97DED0}"/>
                  </a:ext>
                </a:extLst>
              </p:cNvPr>
              <p:cNvSpPr/>
              <p:nvPr/>
            </p:nvSpPr>
            <p:spPr>
              <a:xfrm>
                <a:off x="9395253" y="5958699"/>
                <a:ext cx="365760" cy="2334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616B5B-141C-4419-809F-DE9CAA918066}"/>
                  </a:ext>
                </a:extLst>
              </p:cNvPr>
              <p:cNvSpPr/>
              <p:nvPr/>
            </p:nvSpPr>
            <p:spPr>
              <a:xfrm>
                <a:off x="9414592" y="6703367"/>
                <a:ext cx="365760" cy="2334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E59005B-333B-4D70-B945-C5B3A252F4B5}"/>
                  </a:ext>
                </a:extLst>
              </p:cNvPr>
              <p:cNvSpPr txBox="1"/>
              <p:nvPr/>
            </p:nvSpPr>
            <p:spPr>
              <a:xfrm>
                <a:off x="9743225" y="5891916"/>
                <a:ext cx="2203115" cy="369332"/>
              </a:xfrm>
              <a:prstGeom prst="rect">
                <a:avLst/>
              </a:prstGeom>
              <a:noFill/>
            </p:spPr>
            <p:txBody>
              <a:bodyPr wrap="square" rtlCol="0">
                <a:spAutoFit/>
              </a:bodyPr>
              <a:lstStyle/>
              <a:p>
                <a:r>
                  <a:rPr lang="en-US" dirty="0"/>
                  <a:t>Salinity (</a:t>
                </a:r>
                <a:r>
                  <a:rPr lang="en-US" b="1" i="1" dirty="0" err="1"/>
                  <a:t>psu</a:t>
                </a:r>
                <a:r>
                  <a:rPr lang="en-US" dirty="0"/>
                  <a:t>) </a:t>
                </a:r>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7CF2A430-65F3-4D81-A76E-7D0E8757CDA1}"/>
                      </a:ext>
                    </a:extLst>
                  </p:cNvPr>
                  <p:cNvSpPr txBox="1"/>
                  <p:nvPr/>
                </p:nvSpPr>
                <p:spPr>
                  <a:xfrm>
                    <a:off x="9770694" y="6624633"/>
                    <a:ext cx="2893956" cy="369332"/>
                  </a:xfrm>
                  <a:prstGeom prst="rect">
                    <a:avLst/>
                  </a:prstGeom>
                  <a:noFill/>
                </p:spPr>
                <p:txBody>
                  <a:bodyPr wrap="square" rtlCol="0">
                    <a:spAutoFit/>
                  </a:bodyPr>
                  <a:lstStyle/>
                  <a:p>
                    <a:r>
                      <a:rPr lang="en-US" dirty="0"/>
                      <a:t>Current Velocity (</a:t>
                    </a:r>
                    <a14:m>
                      <m:oMath xmlns:m="http://schemas.openxmlformats.org/officeDocument/2006/math">
                        <m:r>
                          <a:rPr lang="en-US" b="1" i="1" smtClean="0">
                            <a:latin typeface="Cambria Math" panose="02040503050406030204" pitchFamily="18" charset="0"/>
                          </a:rPr>
                          <m:t>𝒖</m:t>
                        </m:r>
                      </m:oMath>
                    </a14:m>
                    <a:r>
                      <a:rPr lang="en-US" dirty="0"/>
                      <a:t>) </a:t>
                    </a:r>
                  </a:p>
                </p:txBody>
              </p:sp>
            </mc:Choice>
            <mc:Fallback xmlns="">
              <p:sp>
                <p:nvSpPr>
                  <p:cNvPr id="91" name="TextBox 90">
                    <a:extLst>
                      <a:ext uri="{FF2B5EF4-FFF2-40B4-BE49-F238E27FC236}">
                        <a16:creationId xmlns:a16="http://schemas.microsoft.com/office/drawing/2014/main" id="{7CF2A430-65F3-4D81-A76E-7D0E8757CDA1}"/>
                      </a:ext>
                    </a:extLst>
                  </p:cNvPr>
                  <p:cNvSpPr txBox="1">
                    <a:spLocks noRot="1" noChangeAspect="1" noMove="1" noResize="1" noEditPoints="1" noAdjustHandles="1" noChangeArrowheads="1" noChangeShapeType="1" noTextEdit="1"/>
                  </p:cNvSpPr>
                  <p:nvPr/>
                </p:nvSpPr>
                <p:spPr>
                  <a:xfrm>
                    <a:off x="9770694" y="6624633"/>
                    <a:ext cx="2893956" cy="369332"/>
                  </a:xfrm>
                  <a:prstGeom prst="rect">
                    <a:avLst/>
                  </a:prstGeom>
                  <a:blipFill>
                    <a:blip r:embed="rId6"/>
                    <a:stretch>
                      <a:fillRect l="-1895" t="-10000" b="-26667"/>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D29C8B95-12C8-4562-A7CA-5DD9E13F4EAE}"/>
                  </a:ext>
                </a:extLst>
              </p:cNvPr>
              <p:cNvSpPr txBox="1"/>
              <p:nvPr/>
            </p:nvSpPr>
            <p:spPr>
              <a:xfrm>
                <a:off x="9726219" y="5389514"/>
                <a:ext cx="1687551" cy="400110"/>
              </a:xfrm>
              <a:prstGeom prst="rect">
                <a:avLst/>
              </a:prstGeom>
              <a:noFill/>
            </p:spPr>
            <p:txBody>
              <a:bodyPr wrap="square" rtlCol="0">
                <a:spAutoFit/>
              </a:bodyPr>
              <a:lstStyle/>
              <a:p>
                <a:pPr algn="ctr"/>
                <a:r>
                  <a:rPr lang="en-US" sz="2000" b="1" dirty="0"/>
                  <a:t>Legend</a:t>
                </a:r>
              </a:p>
            </p:txBody>
          </p:sp>
        </p:grpSp>
        <p:sp>
          <p:nvSpPr>
            <p:cNvPr id="93" name="Rectangle 92">
              <a:extLst>
                <a:ext uri="{FF2B5EF4-FFF2-40B4-BE49-F238E27FC236}">
                  <a16:creationId xmlns:a16="http://schemas.microsoft.com/office/drawing/2014/main" id="{6D05BD26-1DB7-47F2-B94F-B676E34E3399}"/>
                </a:ext>
              </a:extLst>
            </p:cNvPr>
            <p:cNvSpPr/>
            <p:nvPr/>
          </p:nvSpPr>
          <p:spPr>
            <a:xfrm>
              <a:off x="9622721" y="1802884"/>
              <a:ext cx="365760" cy="233429"/>
            </a:xfrm>
            <a:prstGeom prst="rect">
              <a:avLst/>
            </a:prstGeom>
            <a:solidFill>
              <a:srgbClr val="C0161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799940DA-EA48-40A1-A471-24013DD62DBC}"/>
                    </a:ext>
                  </a:extLst>
                </p:cNvPr>
                <p:cNvSpPr txBox="1"/>
                <p:nvPr/>
              </p:nvSpPr>
              <p:spPr>
                <a:xfrm>
                  <a:off x="9978823" y="1724150"/>
                  <a:ext cx="2893956" cy="369332"/>
                </a:xfrm>
                <a:prstGeom prst="rect">
                  <a:avLst/>
                </a:prstGeom>
                <a:noFill/>
              </p:spPr>
              <p:txBody>
                <a:bodyPr wrap="square" rtlCol="0">
                  <a:spAutoFit/>
                </a:bodyPr>
                <a:lstStyle/>
                <a:p>
                  <a:r>
                    <a:rPr lang="en-US" dirty="0"/>
                    <a:t>Temperature (</a:t>
                  </a:r>
                  <a14:m>
                    <m:oMath xmlns:m="http://schemas.openxmlformats.org/officeDocument/2006/math">
                      <m:r>
                        <a:rPr lang="en-US" b="1" i="1" smtClean="0">
                          <a:latin typeface="Cambria Math" panose="02040503050406030204" pitchFamily="18" charset="0"/>
                        </a:rPr>
                        <m:t>𝑪</m:t>
                      </m:r>
                    </m:oMath>
                  </a14:m>
                  <a:r>
                    <a:rPr lang="en-US" dirty="0"/>
                    <a:t>) </a:t>
                  </a:r>
                </a:p>
              </p:txBody>
            </p:sp>
          </mc:Choice>
          <mc:Fallback xmlns="">
            <p:sp>
              <p:nvSpPr>
                <p:cNvPr id="94" name="TextBox 93">
                  <a:extLst>
                    <a:ext uri="{FF2B5EF4-FFF2-40B4-BE49-F238E27FC236}">
                      <a16:creationId xmlns:a16="http://schemas.microsoft.com/office/drawing/2014/main" id="{799940DA-EA48-40A1-A471-24013DD62DBC}"/>
                    </a:ext>
                  </a:extLst>
                </p:cNvPr>
                <p:cNvSpPr txBox="1">
                  <a:spLocks noRot="1" noChangeAspect="1" noMove="1" noResize="1" noEditPoints="1" noAdjustHandles="1" noChangeArrowheads="1" noChangeShapeType="1" noTextEdit="1"/>
                </p:cNvSpPr>
                <p:nvPr/>
              </p:nvSpPr>
              <p:spPr>
                <a:xfrm>
                  <a:off x="9978823" y="1724150"/>
                  <a:ext cx="2893956" cy="369332"/>
                </a:xfrm>
                <a:prstGeom prst="rect">
                  <a:avLst/>
                </a:prstGeom>
                <a:blipFill>
                  <a:blip r:embed="rId7"/>
                  <a:stretch>
                    <a:fillRect l="-1899" t="-10000" b="-26667"/>
                  </a:stretch>
                </a:blipFill>
              </p:spPr>
              <p:txBody>
                <a:bodyPr/>
                <a:lstStyle/>
                <a:p>
                  <a:r>
                    <a:rPr lang="en-US">
                      <a:noFill/>
                    </a:rPr>
                    <a:t> </a:t>
                  </a:r>
                </a:p>
              </p:txBody>
            </p:sp>
          </mc:Fallback>
        </mc:AlternateContent>
      </p:grpSp>
      <p:sp>
        <p:nvSpPr>
          <p:cNvPr id="96" name="Rectangle 95">
            <a:extLst>
              <a:ext uri="{FF2B5EF4-FFF2-40B4-BE49-F238E27FC236}">
                <a16:creationId xmlns:a16="http://schemas.microsoft.com/office/drawing/2014/main" id="{A7E69A02-6C94-4036-A728-0A62224DEF2B}"/>
              </a:ext>
            </a:extLst>
          </p:cNvPr>
          <p:cNvSpPr/>
          <p:nvPr/>
        </p:nvSpPr>
        <p:spPr>
          <a:xfrm>
            <a:off x="9520007" y="1890990"/>
            <a:ext cx="365760" cy="233429"/>
          </a:xfrm>
          <a:prstGeom prst="rect">
            <a:avLst/>
          </a:prstGeom>
          <a:solidFill>
            <a:srgbClr val="6C3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E42EC7B2-DA6E-4EF6-8F09-8BAF68F463EE}"/>
              </a:ext>
            </a:extLst>
          </p:cNvPr>
          <p:cNvSpPr txBox="1"/>
          <p:nvPr/>
        </p:nvSpPr>
        <p:spPr>
          <a:xfrm>
            <a:off x="9876109" y="1812256"/>
            <a:ext cx="2893956" cy="369332"/>
          </a:xfrm>
          <a:prstGeom prst="rect">
            <a:avLst/>
          </a:prstGeom>
          <a:noFill/>
        </p:spPr>
        <p:txBody>
          <a:bodyPr wrap="square" rtlCol="0">
            <a:spAutoFit/>
          </a:bodyPr>
          <a:lstStyle/>
          <a:p>
            <a:r>
              <a:rPr lang="en-US" dirty="0"/>
              <a:t>SPM (</a:t>
            </a:r>
            <a:r>
              <a:rPr lang="en-US" b="1" i="1" dirty="0"/>
              <a:t>g/L</a:t>
            </a:r>
            <a:r>
              <a:rPr lang="en-US" dirty="0"/>
              <a:t>) </a:t>
            </a:r>
          </a:p>
        </p:txBody>
      </p:sp>
      <p:pic>
        <p:nvPicPr>
          <p:cNvPr id="98" name="Picture 97">
            <a:extLst>
              <a:ext uri="{FF2B5EF4-FFF2-40B4-BE49-F238E27FC236}">
                <a16:creationId xmlns:a16="http://schemas.microsoft.com/office/drawing/2014/main" id="{4606E9D0-CCFF-48C0-B67C-7BB807B7EF20}"/>
              </a:ext>
            </a:extLst>
          </p:cNvPr>
          <p:cNvPicPr>
            <a:picLocks noChangeAspect="1"/>
          </p:cNvPicPr>
          <p:nvPr/>
        </p:nvPicPr>
        <p:blipFill rotWithShape="1">
          <a:blip r:embed="rId3"/>
          <a:srcRect l="28667" r="57122" b="74836"/>
          <a:stretch/>
        </p:blipFill>
        <p:spPr>
          <a:xfrm flipH="1">
            <a:off x="6548321" y="3081079"/>
            <a:ext cx="1048225" cy="1013201"/>
          </a:xfrm>
          <a:prstGeom prst="rect">
            <a:avLst/>
          </a:prstGeom>
          <a:ln w="57150">
            <a:solidFill>
              <a:srgbClr val="FFC000"/>
            </a:solidFill>
          </a:ln>
          <a:scene3d>
            <a:camera prst="perspectiveRelaxed"/>
            <a:lightRig rig="threePt" dir="t"/>
          </a:scene3d>
        </p:spPr>
      </p:pic>
      <p:sp>
        <p:nvSpPr>
          <p:cNvPr id="11" name="TextBox 10">
            <a:extLst>
              <a:ext uri="{FF2B5EF4-FFF2-40B4-BE49-F238E27FC236}">
                <a16:creationId xmlns:a16="http://schemas.microsoft.com/office/drawing/2014/main" id="{59BB8486-F331-4118-8833-76692BEDBF1D}"/>
              </a:ext>
            </a:extLst>
          </p:cNvPr>
          <p:cNvSpPr txBox="1"/>
          <p:nvPr/>
        </p:nvSpPr>
        <p:spPr>
          <a:xfrm>
            <a:off x="4447402" y="2718186"/>
            <a:ext cx="884693" cy="584775"/>
          </a:xfrm>
          <a:prstGeom prst="rect">
            <a:avLst/>
          </a:prstGeom>
          <a:noFill/>
        </p:spPr>
        <p:txBody>
          <a:bodyPr wrap="square" rtlCol="0">
            <a:spAutoFit/>
          </a:bodyPr>
          <a:lstStyle/>
          <a:p>
            <a:pPr algn="ctr"/>
            <a:r>
              <a:rPr lang="en-US" sz="1600" b="1" dirty="0"/>
              <a:t>Quality = 0.3</a:t>
            </a:r>
          </a:p>
        </p:txBody>
      </p:sp>
      <p:sp>
        <p:nvSpPr>
          <p:cNvPr id="100" name="TextBox 99">
            <a:extLst>
              <a:ext uri="{FF2B5EF4-FFF2-40B4-BE49-F238E27FC236}">
                <a16:creationId xmlns:a16="http://schemas.microsoft.com/office/drawing/2014/main" id="{248E4B34-2036-497C-AFF4-72603B4144DF}"/>
              </a:ext>
            </a:extLst>
          </p:cNvPr>
          <p:cNvSpPr txBox="1"/>
          <p:nvPr/>
        </p:nvSpPr>
        <p:spPr>
          <a:xfrm>
            <a:off x="5482796" y="3970606"/>
            <a:ext cx="884693" cy="584775"/>
          </a:xfrm>
          <a:prstGeom prst="rect">
            <a:avLst/>
          </a:prstGeom>
          <a:noFill/>
        </p:spPr>
        <p:txBody>
          <a:bodyPr wrap="square" rtlCol="0">
            <a:spAutoFit/>
          </a:bodyPr>
          <a:lstStyle/>
          <a:p>
            <a:pPr algn="ctr"/>
            <a:r>
              <a:rPr lang="en-US" sz="1600" b="1" dirty="0"/>
              <a:t>Quality = 0.6</a:t>
            </a:r>
          </a:p>
        </p:txBody>
      </p:sp>
      <p:sp>
        <p:nvSpPr>
          <p:cNvPr id="101" name="TextBox 100">
            <a:extLst>
              <a:ext uri="{FF2B5EF4-FFF2-40B4-BE49-F238E27FC236}">
                <a16:creationId xmlns:a16="http://schemas.microsoft.com/office/drawing/2014/main" id="{CA3D3625-8117-45B7-BED0-946B293217A7}"/>
              </a:ext>
            </a:extLst>
          </p:cNvPr>
          <p:cNvSpPr txBox="1"/>
          <p:nvPr/>
        </p:nvSpPr>
        <p:spPr>
          <a:xfrm>
            <a:off x="6593740" y="2696090"/>
            <a:ext cx="884693" cy="584775"/>
          </a:xfrm>
          <a:prstGeom prst="rect">
            <a:avLst/>
          </a:prstGeom>
          <a:noFill/>
        </p:spPr>
        <p:txBody>
          <a:bodyPr wrap="square" rtlCol="0">
            <a:spAutoFit/>
          </a:bodyPr>
          <a:lstStyle/>
          <a:p>
            <a:pPr algn="ctr"/>
            <a:r>
              <a:rPr lang="en-US" sz="1600" b="1" dirty="0"/>
              <a:t>Quality = 0.2</a:t>
            </a:r>
          </a:p>
        </p:txBody>
      </p:sp>
      <p:sp>
        <p:nvSpPr>
          <p:cNvPr id="102" name="TextBox 101">
            <a:extLst>
              <a:ext uri="{FF2B5EF4-FFF2-40B4-BE49-F238E27FC236}">
                <a16:creationId xmlns:a16="http://schemas.microsoft.com/office/drawing/2014/main" id="{55D5E15A-F550-4443-808B-5C54C6B4006E}"/>
              </a:ext>
            </a:extLst>
          </p:cNvPr>
          <p:cNvSpPr txBox="1"/>
          <p:nvPr/>
        </p:nvSpPr>
        <p:spPr>
          <a:xfrm>
            <a:off x="6699811" y="3964165"/>
            <a:ext cx="884693" cy="584775"/>
          </a:xfrm>
          <a:prstGeom prst="rect">
            <a:avLst/>
          </a:prstGeom>
          <a:noFill/>
        </p:spPr>
        <p:txBody>
          <a:bodyPr wrap="square" rtlCol="0">
            <a:spAutoFit/>
          </a:bodyPr>
          <a:lstStyle/>
          <a:p>
            <a:pPr algn="ctr"/>
            <a:r>
              <a:rPr lang="en-US" sz="1600" b="1" dirty="0"/>
              <a:t>Quality = 0.7</a:t>
            </a:r>
          </a:p>
        </p:txBody>
      </p:sp>
      <p:sp>
        <p:nvSpPr>
          <p:cNvPr id="103" name="TextBox 102">
            <a:extLst>
              <a:ext uri="{FF2B5EF4-FFF2-40B4-BE49-F238E27FC236}">
                <a16:creationId xmlns:a16="http://schemas.microsoft.com/office/drawing/2014/main" id="{EB39B999-DB81-44E8-921B-4E583A62A561}"/>
              </a:ext>
            </a:extLst>
          </p:cNvPr>
          <p:cNvSpPr txBox="1"/>
          <p:nvPr/>
        </p:nvSpPr>
        <p:spPr>
          <a:xfrm>
            <a:off x="4446792" y="3324430"/>
            <a:ext cx="884693" cy="584775"/>
          </a:xfrm>
          <a:prstGeom prst="rect">
            <a:avLst/>
          </a:prstGeom>
          <a:noFill/>
        </p:spPr>
        <p:txBody>
          <a:bodyPr wrap="square" rtlCol="0">
            <a:spAutoFit/>
          </a:bodyPr>
          <a:lstStyle/>
          <a:p>
            <a:pPr algn="ctr"/>
            <a:r>
              <a:rPr lang="en-US" sz="1600" b="1" dirty="0"/>
              <a:t>Quality = 0.8</a:t>
            </a:r>
          </a:p>
        </p:txBody>
      </p:sp>
      <p:sp>
        <p:nvSpPr>
          <p:cNvPr id="114" name="TextBox 113">
            <a:extLst>
              <a:ext uri="{FF2B5EF4-FFF2-40B4-BE49-F238E27FC236}">
                <a16:creationId xmlns:a16="http://schemas.microsoft.com/office/drawing/2014/main" id="{5424BD8E-CE93-4F04-8463-9CBAD0F0404E}"/>
              </a:ext>
            </a:extLst>
          </p:cNvPr>
          <p:cNvSpPr txBox="1"/>
          <p:nvPr/>
        </p:nvSpPr>
        <p:spPr>
          <a:xfrm>
            <a:off x="4408255" y="3978564"/>
            <a:ext cx="884693" cy="584775"/>
          </a:xfrm>
          <a:prstGeom prst="rect">
            <a:avLst/>
          </a:prstGeom>
          <a:noFill/>
        </p:spPr>
        <p:txBody>
          <a:bodyPr wrap="square" rtlCol="0">
            <a:spAutoFit/>
          </a:bodyPr>
          <a:lstStyle/>
          <a:p>
            <a:pPr algn="ctr"/>
            <a:r>
              <a:rPr lang="en-US" sz="1600" b="1" dirty="0"/>
              <a:t>Quality = 0.6</a:t>
            </a:r>
          </a:p>
        </p:txBody>
      </p:sp>
      <p:sp>
        <p:nvSpPr>
          <p:cNvPr id="130" name="TextBox 129">
            <a:extLst>
              <a:ext uri="{FF2B5EF4-FFF2-40B4-BE49-F238E27FC236}">
                <a16:creationId xmlns:a16="http://schemas.microsoft.com/office/drawing/2014/main" id="{512C8E18-9AE8-44EB-8145-52584FF336AC}"/>
              </a:ext>
            </a:extLst>
          </p:cNvPr>
          <p:cNvSpPr txBox="1"/>
          <p:nvPr/>
        </p:nvSpPr>
        <p:spPr>
          <a:xfrm>
            <a:off x="5527042" y="2703507"/>
            <a:ext cx="884693" cy="584775"/>
          </a:xfrm>
          <a:prstGeom prst="rect">
            <a:avLst/>
          </a:prstGeom>
          <a:noFill/>
        </p:spPr>
        <p:txBody>
          <a:bodyPr wrap="square" rtlCol="0">
            <a:spAutoFit/>
          </a:bodyPr>
          <a:lstStyle/>
          <a:p>
            <a:pPr algn="ctr"/>
            <a:r>
              <a:rPr lang="en-US" sz="1600" b="1" dirty="0"/>
              <a:t>Quality = 0.3</a:t>
            </a:r>
          </a:p>
        </p:txBody>
      </p:sp>
      <p:grpSp>
        <p:nvGrpSpPr>
          <p:cNvPr id="6" name="Group 5">
            <a:extLst>
              <a:ext uri="{FF2B5EF4-FFF2-40B4-BE49-F238E27FC236}">
                <a16:creationId xmlns:a16="http://schemas.microsoft.com/office/drawing/2014/main" id="{FC5DCF61-D256-45D4-9320-D82D7B61BCAF}"/>
              </a:ext>
            </a:extLst>
          </p:cNvPr>
          <p:cNvGrpSpPr/>
          <p:nvPr/>
        </p:nvGrpSpPr>
        <p:grpSpPr>
          <a:xfrm>
            <a:off x="5157074" y="1454680"/>
            <a:ext cx="1438648" cy="2209353"/>
            <a:chOff x="5157074" y="1454680"/>
            <a:chExt cx="1438648" cy="2209353"/>
          </a:xfrm>
        </p:grpSpPr>
        <p:grpSp>
          <p:nvGrpSpPr>
            <p:cNvPr id="2" name="Group 1">
              <a:extLst>
                <a:ext uri="{FF2B5EF4-FFF2-40B4-BE49-F238E27FC236}">
                  <a16:creationId xmlns:a16="http://schemas.microsoft.com/office/drawing/2014/main" id="{E2E7635E-2A71-4DE4-AC6F-D03B398BA01A}"/>
                </a:ext>
              </a:extLst>
            </p:cNvPr>
            <p:cNvGrpSpPr/>
            <p:nvPr/>
          </p:nvGrpSpPr>
          <p:grpSpPr>
            <a:xfrm>
              <a:off x="5157074" y="1454680"/>
              <a:ext cx="1438648" cy="1081927"/>
              <a:chOff x="1880406" y="1328694"/>
              <a:chExt cx="1438648" cy="1081927"/>
            </a:xfrm>
          </p:grpSpPr>
          <p:pic>
            <p:nvPicPr>
              <p:cNvPr id="4" name="Picture 3">
                <a:extLst>
                  <a:ext uri="{FF2B5EF4-FFF2-40B4-BE49-F238E27FC236}">
                    <a16:creationId xmlns:a16="http://schemas.microsoft.com/office/drawing/2014/main" id="{894CD7E2-905A-405C-9594-ACACE159E893}"/>
                  </a:ext>
                </a:extLst>
              </p:cNvPr>
              <p:cNvPicPr>
                <a:picLocks noChangeAspect="1"/>
              </p:cNvPicPr>
              <p:nvPr/>
            </p:nvPicPr>
            <p:blipFill>
              <a:blip r:embed="rId8"/>
              <a:stretch>
                <a:fillRect/>
              </a:stretch>
            </p:blipFill>
            <p:spPr>
              <a:xfrm flipH="1">
                <a:off x="1880406" y="1579624"/>
                <a:ext cx="1438648" cy="830997"/>
              </a:xfrm>
              <a:prstGeom prst="rect">
                <a:avLst/>
              </a:prstGeom>
              <a:ln>
                <a:noFill/>
              </a:ln>
              <a:effectLst>
                <a:outerShdw blurRad="50800" dist="38100" dir="2700000" algn="tl" rotWithShape="0">
                  <a:prstClr val="black">
                    <a:alpha val="40000"/>
                  </a:prstClr>
                </a:outerShdw>
              </a:effectLst>
            </p:spPr>
          </p:pic>
          <p:sp>
            <p:nvSpPr>
              <p:cNvPr id="95" name="TextBox 94">
                <a:extLst>
                  <a:ext uri="{FF2B5EF4-FFF2-40B4-BE49-F238E27FC236}">
                    <a16:creationId xmlns:a16="http://schemas.microsoft.com/office/drawing/2014/main" id="{53C9ADDD-6F2E-43C5-8890-9D49AEA5ABCB}"/>
                  </a:ext>
                </a:extLst>
              </p:cNvPr>
              <p:cNvSpPr txBox="1"/>
              <p:nvPr/>
            </p:nvSpPr>
            <p:spPr>
              <a:xfrm>
                <a:off x="2157251" y="1328694"/>
                <a:ext cx="905248" cy="369332"/>
              </a:xfrm>
              <a:prstGeom prst="rect">
                <a:avLst/>
              </a:prstGeom>
              <a:noFill/>
            </p:spPr>
            <p:txBody>
              <a:bodyPr wrap="none" rtlCol="0">
                <a:spAutoFit/>
              </a:bodyPr>
              <a:lstStyle/>
              <a:p>
                <a:r>
                  <a:rPr lang="en-US" b="1" dirty="0"/>
                  <a:t>Forager</a:t>
                </a:r>
              </a:p>
            </p:txBody>
          </p:sp>
        </p:grpSp>
        <p:sp>
          <p:nvSpPr>
            <p:cNvPr id="82" name="Arrow: Up-Down 81">
              <a:extLst>
                <a:ext uri="{FF2B5EF4-FFF2-40B4-BE49-F238E27FC236}">
                  <a16:creationId xmlns:a16="http://schemas.microsoft.com/office/drawing/2014/main" id="{84270C7A-CC37-4BF3-8772-A8A0C6C58035}"/>
                </a:ext>
              </a:extLst>
            </p:cNvPr>
            <p:cNvSpPr/>
            <p:nvPr/>
          </p:nvSpPr>
          <p:spPr>
            <a:xfrm>
              <a:off x="5764506" y="2383873"/>
              <a:ext cx="208670" cy="1280160"/>
            </a:xfrm>
            <a:prstGeom prst="upDownArrow">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Box 73">
            <a:extLst>
              <a:ext uri="{FF2B5EF4-FFF2-40B4-BE49-F238E27FC236}">
                <a16:creationId xmlns:a16="http://schemas.microsoft.com/office/drawing/2014/main" id="{30D8DD54-E712-40FD-9C59-5925AA3B9508}"/>
              </a:ext>
            </a:extLst>
          </p:cNvPr>
          <p:cNvSpPr txBox="1"/>
          <p:nvPr/>
        </p:nvSpPr>
        <p:spPr>
          <a:xfrm>
            <a:off x="-29926" y="37106"/>
            <a:ext cx="3003255" cy="1508105"/>
          </a:xfrm>
          <a:prstGeom prst="rect">
            <a:avLst/>
          </a:prstGeom>
          <a:noFill/>
        </p:spPr>
        <p:txBody>
          <a:bodyPr wrap="square" rtlCol="0">
            <a:spAutoFit/>
          </a:bodyPr>
          <a:lstStyle/>
          <a:p>
            <a:pPr algn="ctr"/>
            <a:r>
              <a:rPr lang="en-US" sz="3600" b="1" dirty="0"/>
              <a:t>Intraspecific Competition </a:t>
            </a:r>
            <a:r>
              <a:rPr lang="en-US" sz="2000" dirty="0"/>
              <a:t>(same species)</a:t>
            </a:r>
            <a:endParaRPr lang="en-US" sz="3600" dirty="0"/>
          </a:p>
        </p:txBody>
      </p:sp>
      <p:cxnSp>
        <p:nvCxnSpPr>
          <p:cNvPr id="7" name="Straight Connector 6">
            <a:extLst>
              <a:ext uri="{FF2B5EF4-FFF2-40B4-BE49-F238E27FC236}">
                <a16:creationId xmlns:a16="http://schemas.microsoft.com/office/drawing/2014/main" id="{20076565-5452-43BC-9FF1-3FB78D97A2FA}"/>
              </a:ext>
            </a:extLst>
          </p:cNvPr>
          <p:cNvCxnSpPr>
            <a:cxnSpLocks/>
          </p:cNvCxnSpPr>
          <p:nvPr/>
        </p:nvCxnSpPr>
        <p:spPr>
          <a:xfrm flipV="1">
            <a:off x="7353324" y="2138925"/>
            <a:ext cx="398319" cy="1280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DEAC0928-FDC6-4DEE-BAE5-E16241EE7E6C}"/>
              </a:ext>
            </a:extLst>
          </p:cNvPr>
          <p:cNvSpPr txBox="1"/>
          <p:nvPr/>
        </p:nvSpPr>
        <p:spPr>
          <a:xfrm>
            <a:off x="6996478" y="1458214"/>
            <a:ext cx="1510330" cy="646331"/>
          </a:xfrm>
          <a:prstGeom prst="rect">
            <a:avLst/>
          </a:prstGeom>
          <a:noFill/>
        </p:spPr>
        <p:txBody>
          <a:bodyPr wrap="square" rtlCol="0">
            <a:spAutoFit/>
          </a:bodyPr>
          <a:lstStyle/>
          <a:p>
            <a:pPr algn="ctr"/>
            <a:r>
              <a:rPr lang="en-US" b="1" dirty="0"/>
              <a:t>Foragers of Same Species</a:t>
            </a:r>
          </a:p>
        </p:txBody>
      </p:sp>
      <p:pic>
        <p:nvPicPr>
          <p:cNvPr id="76" name="Picture 75">
            <a:extLst>
              <a:ext uri="{FF2B5EF4-FFF2-40B4-BE49-F238E27FC236}">
                <a16:creationId xmlns:a16="http://schemas.microsoft.com/office/drawing/2014/main" id="{C1311186-8104-4954-831D-65F1195D2A22}"/>
              </a:ext>
            </a:extLst>
          </p:cNvPr>
          <p:cNvPicPr>
            <a:picLocks noChangeAspect="1"/>
          </p:cNvPicPr>
          <p:nvPr/>
        </p:nvPicPr>
        <p:blipFill>
          <a:blip r:embed="rId8"/>
          <a:stretch>
            <a:fillRect/>
          </a:stretch>
        </p:blipFill>
        <p:spPr>
          <a:xfrm flipH="1">
            <a:off x="6804418" y="3259724"/>
            <a:ext cx="864857" cy="499562"/>
          </a:xfrm>
          <a:prstGeom prst="rect">
            <a:avLst/>
          </a:prstGeom>
          <a:ln>
            <a:noFill/>
          </a:ln>
          <a:effectLst>
            <a:outerShdw blurRad="50800" dist="38100" dir="2700000" algn="tl" rotWithShape="0">
              <a:prstClr val="black">
                <a:alpha val="40000"/>
              </a:prstClr>
            </a:outerShdw>
          </a:effectLst>
        </p:spPr>
      </p:pic>
      <p:pic>
        <p:nvPicPr>
          <p:cNvPr id="77" name="Picture 76">
            <a:extLst>
              <a:ext uri="{FF2B5EF4-FFF2-40B4-BE49-F238E27FC236}">
                <a16:creationId xmlns:a16="http://schemas.microsoft.com/office/drawing/2014/main" id="{A2F25A69-3FFA-4526-8C2B-3C6CC34CA125}"/>
              </a:ext>
            </a:extLst>
          </p:cNvPr>
          <p:cNvPicPr>
            <a:picLocks noChangeAspect="1"/>
          </p:cNvPicPr>
          <p:nvPr/>
        </p:nvPicPr>
        <p:blipFill>
          <a:blip r:embed="rId8"/>
          <a:stretch>
            <a:fillRect/>
          </a:stretch>
        </p:blipFill>
        <p:spPr>
          <a:xfrm flipH="1">
            <a:off x="6488467" y="3530015"/>
            <a:ext cx="864857" cy="499562"/>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8345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25E-6 1.85185E-6 L 0.09505 -0.00093 " pathEditMode="relative" rAng="0" ptsTypes="AA">
                                      <p:cBhvr>
                                        <p:cTn id="6" dur="2000" fill="hold"/>
                                        <p:tgtEl>
                                          <p:spTgt spid="6"/>
                                        </p:tgtEl>
                                        <p:attrNameLst>
                                          <p:attrName>ppt_x</p:attrName>
                                          <p:attrName>ppt_y</p:attrName>
                                        </p:attrNameLst>
                                      </p:cBhvr>
                                      <p:rCtr x="4753"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5D5288F-41C4-43B1-8D0A-F4D11CA86244}"/>
              </a:ext>
            </a:extLst>
          </p:cNvPr>
          <p:cNvCxnSpPr>
            <a:cxnSpLocks/>
          </p:cNvCxnSpPr>
          <p:nvPr/>
        </p:nvCxnSpPr>
        <p:spPr>
          <a:xfrm>
            <a:off x="786000" y="3958681"/>
            <a:ext cx="1048214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B96FB0B-B086-4E45-9B32-45E5B1CEA8C3}"/>
              </a:ext>
            </a:extLst>
          </p:cNvPr>
          <p:cNvSpPr txBox="1"/>
          <p:nvPr/>
        </p:nvSpPr>
        <p:spPr>
          <a:xfrm>
            <a:off x="4816039" y="5791013"/>
            <a:ext cx="2631688" cy="646331"/>
          </a:xfrm>
          <a:prstGeom prst="rect">
            <a:avLst/>
          </a:prstGeom>
          <a:noFill/>
        </p:spPr>
        <p:txBody>
          <a:bodyPr wrap="square" rtlCol="0">
            <a:spAutoFit/>
          </a:bodyPr>
          <a:lstStyle/>
          <a:p>
            <a:pPr algn="ctr"/>
            <a:r>
              <a:rPr lang="en-US" sz="3600" b="1" dirty="0"/>
              <a:t>Species</a:t>
            </a:r>
          </a:p>
        </p:txBody>
      </p:sp>
      <p:sp>
        <p:nvSpPr>
          <p:cNvPr id="13" name="TextBox 12">
            <a:extLst>
              <a:ext uri="{FF2B5EF4-FFF2-40B4-BE49-F238E27FC236}">
                <a16:creationId xmlns:a16="http://schemas.microsoft.com/office/drawing/2014/main" id="{93F248A9-BC1A-4B44-86DD-7A6E4561FEFD}"/>
              </a:ext>
            </a:extLst>
          </p:cNvPr>
          <p:cNvSpPr txBox="1"/>
          <p:nvPr/>
        </p:nvSpPr>
        <p:spPr>
          <a:xfrm>
            <a:off x="1991775" y="1619625"/>
            <a:ext cx="2631688" cy="584775"/>
          </a:xfrm>
          <a:prstGeom prst="rect">
            <a:avLst/>
          </a:prstGeom>
          <a:noFill/>
        </p:spPr>
        <p:txBody>
          <a:bodyPr wrap="square" rtlCol="0">
            <a:spAutoFit/>
          </a:bodyPr>
          <a:lstStyle/>
          <a:p>
            <a:pPr algn="ctr"/>
            <a:r>
              <a:rPr lang="en-US" sz="3200" b="1" dirty="0"/>
              <a:t>Size</a:t>
            </a:r>
            <a:endParaRPr lang="en-US" sz="3600" b="1" dirty="0"/>
          </a:p>
        </p:txBody>
      </p:sp>
      <p:cxnSp>
        <p:nvCxnSpPr>
          <p:cNvPr id="14" name="Straight Connector 13">
            <a:extLst>
              <a:ext uri="{FF2B5EF4-FFF2-40B4-BE49-F238E27FC236}">
                <a16:creationId xmlns:a16="http://schemas.microsoft.com/office/drawing/2014/main" id="{3E9E9B60-77DE-49AE-9EF0-3E1F5C7A32B6}"/>
              </a:ext>
            </a:extLst>
          </p:cNvPr>
          <p:cNvCxnSpPr>
            <a:cxnSpLocks/>
          </p:cNvCxnSpPr>
          <p:nvPr/>
        </p:nvCxnSpPr>
        <p:spPr>
          <a:xfrm rot="16200000">
            <a:off x="-1514391" y="3958681"/>
            <a:ext cx="457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3244798-EFAC-4F5B-A0F1-9E44E477DCB7}"/>
              </a:ext>
            </a:extLst>
          </p:cNvPr>
          <p:cNvSpPr txBox="1"/>
          <p:nvPr/>
        </p:nvSpPr>
        <p:spPr>
          <a:xfrm>
            <a:off x="6798221" y="1555585"/>
            <a:ext cx="4275361" cy="646331"/>
          </a:xfrm>
          <a:prstGeom prst="rect">
            <a:avLst/>
          </a:prstGeom>
          <a:noFill/>
        </p:spPr>
        <p:txBody>
          <a:bodyPr wrap="square" rtlCol="0">
            <a:spAutoFit/>
          </a:bodyPr>
          <a:lstStyle/>
          <a:p>
            <a:pPr algn="ctr"/>
            <a:r>
              <a:rPr lang="en-US" sz="3200" b="1" dirty="0"/>
              <a:t>Resource</a:t>
            </a:r>
            <a:r>
              <a:rPr lang="en-US" sz="3600" b="1" dirty="0"/>
              <a:t> </a:t>
            </a:r>
            <a:r>
              <a:rPr lang="en-US" sz="3200" b="1" dirty="0"/>
              <a:t>Allocation</a:t>
            </a:r>
            <a:endParaRPr lang="en-US" sz="3600" b="1" dirty="0"/>
          </a:p>
        </p:txBody>
      </p:sp>
      <p:grpSp>
        <p:nvGrpSpPr>
          <p:cNvPr id="18" name="Group 17">
            <a:extLst>
              <a:ext uri="{FF2B5EF4-FFF2-40B4-BE49-F238E27FC236}">
                <a16:creationId xmlns:a16="http://schemas.microsoft.com/office/drawing/2014/main" id="{7F62620F-ADD3-4C31-A35F-38AE84BAC5EB}"/>
              </a:ext>
            </a:extLst>
          </p:cNvPr>
          <p:cNvGrpSpPr/>
          <p:nvPr/>
        </p:nvGrpSpPr>
        <p:grpSpPr>
          <a:xfrm>
            <a:off x="812972" y="2631686"/>
            <a:ext cx="10455175" cy="2962420"/>
            <a:chOff x="1274346" y="1817649"/>
            <a:chExt cx="10455175" cy="2962420"/>
          </a:xfrm>
        </p:grpSpPr>
        <p:grpSp>
          <p:nvGrpSpPr>
            <p:cNvPr id="3" name="Group 2">
              <a:extLst>
                <a:ext uri="{FF2B5EF4-FFF2-40B4-BE49-F238E27FC236}">
                  <a16:creationId xmlns:a16="http://schemas.microsoft.com/office/drawing/2014/main" id="{0ECE9775-FDB6-4FA5-9FC3-482E5CC62D80}"/>
                </a:ext>
              </a:extLst>
            </p:cNvPr>
            <p:cNvGrpSpPr/>
            <p:nvPr/>
          </p:nvGrpSpPr>
          <p:grpSpPr>
            <a:xfrm>
              <a:off x="1274346" y="3382833"/>
              <a:ext cx="1438648" cy="1027904"/>
              <a:chOff x="1880406" y="1698026"/>
              <a:chExt cx="1438648" cy="1027904"/>
            </a:xfrm>
          </p:grpSpPr>
          <p:pic>
            <p:nvPicPr>
              <p:cNvPr id="4" name="Picture 3">
                <a:extLst>
                  <a:ext uri="{FF2B5EF4-FFF2-40B4-BE49-F238E27FC236}">
                    <a16:creationId xmlns:a16="http://schemas.microsoft.com/office/drawing/2014/main" id="{A89E94E6-484C-4366-AD98-3B6D65935E15}"/>
                  </a:ext>
                </a:extLst>
              </p:cNvPr>
              <p:cNvPicPr>
                <a:picLocks noChangeAspect="1"/>
              </p:cNvPicPr>
              <p:nvPr/>
            </p:nvPicPr>
            <p:blipFill>
              <a:blip r:embed="rId2"/>
              <a:stretch>
                <a:fillRect/>
              </a:stretch>
            </p:blipFill>
            <p:spPr>
              <a:xfrm flipH="1">
                <a:off x="1880406" y="1698026"/>
                <a:ext cx="1438648" cy="830997"/>
              </a:xfrm>
              <a:prstGeom prst="rect">
                <a:avLst/>
              </a:prstGeom>
              <a:ln>
                <a:noFill/>
              </a:ln>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2F69D32C-7395-4C45-A4E6-0FA6143DAA05}"/>
                  </a:ext>
                </a:extLst>
              </p:cNvPr>
              <p:cNvSpPr txBox="1"/>
              <p:nvPr/>
            </p:nvSpPr>
            <p:spPr>
              <a:xfrm>
                <a:off x="2052507" y="2264265"/>
                <a:ext cx="1148648" cy="461665"/>
              </a:xfrm>
              <a:prstGeom prst="rect">
                <a:avLst/>
              </a:prstGeom>
              <a:noFill/>
            </p:spPr>
            <p:txBody>
              <a:bodyPr wrap="none" rtlCol="0">
                <a:spAutoFit/>
              </a:bodyPr>
              <a:lstStyle/>
              <a:p>
                <a:r>
                  <a:rPr lang="en-US" sz="2400" b="1" dirty="0"/>
                  <a:t>Forager</a:t>
                </a:r>
              </a:p>
            </p:txBody>
          </p:sp>
        </p:grpSp>
        <p:sp>
          <p:nvSpPr>
            <p:cNvPr id="15" name="Rectangle 14">
              <a:extLst>
                <a:ext uri="{FF2B5EF4-FFF2-40B4-BE49-F238E27FC236}">
                  <a16:creationId xmlns:a16="http://schemas.microsoft.com/office/drawing/2014/main" id="{78C3FF57-8973-4AD7-BC4D-B432FC848C58}"/>
                </a:ext>
              </a:extLst>
            </p:cNvPr>
            <p:cNvSpPr/>
            <p:nvPr/>
          </p:nvSpPr>
          <p:spPr>
            <a:xfrm>
              <a:off x="1446447" y="1817649"/>
              <a:ext cx="1148648" cy="1072309"/>
            </a:xfrm>
            <a:prstGeom prst="rect">
              <a:avLst/>
            </a:prstGeom>
            <a:solidFill>
              <a:schemeClr val="accent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2C55EDD-89ED-45E4-898A-B3C48F5FCC2D}"/>
                </a:ext>
              </a:extLst>
            </p:cNvPr>
            <p:cNvGrpSpPr/>
            <p:nvPr/>
          </p:nvGrpSpPr>
          <p:grpSpPr>
            <a:xfrm>
              <a:off x="3213127" y="3329761"/>
              <a:ext cx="2812665" cy="1450308"/>
              <a:chOff x="2923195" y="2617166"/>
              <a:chExt cx="2812665" cy="1450308"/>
            </a:xfrm>
          </p:grpSpPr>
          <p:pic>
            <p:nvPicPr>
              <p:cNvPr id="6" name="Picture 5">
                <a:extLst>
                  <a:ext uri="{FF2B5EF4-FFF2-40B4-BE49-F238E27FC236}">
                    <a16:creationId xmlns:a16="http://schemas.microsoft.com/office/drawing/2014/main" id="{1B13AFB5-A59C-45C3-8635-46E73BE056B8}"/>
                  </a:ext>
                </a:extLst>
              </p:cNvPr>
              <p:cNvPicPr>
                <a:picLocks noChangeAspect="1"/>
              </p:cNvPicPr>
              <p:nvPr/>
            </p:nvPicPr>
            <p:blipFill>
              <a:blip r:embed="rId2"/>
              <a:stretch>
                <a:fillRect/>
              </a:stretch>
            </p:blipFill>
            <p:spPr>
              <a:xfrm flipH="1">
                <a:off x="4128126" y="2617166"/>
                <a:ext cx="864857" cy="499562"/>
              </a:xfrm>
              <a:prstGeom prst="rect">
                <a:avLst/>
              </a:prstGeom>
              <a:ln>
                <a:no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940481D3-84FA-49A0-B75F-11F8A63D7915}"/>
                  </a:ext>
                </a:extLst>
              </p:cNvPr>
              <p:cNvPicPr>
                <a:picLocks noChangeAspect="1"/>
              </p:cNvPicPr>
              <p:nvPr/>
            </p:nvPicPr>
            <p:blipFill>
              <a:blip r:embed="rId2"/>
              <a:stretch>
                <a:fillRect/>
              </a:stretch>
            </p:blipFill>
            <p:spPr>
              <a:xfrm flipH="1">
                <a:off x="3812175" y="2887457"/>
                <a:ext cx="864857" cy="499562"/>
              </a:xfrm>
              <a:prstGeom prst="rect">
                <a:avLst/>
              </a:prstGeom>
              <a:ln>
                <a:noFill/>
              </a:ln>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B6E2E64D-5209-48DB-B918-CD7D30B16DD1}"/>
                  </a:ext>
                </a:extLst>
              </p:cNvPr>
              <p:cNvSpPr txBox="1"/>
              <p:nvPr/>
            </p:nvSpPr>
            <p:spPr>
              <a:xfrm>
                <a:off x="2923195" y="3236477"/>
                <a:ext cx="2812665" cy="830997"/>
              </a:xfrm>
              <a:prstGeom prst="rect">
                <a:avLst/>
              </a:prstGeom>
              <a:noFill/>
            </p:spPr>
            <p:txBody>
              <a:bodyPr wrap="square" rtlCol="0">
                <a:spAutoFit/>
              </a:bodyPr>
              <a:lstStyle/>
              <a:p>
                <a:pPr algn="ctr"/>
                <a:r>
                  <a:rPr lang="en-US" sz="2400" b="1" dirty="0"/>
                  <a:t>Foragers of the Same Species</a:t>
                </a:r>
              </a:p>
            </p:txBody>
          </p:sp>
        </p:grpSp>
        <p:grpSp>
          <p:nvGrpSpPr>
            <p:cNvPr id="49" name="Group 48">
              <a:extLst>
                <a:ext uri="{FF2B5EF4-FFF2-40B4-BE49-F238E27FC236}">
                  <a16:creationId xmlns:a16="http://schemas.microsoft.com/office/drawing/2014/main" id="{CA3E859F-9276-4590-A171-1B6F41F4ED07}"/>
                </a:ext>
              </a:extLst>
            </p:cNvPr>
            <p:cNvGrpSpPr/>
            <p:nvPr/>
          </p:nvGrpSpPr>
          <p:grpSpPr>
            <a:xfrm>
              <a:off x="8916855" y="3329761"/>
              <a:ext cx="2812666" cy="1450308"/>
              <a:chOff x="2923196" y="2617166"/>
              <a:chExt cx="2812666" cy="1450308"/>
            </a:xfrm>
          </p:grpSpPr>
          <p:pic>
            <p:nvPicPr>
              <p:cNvPr id="54" name="Picture 53">
                <a:extLst>
                  <a:ext uri="{FF2B5EF4-FFF2-40B4-BE49-F238E27FC236}">
                    <a16:creationId xmlns:a16="http://schemas.microsoft.com/office/drawing/2014/main" id="{5BE51216-FBCD-49B4-A750-84DEC3855C80}"/>
                  </a:ext>
                </a:extLst>
              </p:cNvPr>
              <p:cNvPicPr>
                <a:picLocks noChangeAspect="1"/>
              </p:cNvPicPr>
              <p:nvPr/>
            </p:nvPicPr>
            <p:blipFill>
              <a:blip r:embed="rId2"/>
              <a:stretch>
                <a:fillRect/>
              </a:stretch>
            </p:blipFill>
            <p:spPr>
              <a:xfrm flipH="1">
                <a:off x="4128126" y="2617166"/>
                <a:ext cx="864857" cy="499562"/>
              </a:xfrm>
              <a:prstGeom prst="rect">
                <a:avLst/>
              </a:prstGeom>
              <a:ln>
                <a:noFill/>
              </a:ln>
              <a:effectLst>
                <a:outerShdw blurRad="50800" dist="38100" dir="2700000" algn="tl" rotWithShape="0">
                  <a:prstClr val="black">
                    <a:alpha val="40000"/>
                  </a:prstClr>
                </a:outerShdw>
              </a:effectLst>
            </p:spPr>
          </p:pic>
          <p:pic>
            <p:nvPicPr>
              <p:cNvPr id="55" name="Picture 54">
                <a:extLst>
                  <a:ext uri="{FF2B5EF4-FFF2-40B4-BE49-F238E27FC236}">
                    <a16:creationId xmlns:a16="http://schemas.microsoft.com/office/drawing/2014/main" id="{824ACBF4-43D5-4F66-8ABC-98A698F0D3EF}"/>
                  </a:ext>
                </a:extLst>
              </p:cNvPr>
              <p:cNvPicPr>
                <a:picLocks noChangeAspect="1"/>
              </p:cNvPicPr>
              <p:nvPr/>
            </p:nvPicPr>
            <p:blipFill>
              <a:blip r:embed="rId2"/>
              <a:stretch>
                <a:fillRect/>
              </a:stretch>
            </p:blipFill>
            <p:spPr>
              <a:xfrm flipH="1">
                <a:off x="3812175" y="2887457"/>
                <a:ext cx="864857" cy="499562"/>
              </a:xfrm>
              <a:prstGeom prst="rect">
                <a:avLst/>
              </a:prstGeom>
              <a:ln>
                <a:noFill/>
              </a:ln>
              <a:effectLst>
                <a:outerShdw blurRad="50800" dist="38100" dir="2700000" algn="tl" rotWithShape="0">
                  <a:prstClr val="black">
                    <a:alpha val="40000"/>
                  </a:prstClr>
                </a:outerShdw>
              </a:effectLst>
            </p:spPr>
          </p:pic>
          <p:sp>
            <p:nvSpPr>
              <p:cNvPr id="56" name="TextBox 55">
                <a:extLst>
                  <a:ext uri="{FF2B5EF4-FFF2-40B4-BE49-F238E27FC236}">
                    <a16:creationId xmlns:a16="http://schemas.microsoft.com/office/drawing/2014/main" id="{E49D782C-FB00-442A-94B8-703D59B079D7}"/>
                  </a:ext>
                </a:extLst>
              </p:cNvPr>
              <p:cNvSpPr txBox="1"/>
              <p:nvPr/>
            </p:nvSpPr>
            <p:spPr>
              <a:xfrm>
                <a:off x="2923196" y="3236477"/>
                <a:ext cx="2812666" cy="830997"/>
              </a:xfrm>
              <a:prstGeom prst="rect">
                <a:avLst/>
              </a:prstGeom>
              <a:noFill/>
            </p:spPr>
            <p:txBody>
              <a:bodyPr wrap="square" rtlCol="0">
                <a:spAutoFit/>
              </a:bodyPr>
              <a:lstStyle/>
              <a:p>
                <a:pPr algn="ctr"/>
                <a:r>
                  <a:rPr lang="en-US" sz="2400" b="1" dirty="0"/>
                  <a:t>Foragers of the Same Species</a:t>
                </a:r>
              </a:p>
            </p:txBody>
          </p:sp>
        </p:grpSp>
        <p:grpSp>
          <p:nvGrpSpPr>
            <p:cNvPr id="57" name="Group 56">
              <a:extLst>
                <a:ext uri="{FF2B5EF4-FFF2-40B4-BE49-F238E27FC236}">
                  <a16:creationId xmlns:a16="http://schemas.microsoft.com/office/drawing/2014/main" id="{CA4C336F-BFE8-4574-9AA0-0A49DD4AC7BC}"/>
                </a:ext>
              </a:extLst>
            </p:cNvPr>
            <p:cNvGrpSpPr/>
            <p:nvPr/>
          </p:nvGrpSpPr>
          <p:grpSpPr>
            <a:xfrm>
              <a:off x="6984240" y="3382833"/>
              <a:ext cx="1438648" cy="1027904"/>
              <a:chOff x="1880406" y="1698026"/>
              <a:chExt cx="1438648" cy="1027904"/>
            </a:xfrm>
          </p:grpSpPr>
          <p:pic>
            <p:nvPicPr>
              <p:cNvPr id="58" name="Picture 57">
                <a:extLst>
                  <a:ext uri="{FF2B5EF4-FFF2-40B4-BE49-F238E27FC236}">
                    <a16:creationId xmlns:a16="http://schemas.microsoft.com/office/drawing/2014/main" id="{9ED86251-B29C-4F68-AF79-343C3E84F798}"/>
                  </a:ext>
                </a:extLst>
              </p:cNvPr>
              <p:cNvPicPr>
                <a:picLocks noChangeAspect="1"/>
              </p:cNvPicPr>
              <p:nvPr/>
            </p:nvPicPr>
            <p:blipFill>
              <a:blip r:embed="rId2"/>
              <a:stretch>
                <a:fillRect/>
              </a:stretch>
            </p:blipFill>
            <p:spPr>
              <a:xfrm flipH="1">
                <a:off x="1880406" y="1698026"/>
                <a:ext cx="1438648" cy="830997"/>
              </a:xfrm>
              <a:prstGeom prst="rect">
                <a:avLst/>
              </a:prstGeom>
              <a:ln>
                <a:noFill/>
              </a:ln>
              <a:effectLst>
                <a:outerShdw blurRad="50800" dist="38100" dir="2700000" algn="tl" rotWithShape="0">
                  <a:prstClr val="black">
                    <a:alpha val="40000"/>
                  </a:prstClr>
                </a:outerShdw>
              </a:effectLst>
            </p:spPr>
          </p:pic>
          <p:sp>
            <p:nvSpPr>
              <p:cNvPr id="59" name="TextBox 58">
                <a:extLst>
                  <a:ext uri="{FF2B5EF4-FFF2-40B4-BE49-F238E27FC236}">
                    <a16:creationId xmlns:a16="http://schemas.microsoft.com/office/drawing/2014/main" id="{BD69A072-906D-438F-B84D-9BF724CF0FF2}"/>
                  </a:ext>
                </a:extLst>
              </p:cNvPr>
              <p:cNvSpPr txBox="1"/>
              <p:nvPr/>
            </p:nvSpPr>
            <p:spPr>
              <a:xfrm>
                <a:off x="2052507" y="2264265"/>
                <a:ext cx="1148648" cy="461665"/>
              </a:xfrm>
              <a:prstGeom prst="rect">
                <a:avLst/>
              </a:prstGeom>
              <a:noFill/>
            </p:spPr>
            <p:txBody>
              <a:bodyPr wrap="none" rtlCol="0">
                <a:spAutoFit/>
              </a:bodyPr>
              <a:lstStyle/>
              <a:p>
                <a:r>
                  <a:rPr lang="en-US" sz="2400" b="1" dirty="0"/>
                  <a:t>Forager</a:t>
                </a:r>
              </a:p>
            </p:txBody>
          </p:sp>
        </p:grpSp>
      </p:grpSp>
      <p:cxnSp>
        <p:nvCxnSpPr>
          <p:cNvPr id="60" name="Straight Connector 59">
            <a:extLst>
              <a:ext uri="{FF2B5EF4-FFF2-40B4-BE49-F238E27FC236}">
                <a16:creationId xmlns:a16="http://schemas.microsoft.com/office/drawing/2014/main" id="{5E7E113E-9EBD-4BAD-9352-EA68D78AC9E1}"/>
              </a:ext>
            </a:extLst>
          </p:cNvPr>
          <p:cNvCxnSpPr>
            <a:cxnSpLocks/>
          </p:cNvCxnSpPr>
          <p:nvPr/>
        </p:nvCxnSpPr>
        <p:spPr>
          <a:xfrm rot="16200000">
            <a:off x="4970361" y="2867200"/>
            <a:ext cx="21945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F143F3D7-9922-47C5-B286-16E9C84F7D1A}"/>
              </a:ext>
            </a:extLst>
          </p:cNvPr>
          <p:cNvSpPr txBox="1"/>
          <p:nvPr/>
        </p:nvSpPr>
        <p:spPr>
          <a:xfrm>
            <a:off x="3174380" y="321830"/>
            <a:ext cx="5843239" cy="1077218"/>
          </a:xfrm>
          <a:prstGeom prst="rect">
            <a:avLst/>
          </a:prstGeom>
          <a:noFill/>
        </p:spPr>
        <p:txBody>
          <a:bodyPr wrap="square" rtlCol="0">
            <a:spAutoFit/>
          </a:bodyPr>
          <a:lstStyle/>
          <a:p>
            <a:pPr algn="ctr"/>
            <a:r>
              <a:rPr lang="en-US" sz="4000" b="1" dirty="0"/>
              <a:t>Intraspecific Competition </a:t>
            </a:r>
            <a:r>
              <a:rPr lang="en-US" sz="2400" dirty="0"/>
              <a:t>(same species)</a:t>
            </a:r>
            <a:endParaRPr lang="en-US" sz="4000" dirty="0"/>
          </a:p>
        </p:txBody>
      </p:sp>
      <p:sp>
        <p:nvSpPr>
          <p:cNvPr id="44" name="Rectangle 43">
            <a:extLst>
              <a:ext uri="{FF2B5EF4-FFF2-40B4-BE49-F238E27FC236}">
                <a16:creationId xmlns:a16="http://schemas.microsoft.com/office/drawing/2014/main" id="{C3D50594-FB1C-48B8-B834-C3E13F9D22CF}"/>
              </a:ext>
            </a:extLst>
          </p:cNvPr>
          <p:cNvSpPr/>
          <p:nvPr/>
        </p:nvSpPr>
        <p:spPr>
          <a:xfrm>
            <a:off x="3955396" y="3261557"/>
            <a:ext cx="457200" cy="457200"/>
          </a:xfrm>
          <a:prstGeom prst="rect">
            <a:avLst/>
          </a:prstGeom>
          <a:solidFill>
            <a:schemeClr val="accent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A30F4CE-AC47-43CC-86E7-DC081DE2CC1F}"/>
              </a:ext>
            </a:extLst>
          </p:cNvPr>
          <p:cNvSpPr/>
          <p:nvPr/>
        </p:nvSpPr>
        <p:spPr>
          <a:xfrm>
            <a:off x="3955396" y="2640873"/>
            <a:ext cx="457200" cy="457200"/>
          </a:xfrm>
          <a:prstGeom prst="rect">
            <a:avLst/>
          </a:prstGeom>
          <a:solidFill>
            <a:schemeClr val="accent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D7EC727-EBDE-45F1-9E92-2F456C8DA38F}"/>
              </a:ext>
            </a:extLst>
          </p:cNvPr>
          <p:cNvSpPr/>
          <p:nvPr/>
        </p:nvSpPr>
        <p:spPr>
          <a:xfrm>
            <a:off x="6696056" y="2633371"/>
            <a:ext cx="1148648" cy="1072309"/>
          </a:xfrm>
          <a:prstGeom prst="rect">
            <a:avLst/>
          </a:prstGeom>
          <a:solidFill>
            <a:srgbClr val="00B05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0AD1EB6-81FB-4078-A136-371C98394498}"/>
              </a:ext>
            </a:extLst>
          </p:cNvPr>
          <p:cNvSpPr/>
          <p:nvPr/>
        </p:nvSpPr>
        <p:spPr>
          <a:xfrm>
            <a:off x="9544362" y="3261557"/>
            <a:ext cx="457200" cy="457200"/>
          </a:xfrm>
          <a:prstGeom prst="rect">
            <a:avLst/>
          </a:prstGeom>
          <a:solidFill>
            <a:srgbClr val="00B05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5278EED-5A15-4656-BA3F-1EB4B3D70757}"/>
              </a:ext>
            </a:extLst>
          </p:cNvPr>
          <p:cNvSpPr/>
          <p:nvPr/>
        </p:nvSpPr>
        <p:spPr>
          <a:xfrm>
            <a:off x="9544362" y="2640873"/>
            <a:ext cx="457200" cy="457200"/>
          </a:xfrm>
          <a:prstGeom prst="rect">
            <a:avLst/>
          </a:prstGeom>
          <a:solidFill>
            <a:srgbClr val="00B05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6145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6707E0A5-E7E3-4E1F-BDAF-BB0EE7672778}"/>
              </a:ext>
            </a:extLst>
          </p:cNvPr>
          <p:cNvSpPr/>
          <p:nvPr/>
        </p:nvSpPr>
        <p:spPr>
          <a:xfrm>
            <a:off x="1776145" y="1701206"/>
            <a:ext cx="8298388" cy="4529601"/>
          </a:xfrm>
          <a:prstGeom prst="rect">
            <a:avLst/>
          </a:prstGeom>
          <a:gradFill flip="none" rotWithShape="1">
            <a:gsLst>
              <a:gs pos="59173">
                <a:srgbClr val="6C3C3C"/>
              </a:gs>
              <a:gs pos="42900">
                <a:srgbClr val="6C3C3C"/>
              </a:gs>
              <a:gs pos="0">
                <a:srgbClr val="FF0000"/>
              </a:gs>
              <a:gs pos="100000">
                <a:schemeClr val="accent1">
                  <a:lumMod val="50000"/>
                </a:schemeClr>
              </a:gs>
            </a:gsLst>
            <a:lin ang="0" scaled="1"/>
            <a:tileRect/>
          </a:gradFill>
          <a:ln>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a:extLst>
              <a:ext uri="{FF2B5EF4-FFF2-40B4-BE49-F238E27FC236}">
                <a16:creationId xmlns:a16="http://schemas.microsoft.com/office/drawing/2014/main" id="{E2DCC76E-82E4-489B-B111-88676FC996B6}"/>
              </a:ext>
            </a:extLst>
          </p:cNvPr>
          <p:cNvPicPr>
            <a:picLocks noChangeAspect="1"/>
          </p:cNvPicPr>
          <p:nvPr/>
        </p:nvPicPr>
        <p:blipFill>
          <a:blip r:embed="rId3"/>
          <a:stretch>
            <a:fillRect/>
          </a:stretch>
        </p:blipFill>
        <p:spPr>
          <a:xfrm>
            <a:off x="1822014" y="1699365"/>
            <a:ext cx="8235639" cy="4529601"/>
          </a:xfrm>
          <a:prstGeom prst="rect">
            <a:avLst/>
          </a:prstGeom>
          <a:ln>
            <a:solidFill>
              <a:schemeClr val="tx1"/>
            </a:solidFill>
          </a:ln>
          <a:scene3d>
            <a:camera prst="perspectiveRelaxed"/>
            <a:lightRig rig="threePt" dir="t"/>
          </a:scene3d>
        </p:spPr>
      </p:pic>
      <p:grpSp>
        <p:nvGrpSpPr>
          <p:cNvPr id="59" name="Group 58">
            <a:extLst>
              <a:ext uri="{FF2B5EF4-FFF2-40B4-BE49-F238E27FC236}">
                <a16:creationId xmlns:a16="http://schemas.microsoft.com/office/drawing/2014/main" id="{E6F67821-0371-4DFE-A091-17B83DA69D25}"/>
              </a:ext>
            </a:extLst>
          </p:cNvPr>
          <p:cNvGrpSpPr/>
          <p:nvPr/>
        </p:nvGrpSpPr>
        <p:grpSpPr>
          <a:xfrm>
            <a:off x="1585303" y="3012122"/>
            <a:ext cx="8658299" cy="2225347"/>
            <a:chOff x="1891845" y="3231495"/>
            <a:chExt cx="8658299" cy="2225347"/>
          </a:xfrm>
        </p:grpSpPr>
        <p:grpSp>
          <p:nvGrpSpPr>
            <p:cNvPr id="41" name="Group 40">
              <a:extLst>
                <a:ext uri="{FF2B5EF4-FFF2-40B4-BE49-F238E27FC236}">
                  <a16:creationId xmlns:a16="http://schemas.microsoft.com/office/drawing/2014/main" id="{D276A888-2ECE-4AB8-B3F1-7FAA0C246190}"/>
                </a:ext>
              </a:extLst>
            </p:cNvPr>
            <p:cNvGrpSpPr/>
            <p:nvPr/>
          </p:nvGrpSpPr>
          <p:grpSpPr>
            <a:xfrm>
              <a:off x="6134512" y="3260052"/>
              <a:ext cx="4415632" cy="2196790"/>
              <a:chOff x="6134512" y="3260052"/>
              <a:chExt cx="4415632" cy="2196790"/>
            </a:xfrm>
            <a:effectLst>
              <a:outerShdw blurRad="50800" dist="38100" dir="5400000" algn="t" rotWithShape="0">
                <a:prstClr val="black">
                  <a:alpha val="40000"/>
                </a:prstClr>
              </a:outerShdw>
            </a:effectLst>
          </p:grpSpPr>
          <p:cxnSp>
            <p:nvCxnSpPr>
              <p:cNvPr id="22" name="Straight Arrow Connector 21">
                <a:extLst>
                  <a:ext uri="{FF2B5EF4-FFF2-40B4-BE49-F238E27FC236}">
                    <a16:creationId xmlns:a16="http://schemas.microsoft.com/office/drawing/2014/main" id="{1AA6A18C-73F4-401D-82EE-666BB3B07B05}"/>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1E9D3B5-52CB-4EF8-90FC-755ABBC51560}"/>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88FB62C-34AF-4D50-A582-835C2B68A389}"/>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72C09B0-38AE-4298-87F2-CEBDE777AC2C}"/>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6F7CDD-CE4B-4F06-B4D3-ED79669E614D}"/>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2A4542D-33A8-48CB-96B9-A3CB23BA9BE2}"/>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55B17BF-6755-4D69-B4A3-66188C6913B9}"/>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EF482C0-DD48-49B4-B9AC-0DF016227CE7}"/>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921A53-B0CB-45B0-8E81-8C3204D12F84}"/>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2362C5E-F9F0-4F7E-B59D-F1674DE0A2B2}"/>
                  </a:ext>
                </a:extLst>
              </p:cNvPr>
              <p:cNvCxnSpPr>
                <a:cxnSpLocks/>
              </p:cNvCxnSpPr>
              <p:nvPr/>
            </p:nvCxnSpPr>
            <p:spPr>
              <a:xfrm flipH="1">
                <a:off x="6134512" y="5417361"/>
                <a:ext cx="1828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A28C2BD-3438-4DD0-9510-71B97A3AA584}"/>
                </a:ext>
              </a:extLst>
            </p:cNvPr>
            <p:cNvGrpSpPr/>
            <p:nvPr/>
          </p:nvGrpSpPr>
          <p:grpSpPr>
            <a:xfrm flipH="1">
              <a:off x="1891845" y="3231495"/>
              <a:ext cx="3207515" cy="2196790"/>
              <a:chOff x="7342629" y="3260052"/>
              <a:chExt cx="3207515" cy="2196790"/>
            </a:xfrm>
            <a:effectLst>
              <a:outerShdw blurRad="50800" dist="38100" dir="5400000" algn="t" rotWithShape="0">
                <a:prstClr val="black">
                  <a:alpha val="40000"/>
                </a:prstClr>
              </a:outerShdw>
            </a:effectLst>
          </p:grpSpPr>
          <p:cxnSp>
            <p:nvCxnSpPr>
              <p:cNvPr id="44" name="Straight Arrow Connector 43">
                <a:extLst>
                  <a:ext uri="{FF2B5EF4-FFF2-40B4-BE49-F238E27FC236}">
                    <a16:creationId xmlns:a16="http://schemas.microsoft.com/office/drawing/2014/main" id="{6A4429FD-2F8B-4756-BC73-88AC77BB5AD0}"/>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4612499-76E3-4012-B764-2EABB6490701}"/>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3BBC51-E788-421A-9D78-C0AF97458B87}"/>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C8B67D9-5F75-4548-AF92-72DA0E5D9C03}"/>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FBFC15B-92B7-4397-AC9C-D5A1E4A59F19}"/>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C2C415F-32F1-4E09-A2F8-D62A5EC58443}"/>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9D4B07B-BE0D-4D53-8815-B8A7F05FD487}"/>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1FF8A1B-4116-45F8-8D80-0626EE9CD0B9}"/>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CDCDBFF-DDED-4721-8523-4FFB745BAF55}"/>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2" name="TextBox 71">
            <a:extLst>
              <a:ext uri="{FF2B5EF4-FFF2-40B4-BE49-F238E27FC236}">
                <a16:creationId xmlns:a16="http://schemas.microsoft.com/office/drawing/2014/main" id="{4BCC2901-79AD-49D8-B086-BB11C3C60490}"/>
              </a:ext>
            </a:extLst>
          </p:cNvPr>
          <p:cNvSpPr txBox="1"/>
          <p:nvPr/>
        </p:nvSpPr>
        <p:spPr>
          <a:xfrm>
            <a:off x="2957341" y="5628214"/>
            <a:ext cx="5965109" cy="369332"/>
          </a:xfrm>
          <a:prstGeom prst="rect">
            <a:avLst/>
          </a:prstGeom>
          <a:noFill/>
        </p:spPr>
        <p:txBody>
          <a:bodyPr wrap="square" rtlCol="0">
            <a:spAutoFit/>
          </a:bodyPr>
          <a:lstStyle/>
          <a:p>
            <a:pPr algn="ctr"/>
            <a:r>
              <a:rPr lang="en-US" b="1" dirty="0"/>
              <a:t>Environmental Conditions</a:t>
            </a:r>
          </a:p>
        </p:txBody>
      </p:sp>
      <p:sp>
        <p:nvSpPr>
          <p:cNvPr id="107" name="TextBox 106">
            <a:extLst>
              <a:ext uri="{FF2B5EF4-FFF2-40B4-BE49-F238E27FC236}">
                <a16:creationId xmlns:a16="http://schemas.microsoft.com/office/drawing/2014/main" id="{77A98A89-D7B7-4239-BDD4-466CE19FB404}"/>
              </a:ext>
            </a:extLst>
          </p:cNvPr>
          <p:cNvSpPr txBox="1"/>
          <p:nvPr/>
        </p:nvSpPr>
        <p:spPr>
          <a:xfrm>
            <a:off x="4532095" y="4794759"/>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8" name="TextBox 107">
            <a:extLst>
              <a:ext uri="{FF2B5EF4-FFF2-40B4-BE49-F238E27FC236}">
                <a16:creationId xmlns:a16="http://schemas.microsoft.com/office/drawing/2014/main" id="{805943CF-7D2D-449E-A836-6D1B13CF1339}"/>
              </a:ext>
            </a:extLst>
          </p:cNvPr>
          <p:cNvSpPr txBox="1"/>
          <p:nvPr/>
        </p:nvSpPr>
        <p:spPr>
          <a:xfrm>
            <a:off x="2633267" y="266177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9" name="TextBox 108">
            <a:extLst>
              <a:ext uri="{FF2B5EF4-FFF2-40B4-BE49-F238E27FC236}">
                <a16:creationId xmlns:a16="http://schemas.microsoft.com/office/drawing/2014/main" id="{E7995D19-5C76-48E3-88EF-BEDB705B7642}"/>
              </a:ext>
            </a:extLst>
          </p:cNvPr>
          <p:cNvSpPr txBox="1"/>
          <p:nvPr/>
        </p:nvSpPr>
        <p:spPr>
          <a:xfrm>
            <a:off x="1982927" y="4825562"/>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0" name="TextBox 109">
            <a:extLst>
              <a:ext uri="{FF2B5EF4-FFF2-40B4-BE49-F238E27FC236}">
                <a16:creationId xmlns:a16="http://schemas.microsoft.com/office/drawing/2014/main" id="{57DA028B-90B7-4E43-B91A-D6F20C5CA9BD}"/>
              </a:ext>
            </a:extLst>
          </p:cNvPr>
          <p:cNvSpPr txBox="1"/>
          <p:nvPr/>
        </p:nvSpPr>
        <p:spPr>
          <a:xfrm>
            <a:off x="3645640" y="2664983"/>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1" name="TextBox 110">
            <a:extLst>
              <a:ext uri="{FF2B5EF4-FFF2-40B4-BE49-F238E27FC236}">
                <a16:creationId xmlns:a16="http://schemas.microsoft.com/office/drawing/2014/main" id="{7BB45CFA-21D2-4863-A70F-5CF1B83C7394}"/>
              </a:ext>
            </a:extLst>
          </p:cNvPr>
          <p:cNvSpPr txBox="1"/>
          <p:nvPr/>
        </p:nvSpPr>
        <p:spPr>
          <a:xfrm>
            <a:off x="3542237" y="3273576"/>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2" name="TextBox 111">
            <a:extLst>
              <a:ext uri="{FF2B5EF4-FFF2-40B4-BE49-F238E27FC236}">
                <a16:creationId xmlns:a16="http://schemas.microsoft.com/office/drawing/2014/main" id="{20900940-F8EC-4A9B-AD4A-8CFE503F3A6E}"/>
              </a:ext>
            </a:extLst>
          </p:cNvPr>
          <p:cNvSpPr txBox="1"/>
          <p:nvPr/>
        </p:nvSpPr>
        <p:spPr>
          <a:xfrm>
            <a:off x="3416884" y="401095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3" name="TextBox 112">
            <a:extLst>
              <a:ext uri="{FF2B5EF4-FFF2-40B4-BE49-F238E27FC236}">
                <a16:creationId xmlns:a16="http://schemas.microsoft.com/office/drawing/2014/main" id="{6D02A333-1E99-41B8-BE58-5ECCDC7BD555}"/>
              </a:ext>
            </a:extLst>
          </p:cNvPr>
          <p:cNvSpPr txBox="1"/>
          <p:nvPr/>
        </p:nvSpPr>
        <p:spPr>
          <a:xfrm>
            <a:off x="3268441"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7" name="TextBox 116">
            <a:extLst>
              <a:ext uri="{FF2B5EF4-FFF2-40B4-BE49-F238E27FC236}">
                <a16:creationId xmlns:a16="http://schemas.microsoft.com/office/drawing/2014/main" id="{F125BC97-BA80-45C4-A828-95A96668CCE6}"/>
              </a:ext>
            </a:extLst>
          </p:cNvPr>
          <p:cNvSpPr txBox="1"/>
          <p:nvPr/>
        </p:nvSpPr>
        <p:spPr>
          <a:xfrm>
            <a:off x="5834087" y="4824239"/>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1" name="TextBox 120">
            <a:extLst>
              <a:ext uri="{FF2B5EF4-FFF2-40B4-BE49-F238E27FC236}">
                <a16:creationId xmlns:a16="http://schemas.microsoft.com/office/drawing/2014/main" id="{B9AA271A-8298-4EBE-B2FE-A5284285502F}"/>
              </a:ext>
            </a:extLst>
          </p:cNvPr>
          <p:cNvSpPr txBox="1"/>
          <p:nvPr/>
        </p:nvSpPr>
        <p:spPr>
          <a:xfrm>
            <a:off x="7100261" y="48557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2" name="TextBox 121">
            <a:extLst>
              <a:ext uri="{FF2B5EF4-FFF2-40B4-BE49-F238E27FC236}">
                <a16:creationId xmlns:a16="http://schemas.microsoft.com/office/drawing/2014/main" id="{0FADD980-3F05-4877-9F07-6D2908783F97}"/>
              </a:ext>
            </a:extLst>
          </p:cNvPr>
          <p:cNvSpPr txBox="1"/>
          <p:nvPr/>
        </p:nvSpPr>
        <p:spPr>
          <a:xfrm>
            <a:off x="7986957" y="2696090"/>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3" name="TextBox 122">
            <a:extLst>
              <a:ext uri="{FF2B5EF4-FFF2-40B4-BE49-F238E27FC236}">
                <a16:creationId xmlns:a16="http://schemas.microsoft.com/office/drawing/2014/main" id="{3B523829-5F1B-467B-86F7-F823E43A485F}"/>
              </a:ext>
            </a:extLst>
          </p:cNvPr>
          <p:cNvSpPr txBox="1"/>
          <p:nvPr/>
        </p:nvSpPr>
        <p:spPr>
          <a:xfrm>
            <a:off x="8103883" y="3294523"/>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4" name="TextBox 123">
            <a:extLst>
              <a:ext uri="{FF2B5EF4-FFF2-40B4-BE49-F238E27FC236}">
                <a16:creationId xmlns:a16="http://schemas.microsoft.com/office/drawing/2014/main" id="{A26DA491-E4BB-4DA9-81D4-FAA03DA95165}"/>
              </a:ext>
            </a:extLst>
          </p:cNvPr>
          <p:cNvSpPr txBox="1"/>
          <p:nvPr/>
        </p:nvSpPr>
        <p:spPr>
          <a:xfrm>
            <a:off x="8228143" y="40221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5" name="TextBox 124">
            <a:extLst>
              <a:ext uri="{FF2B5EF4-FFF2-40B4-BE49-F238E27FC236}">
                <a16:creationId xmlns:a16="http://schemas.microsoft.com/office/drawing/2014/main" id="{A4989ADC-976E-4925-81C5-56BA77C6B425}"/>
              </a:ext>
            </a:extLst>
          </p:cNvPr>
          <p:cNvSpPr txBox="1"/>
          <p:nvPr/>
        </p:nvSpPr>
        <p:spPr>
          <a:xfrm>
            <a:off x="8393145" y="48906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6" name="TextBox 125">
            <a:extLst>
              <a:ext uri="{FF2B5EF4-FFF2-40B4-BE49-F238E27FC236}">
                <a16:creationId xmlns:a16="http://schemas.microsoft.com/office/drawing/2014/main" id="{230D1D59-471F-4E79-A09B-AA371826C293}"/>
              </a:ext>
            </a:extLst>
          </p:cNvPr>
          <p:cNvSpPr txBox="1"/>
          <p:nvPr/>
        </p:nvSpPr>
        <p:spPr>
          <a:xfrm>
            <a:off x="9062116" y="26782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7" name="TextBox 126">
            <a:extLst>
              <a:ext uri="{FF2B5EF4-FFF2-40B4-BE49-F238E27FC236}">
                <a16:creationId xmlns:a16="http://schemas.microsoft.com/office/drawing/2014/main" id="{109403F1-0E5F-4280-B357-F290A704FFD4}"/>
              </a:ext>
            </a:extLst>
          </p:cNvPr>
          <p:cNvSpPr txBox="1"/>
          <p:nvPr/>
        </p:nvSpPr>
        <p:spPr>
          <a:xfrm>
            <a:off x="9203553" y="3288282"/>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8" name="TextBox 127">
            <a:extLst>
              <a:ext uri="{FF2B5EF4-FFF2-40B4-BE49-F238E27FC236}">
                <a16:creationId xmlns:a16="http://schemas.microsoft.com/office/drawing/2014/main" id="{EB41C7E3-D045-4B72-8BD8-CD604A13A397}"/>
              </a:ext>
            </a:extLst>
          </p:cNvPr>
          <p:cNvSpPr txBox="1"/>
          <p:nvPr/>
        </p:nvSpPr>
        <p:spPr>
          <a:xfrm>
            <a:off x="9479944" y="404329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9" name="TextBox 128">
            <a:extLst>
              <a:ext uri="{FF2B5EF4-FFF2-40B4-BE49-F238E27FC236}">
                <a16:creationId xmlns:a16="http://schemas.microsoft.com/office/drawing/2014/main" id="{21989A41-9219-40A3-8330-F761AE0DE8A5}"/>
              </a:ext>
            </a:extLst>
          </p:cNvPr>
          <p:cNvSpPr txBox="1"/>
          <p:nvPr/>
        </p:nvSpPr>
        <p:spPr>
          <a:xfrm>
            <a:off x="9676949"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70" name="Title 1">
            <a:extLst>
              <a:ext uri="{FF2B5EF4-FFF2-40B4-BE49-F238E27FC236}">
                <a16:creationId xmlns:a16="http://schemas.microsoft.com/office/drawing/2014/main" id="{38C10F88-8A97-48BF-B3A9-22755239630E}"/>
              </a:ext>
            </a:extLst>
          </p:cNvPr>
          <p:cNvSpPr txBox="1">
            <a:spLocks/>
          </p:cNvSpPr>
          <p:nvPr/>
        </p:nvSpPr>
        <p:spPr>
          <a:xfrm>
            <a:off x="306523" y="5718072"/>
            <a:ext cx="116715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mn-lt"/>
              </a:rPr>
              <a:t>Smaller fish compete with larger individuals from other species.</a:t>
            </a:r>
          </a:p>
        </p:txBody>
      </p:sp>
      <p:sp>
        <p:nvSpPr>
          <p:cNvPr id="83" name="TextBox 82">
            <a:extLst>
              <a:ext uri="{FF2B5EF4-FFF2-40B4-BE49-F238E27FC236}">
                <a16:creationId xmlns:a16="http://schemas.microsoft.com/office/drawing/2014/main" id="{4129E048-1567-49BD-ACE0-2AAAC078BA08}"/>
              </a:ext>
            </a:extLst>
          </p:cNvPr>
          <p:cNvSpPr txBox="1"/>
          <p:nvPr/>
        </p:nvSpPr>
        <p:spPr>
          <a:xfrm>
            <a:off x="2134347" y="4022108"/>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84" name="TextBox 83">
            <a:extLst>
              <a:ext uri="{FF2B5EF4-FFF2-40B4-BE49-F238E27FC236}">
                <a16:creationId xmlns:a16="http://schemas.microsoft.com/office/drawing/2014/main" id="{7974823B-4ADA-42E6-BF4D-58899B5CE3D8}"/>
              </a:ext>
            </a:extLst>
          </p:cNvPr>
          <p:cNvSpPr txBox="1"/>
          <p:nvPr/>
        </p:nvSpPr>
        <p:spPr>
          <a:xfrm>
            <a:off x="2393847" y="328111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grpSp>
        <p:nvGrpSpPr>
          <p:cNvPr id="5" name="Group 4">
            <a:extLst>
              <a:ext uri="{FF2B5EF4-FFF2-40B4-BE49-F238E27FC236}">
                <a16:creationId xmlns:a16="http://schemas.microsoft.com/office/drawing/2014/main" id="{15FE6D17-75DB-44EA-9ACA-1060DE62658E}"/>
              </a:ext>
            </a:extLst>
          </p:cNvPr>
          <p:cNvGrpSpPr/>
          <p:nvPr/>
        </p:nvGrpSpPr>
        <p:grpSpPr>
          <a:xfrm>
            <a:off x="9363454" y="189073"/>
            <a:ext cx="3396953" cy="2103452"/>
            <a:chOff x="9486977" y="861094"/>
            <a:chExt cx="3396953" cy="2103452"/>
          </a:xfrm>
        </p:grpSpPr>
        <p:grpSp>
          <p:nvGrpSpPr>
            <p:cNvPr id="86" name="Group 85">
              <a:extLst>
                <a:ext uri="{FF2B5EF4-FFF2-40B4-BE49-F238E27FC236}">
                  <a16:creationId xmlns:a16="http://schemas.microsoft.com/office/drawing/2014/main" id="{EDFE4E65-E31A-46B6-B80F-1DCBFCCFB56C}"/>
                </a:ext>
              </a:extLst>
            </p:cNvPr>
            <p:cNvGrpSpPr/>
            <p:nvPr/>
          </p:nvGrpSpPr>
          <p:grpSpPr>
            <a:xfrm>
              <a:off x="9486977" y="861094"/>
              <a:ext cx="3396953" cy="2103452"/>
              <a:chOff x="9267697" y="5389514"/>
              <a:chExt cx="3396953" cy="2103452"/>
            </a:xfrm>
          </p:grpSpPr>
          <p:sp>
            <p:nvSpPr>
              <p:cNvPr id="87" name="Rectangle 86">
                <a:extLst>
                  <a:ext uri="{FF2B5EF4-FFF2-40B4-BE49-F238E27FC236}">
                    <a16:creationId xmlns:a16="http://schemas.microsoft.com/office/drawing/2014/main" id="{ACE758A5-5C83-48A3-98BB-FC1CDBCE7313}"/>
                  </a:ext>
                </a:extLst>
              </p:cNvPr>
              <p:cNvSpPr/>
              <p:nvPr/>
            </p:nvSpPr>
            <p:spPr>
              <a:xfrm>
                <a:off x="9267697" y="5787731"/>
                <a:ext cx="2497656" cy="1705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C1F4471-1D11-4FF1-81D4-00981F97DED0}"/>
                  </a:ext>
                </a:extLst>
              </p:cNvPr>
              <p:cNvSpPr/>
              <p:nvPr/>
            </p:nvSpPr>
            <p:spPr>
              <a:xfrm>
                <a:off x="9395253" y="5958699"/>
                <a:ext cx="365760" cy="2334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616B5B-141C-4419-809F-DE9CAA918066}"/>
                  </a:ext>
                </a:extLst>
              </p:cNvPr>
              <p:cNvSpPr/>
              <p:nvPr/>
            </p:nvSpPr>
            <p:spPr>
              <a:xfrm>
                <a:off x="9414592" y="6703367"/>
                <a:ext cx="365760" cy="2334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E59005B-333B-4D70-B945-C5B3A252F4B5}"/>
                  </a:ext>
                </a:extLst>
              </p:cNvPr>
              <p:cNvSpPr txBox="1"/>
              <p:nvPr/>
            </p:nvSpPr>
            <p:spPr>
              <a:xfrm>
                <a:off x="9743225" y="5891916"/>
                <a:ext cx="2203115" cy="369332"/>
              </a:xfrm>
              <a:prstGeom prst="rect">
                <a:avLst/>
              </a:prstGeom>
              <a:noFill/>
            </p:spPr>
            <p:txBody>
              <a:bodyPr wrap="square" rtlCol="0">
                <a:spAutoFit/>
              </a:bodyPr>
              <a:lstStyle/>
              <a:p>
                <a:r>
                  <a:rPr lang="en-US" dirty="0"/>
                  <a:t>Salinity (</a:t>
                </a:r>
                <a:r>
                  <a:rPr lang="en-US" b="1" i="1" dirty="0" err="1"/>
                  <a:t>psu</a:t>
                </a:r>
                <a:r>
                  <a:rPr lang="en-US" dirty="0"/>
                  <a:t>) </a:t>
                </a:r>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7CF2A430-65F3-4D81-A76E-7D0E8757CDA1}"/>
                      </a:ext>
                    </a:extLst>
                  </p:cNvPr>
                  <p:cNvSpPr txBox="1"/>
                  <p:nvPr/>
                </p:nvSpPr>
                <p:spPr>
                  <a:xfrm>
                    <a:off x="9770694" y="6624633"/>
                    <a:ext cx="2893956" cy="369332"/>
                  </a:xfrm>
                  <a:prstGeom prst="rect">
                    <a:avLst/>
                  </a:prstGeom>
                  <a:noFill/>
                </p:spPr>
                <p:txBody>
                  <a:bodyPr wrap="square" rtlCol="0">
                    <a:spAutoFit/>
                  </a:bodyPr>
                  <a:lstStyle/>
                  <a:p>
                    <a:r>
                      <a:rPr lang="en-US" dirty="0"/>
                      <a:t>Current Velocity (</a:t>
                    </a:r>
                    <a14:m>
                      <m:oMath xmlns:m="http://schemas.openxmlformats.org/officeDocument/2006/math">
                        <m:r>
                          <a:rPr lang="en-US" b="1" i="1" smtClean="0">
                            <a:latin typeface="Cambria Math" panose="02040503050406030204" pitchFamily="18" charset="0"/>
                          </a:rPr>
                          <m:t>𝒖</m:t>
                        </m:r>
                      </m:oMath>
                    </a14:m>
                    <a:r>
                      <a:rPr lang="en-US" dirty="0"/>
                      <a:t>) </a:t>
                    </a:r>
                  </a:p>
                </p:txBody>
              </p:sp>
            </mc:Choice>
            <mc:Fallback xmlns="">
              <p:sp>
                <p:nvSpPr>
                  <p:cNvPr id="91" name="TextBox 90">
                    <a:extLst>
                      <a:ext uri="{FF2B5EF4-FFF2-40B4-BE49-F238E27FC236}">
                        <a16:creationId xmlns:a16="http://schemas.microsoft.com/office/drawing/2014/main" id="{7CF2A430-65F3-4D81-A76E-7D0E8757CDA1}"/>
                      </a:ext>
                    </a:extLst>
                  </p:cNvPr>
                  <p:cNvSpPr txBox="1">
                    <a:spLocks noRot="1" noChangeAspect="1" noMove="1" noResize="1" noEditPoints="1" noAdjustHandles="1" noChangeArrowheads="1" noChangeShapeType="1" noTextEdit="1"/>
                  </p:cNvSpPr>
                  <p:nvPr/>
                </p:nvSpPr>
                <p:spPr>
                  <a:xfrm>
                    <a:off x="9770694" y="6624633"/>
                    <a:ext cx="2893956" cy="369332"/>
                  </a:xfrm>
                  <a:prstGeom prst="rect">
                    <a:avLst/>
                  </a:prstGeom>
                  <a:blipFill>
                    <a:blip r:embed="rId6"/>
                    <a:stretch>
                      <a:fillRect l="-1895" t="-10000" b="-26667"/>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D29C8B95-12C8-4562-A7CA-5DD9E13F4EAE}"/>
                  </a:ext>
                </a:extLst>
              </p:cNvPr>
              <p:cNvSpPr txBox="1"/>
              <p:nvPr/>
            </p:nvSpPr>
            <p:spPr>
              <a:xfrm>
                <a:off x="9726219" y="5389514"/>
                <a:ext cx="1687551" cy="400110"/>
              </a:xfrm>
              <a:prstGeom prst="rect">
                <a:avLst/>
              </a:prstGeom>
              <a:noFill/>
            </p:spPr>
            <p:txBody>
              <a:bodyPr wrap="square" rtlCol="0">
                <a:spAutoFit/>
              </a:bodyPr>
              <a:lstStyle/>
              <a:p>
                <a:pPr algn="ctr"/>
                <a:r>
                  <a:rPr lang="en-US" sz="2000" b="1" dirty="0"/>
                  <a:t>Legend</a:t>
                </a:r>
              </a:p>
            </p:txBody>
          </p:sp>
        </p:grpSp>
        <p:sp>
          <p:nvSpPr>
            <p:cNvPr id="93" name="Rectangle 92">
              <a:extLst>
                <a:ext uri="{FF2B5EF4-FFF2-40B4-BE49-F238E27FC236}">
                  <a16:creationId xmlns:a16="http://schemas.microsoft.com/office/drawing/2014/main" id="{6D05BD26-1DB7-47F2-B94F-B676E34E3399}"/>
                </a:ext>
              </a:extLst>
            </p:cNvPr>
            <p:cNvSpPr/>
            <p:nvPr/>
          </p:nvSpPr>
          <p:spPr>
            <a:xfrm>
              <a:off x="9622721" y="1802884"/>
              <a:ext cx="365760" cy="233429"/>
            </a:xfrm>
            <a:prstGeom prst="rect">
              <a:avLst/>
            </a:prstGeom>
            <a:solidFill>
              <a:srgbClr val="C0161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799940DA-EA48-40A1-A471-24013DD62DBC}"/>
                    </a:ext>
                  </a:extLst>
                </p:cNvPr>
                <p:cNvSpPr txBox="1"/>
                <p:nvPr/>
              </p:nvSpPr>
              <p:spPr>
                <a:xfrm>
                  <a:off x="9978823" y="1724150"/>
                  <a:ext cx="2893956" cy="369332"/>
                </a:xfrm>
                <a:prstGeom prst="rect">
                  <a:avLst/>
                </a:prstGeom>
                <a:noFill/>
              </p:spPr>
              <p:txBody>
                <a:bodyPr wrap="square" rtlCol="0">
                  <a:spAutoFit/>
                </a:bodyPr>
                <a:lstStyle/>
                <a:p>
                  <a:r>
                    <a:rPr lang="en-US" dirty="0"/>
                    <a:t>Temperature (</a:t>
                  </a:r>
                  <a14:m>
                    <m:oMath xmlns:m="http://schemas.openxmlformats.org/officeDocument/2006/math">
                      <m:r>
                        <a:rPr lang="en-US" b="1" i="1" smtClean="0">
                          <a:latin typeface="Cambria Math" panose="02040503050406030204" pitchFamily="18" charset="0"/>
                        </a:rPr>
                        <m:t>𝑪</m:t>
                      </m:r>
                    </m:oMath>
                  </a14:m>
                  <a:r>
                    <a:rPr lang="en-US" dirty="0"/>
                    <a:t>) </a:t>
                  </a:r>
                </a:p>
              </p:txBody>
            </p:sp>
          </mc:Choice>
          <mc:Fallback xmlns="">
            <p:sp>
              <p:nvSpPr>
                <p:cNvPr id="94" name="TextBox 93">
                  <a:extLst>
                    <a:ext uri="{FF2B5EF4-FFF2-40B4-BE49-F238E27FC236}">
                      <a16:creationId xmlns:a16="http://schemas.microsoft.com/office/drawing/2014/main" id="{799940DA-EA48-40A1-A471-24013DD62DBC}"/>
                    </a:ext>
                  </a:extLst>
                </p:cNvPr>
                <p:cNvSpPr txBox="1">
                  <a:spLocks noRot="1" noChangeAspect="1" noMove="1" noResize="1" noEditPoints="1" noAdjustHandles="1" noChangeArrowheads="1" noChangeShapeType="1" noTextEdit="1"/>
                </p:cNvSpPr>
                <p:nvPr/>
              </p:nvSpPr>
              <p:spPr>
                <a:xfrm>
                  <a:off x="9978823" y="1724150"/>
                  <a:ext cx="2893956" cy="369332"/>
                </a:xfrm>
                <a:prstGeom prst="rect">
                  <a:avLst/>
                </a:prstGeom>
                <a:blipFill>
                  <a:blip r:embed="rId7"/>
                  <a:stretch>
                    <a:fillRect l="-1899" t="-10000" b="-26667"/>
                  </a:stretch>
                </a:blipFill>
              </p:spPr>
              <p:txBody>
                <a:bodyPr/>
                <a:lstStyle/>
                <a:p>
                  <a:r>
                    <a:rPr lang="en-US">
                      <a:noFill/>
                    </a:rPr>
                    <a:t> </a:t>
                  </a:r>
                </a:p>
              </p:txBody>
            </p:sp>
          </mc:Fallback>
        </mc:AlternateContent>
      </p:grpSp>
      <p:sp>
        <p:nvSpPr>
          <p:cNvPr id="96" name="Rectangle 95">
            <a:extLst>
              <a:ext uri="{FF2B5EF4-FFF2-40B4-BE49-F238E27FC236}">
                <a16:creationId xmlns:a16="http://schemas.microsoft.com/office/drawing/2014/main" id="{A7E69A02-6C94-4036-A728-0A62224DEF2B}"/>
              </a:ext>
            </a:extLst>
          </p:cNvPr>
          <p:cNvSpPr/>
          <p:nvPr/>
        </p:nvSpPr>
        <p:spPr>
          <a:xfrm>
            <a:off x="9520007" y="1890990"/>
            <a:ext cx="365760" cy="233429"/>
          </a:xfrm>
          <a:prstGeom prst="rect">
            <a:avLst/>
          </a:prstGeom>
          <a:solidFill>
            <a:srgbClr val="6C3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E42EC7B2-DA6E-4EF6-8F09-8BAF68F463EE}"/>
              </a:ext>
            </a:extLst>
          </p:cNvPr>
          <p:cNvSpPr txBox="1"/>
          <p:nvPr/>
        </p:nvSpPr>
        <p:spPr>
          <a:xfrm>
            <a:off x="9876109" y="1812256"/>
            <a:ext cx="2893956" cy="369332"/>
          </a:xfrm>
          <a:prstGeom prst="rect">
            <a:avLst/>
          </a:prstGeom>
          <a:noFill/>
        </p:spPr>
        <p:txBody>
          <a:bodyPr wrap="square" rtlCol="0">
            <a:spAutoFit/>
          </a:bodyPr>
          <a:lstStyle/>
          <a:p>
            <a:r>
              <a:rPr lang="en-US" dirty="0"/>
              <a:t>SPM (</a:t>
            </a:r>
            <a:r>
              <a:rPr lang="en-US" b="1" i="1" dirty="0"/>
              <a:t>g/L</a:t>
            </a:r>
            <a:r>
              <a:rPr lang="en-US" dirty="0"/>
              <a:t>) </a:t>
            </a:r>
          </a:p>
        </p:txBody>
      </p:sp>
      <p:pic>
        <p:nvPicPr>
          <p:cNvPr id="98" name="Picture 97">
            <a:extLst>
              <a:ext uri="{FF2B5EF4-FFF2-40B4-BE49-F238E27FC236}">
                <a16:creationId xmlns:a16="http://schemas.microsoft.com/office/drawing/2014/main" id="{4606E9D0-CCFF-48C0-B67C-7BB807B7EF20}"/>
              </a:ext>
            </a:extLst>
          </p:cNvPr>
          <p:cNvPicPr>
            <a:picLocks noChangeAspect="1"/>
          </p:cNvPicPr>
          <p:nvPr/>
        </p:nvPicPr>
        <p:blipFill rotWithShape="1">
          <a:blip r:embed="rId3"/>
          <a:srcRect l="28667" r="57122" b="74836"/>
          <a:stretch/>
        </p:blipFill>
        <p:spPr>
          <a:xfrm flipH="1">
            <a:off x="6536969" y="3115760"/>
            <a:ext cx="1048225" cy="1013201"/>
          </a:xfrm>
          <a:prstGeom prst="rect">
            <a:avLst/>
          </a:prstGeom>
          <a:ln w="57150">
            <a:solidFill>
              <a:srgbClr val="FFC000"/>
            </a:solidFill>
          </a:ln>
          <a:scene3d>
            <a:camera prst="perspectiveRelaxed"/>
            <a:lightRig rig="threePt" dir="t"/>
          </a:scene3d>
        </p:spPr>
      </p:pic>
      <p:sp>
        <p:nvSpPr>
          <p:cNvPr id="11" name="TextBox 10">
            <a:extLst>
              <a:ext uri="{FF2B5EF4-FFF2-40B4-BE49-F238E27FC236}">
                <a16:creationId xmlns:a16="http://schemas.microsoft.com/office/drawing/2014/main" id="{59BB8486-F331-4118-8833-76692BEDBF1D}"/>
              </a:ext>
            </a:extLst>
          </p:cNvPr>
          <p:cNvSpPr txBox="1"/>
          <p:nvPr/>
        </p:nvSpPr>
        <p:spPr>
          <a:xfrm>
            <a:off x="4447402" y="2718186"/>
            <a:ext cx="884693" cy="584775"/>
          </a:xfrm>
          <a:prstGeom prst="rect">
            <a:avLst/>
          </a:prstGeom>
          <a:noFill/>
        </p:spPr>
        <p:txBody>
          <a:bodyPr wrap="square" rtlCol="0">
            <a:spAutoFit/>
          </a:bodyPr>
          <a:lstStyle/>
          <a:p>
            <a:pPr algn="ctr"/>
            <a:r>
              <a:rPr lang="en-US" sz="1600" b="1" dirty="0"/>
              <a:t>Quality = 0.3</a:t>
            </a:r>
          </a:p>
        </p:txBody>
      </p:sp>
      <p:sp>
        <p:nvSpPr>
          <p:cNvPr id="100" name="TextBox 99">
            <a:extLst>
              <a:ext uri="{FF2B5EF4-FFF2-40B4-BE49-F238E27FC236}">
                <a16:creationId xmlns:a16="http://schemas.microsoft.com/office/drawing/2014/main" id="{248E4B34-2036-497C-AFF4-72603B4144DF}"/>
              </a:ext>
            </a:extLst>
          </p:cNvPr>
          <p:cNvSpPr txBox="1"/>
          <p:nvPr/>
        </p:nvSpPr>
        <p:spPr>
          <a:xfrm>
            <a:off x="5482796" y="3970606"/>
            <a:ext cx="884693" cy="584775"/>
          </a:xfrm>
          <a:prstGeom prst="rect">
            <a:avLst/>
          </a:prstGeom>
          <a:noFill/>
        </p:spPr>
        <p:txBody>
          <a:bodyPr wrap="square" rtlCol="0">
            <a:spAutoFit/>
          </a:bodyPr>
          <a:lstStyle/>
          <a:p>
            <a:pPr algn="ctr"/>
            <a:r>
              <a:rPr lang="en-US" sz="1600" b="1" dirty="0"/>
              <a:t>Quality = 0.6</a:t>
            </a:r>
          </a:p>
        </p:txBody>
      </p:sp>
      <p:sp>
        <p:nvSpPr>
          <p:cNvPr id="101" name="TextBox 100">
            <a:extLst>
              <a:ext uri="{FF2B5EF4-FFF2-40B4-BE49-F238E27FC236}">
                <a16:creationId xmlns:a16="http://schemas.microsoft.com/office/drawing/2014/main" id="{CA3D3625-8117-45B7-BED0-946B293217A7}"/>
              </a:ext>
            </a:extLst>
          </p:cNvPr>
          <p:cNvSpPr txBox="1"/>
          <p:nvPr/>
        </p:nvSpPr>
        <p:spPr>
          <a:xfrm>
            <a:off x="6593740" y="2696090"/>
            <a:ext cx="884693" cy="584775"/>
          </a:xfrm>
          <a:prstGeom prst="rect">
            <a:avLst/>
          </a:prstGeom>
          <a:noFill/>
        </p:spPr>
        <p:txBody>
          <a:bodyPr wrap="square" rtlCol="0">
            <a:spAutoFit/>
          </a:bodyPr>
          <a:lstStyle/>
          <a:p>
            <a:pPr algn="ctr"/>
            <a:r>
              <a:rPr lang="en-US" sz="1600" b="1" dirty="0"/>
              <a:t>Quality = 0.2</a:t>
            </a:r>
          </a:p>
        </p:txBody>
      </p:sp>
      <p:sp>
        <p:nvSpPr>
          <p:cNvPr id="102" name="TextBox 101">
            <a:extLst>
              <a:ext uri="{FF2B5EF4-FFF2-40B4-BE49-F238E27FC236}">
                <a16:creationId xmlns:a16="http://schemas.microsoft.com/office/drawing/2014/main" id="{55D5E15A-F550-4443-808B-5C54C6B4006E}"/>
              </a:ext>
            </a:extLst>
          </p:cNvPr>
          <p:cNvSpPr txBox="1"/>
          <p:nvPr/>
        </p:nvSpPr>
        <p:spPr>
          <a:xfrm>
            <a:off x="6699811" y="3964165"/>
            <a:ext cx="884693" cy="584775"/>
          </a:xfrm>
          <a:prstGeom prst="rect">
            <a:avLst/>
          </a:prstGeom>
          <a:noFill/>
        </p:spPr>
        <p:txBody>
          <a:bodyPr wrap="square" rtlCol="0">
            <a:spAutoFit/>
          </a:bodyPr>
          <a:lstStyle/>
          <a:p>
            <a:pPr algn="ctr"/>
            <a:r>
              <a:rPr lang="en-US" sz="1600" b="1" dirty="0"/>
              <a:t>Quality = 0.7</a:t>
            </a:r>
          </a:p>
        </p:txBody>
      </p:sp>
      <p:sp>
        <p:nvSpPr>
          <p:cNvPr id="103" name="TextBox 102">
            <a:extLst>
              <a:ext uri="{FF2B5EF4-FFF2-40B4-BE49-F238E27FC236}">
                <a16:creationId xmlns:a16="http://schemas.microsoft.com/office/drawing/2014/main" id="{EB39B999-DB81-44E8-921B-4E583A62A561}"/>
              </a:ext>
            </a:extLst>
          </p:cNvPr>
          <p:cNvSpPr txBox="1"/>
          <p:nvPr/>
        </p:nvSpPr>
        <p:spPr>
          <a:xfrm>
            <a:off x="4446792" y="3324430"/>
            <a:ext cx="884693" cy="584775"/>
          </a:xfrm>
          <a:prstGeom prst="rect">
            <a:avLst/>
          </a:prstGeom>
          <a:noFill/>
        </p:spPr>
        <p:txBody>
          <a:bodyPr wrap="square" rtlCol="0">
            <a:spAutoFit/>
          </a:bodyPr>
          <a:lstStyle/>
          <a:p>
            <a:pPr algn="ctr"/>
            <a:r>
              <a:rPr lang="en-US" sz="1600" b="1" dirty="0"/>
              <a:t>Quality = 0.8</a:t>
            </a:r>
          </a:p>
        </p:txBody>
      </p:sp>
      <p:sp>
        <p:nvSpPr>
          <p:cNvPr id="114" name="TextBox 113">
            <a:extLst>
              <a:ext uri="{FF2B5EF4-FFF2-40B4-BE49-F238E27FC236}">
                <a16:creationId xmlns:a16="http://schemas.microsoft.com/office/drawing/2014/main" id="{5424BD8E-CE93-4F04-8463-9CBAD0F0404E}"/>
              </a:ext>
            </a:extLst>
          </p:cNvPr>
          <p:cNvSpPr txBox="1"/>
          <p:nvPr/>
        </p:nvSpPr>
        <p:spPr>
          <a:xfrm>
            <a:off x="4408255" y="3978564"/>
            <a:ext cx="884693" cy="584775"/>
          </a:xfrm>
          <a:prstGeom prst="rect">
            <a:avLst/>
          </a:prstGeom>
          <a:noFill/>
        </p:spPr>
        <p:txBody>
          <a:bodyPr wrap="square" rtlCol="0">
            <a:spAutoFit/>
          </a:bodyPr>
          <a:lstStyle/>
          <a:p>
            <a:pPr algn="ctr"/>
            <a:r>
              <a:rPr lang="en-US" sz="1600" b="1" dirty="0"/>
              <a:t>Quality = 0.6</a:t>
            </a:r>
          </a:p>
        </p:txBody>
      </p:sp>
      <p:sp>
        <p:nvSpPr>
          <p:cNvPr id="130" name="TextBox 129">
            <a:extLst>
              <a:ext uri="{FF2B5EF4-FFF2-40B4-BE49-F238E27FC236}">
                <a16:creationId xmlns:a16="http://schemas.microsoft.com/office/drawing/2014/main" id="{512C8E18-9AE8-44EB-8145-52584FF336AC}"/>
              </a:ext>
            </a:extLst>
          </p:cNvPr>
          <p:cNvSpPr txBox="1"/>
          <p:nvPr/>
        </p:nvSpPr>
        <p:spPr>
          <a:xfrm>
            <a:off x="5527042" y="2703507"/>
            <a:ext cx="884693" cy="584775"/>
          </a:xfrm>
          <a:prstGeom prst="rect">
            <a:avLst/>
          </a:prstGeom>
          <a:noFill/>
        </p:spPr>
        <p:txBody>
          <a:bodyPr wrap="square" rtlCol="0">
            <a:spAutoFit/>
          </a:bodyPr>
          <a:lstStyle/>
          <a:p>
            <a:pPr algn="ctr"/>
            <a:r>
              <a:rPr lang="en-US" sz="1600" b="1" dirty="0"/>
              <a:t>Quality = 0.3</a:t>
            </a:r>
          </a:p>
        </p:txBody>
      </p:sp>
      <p:grpSp>
        <p:nvGrpSpPr>
          <p:cNvPr id="6" name="Group 5">
            <a:extLst>
              <a:ext uri="{FF2B5EF4-FFF2-40B4-BE49-F238E27FC236}">
                <a16:creationId xmlns:a16="http://schemas.microsoft.com/office/drawing/2014/main" id="{FE4D0C26-47C8-40F4-A6DE-BB8887613F1B}"/>
              </a:ext>
            </a:extLst>
          </p:cNvPr>
          <p:cNvGrpSpPr/>
          <p:nvPr/>
        </p:nvGrpSpPr>
        <p:grpSpPr>
          <a:xfrm>
            <a:off x="5157074" y="1454680"/>
            <a:ext cx="1438648" cy="2209353"/>
            <a:chOff x="5157074" y="1454680"/>
            <a:chExt cx="1438648" cy="2209353"/>
          </a:xfrm>
        </p:grpSpPr>
        <p:grpSp>
          <p:nvGrpSpPr>
            <p:cNvPr id="2" name="Group 1">
              <a:extLst>
                <a:ext uri="{FF2B5EF4-FFF2-40B4-BE49-F238E27FC236}">
                  <a16:creationId xmlns:a16="http://schemas.microsoft.com/office/drawing/2014/main" id="{E2E7635E-2A71-4DE4-AC6F-D03B398BA01A}"/>
                </a:ext>
              </a:extLst>
            </p:cNvPr>
            <p:cNvGrpSpPr/>
            <p:nvPr/>
          </p:nvGrpSpPr>
          <p:grpSpPr>
            <a:xfrm>
              <a:off x="5157074" y="1454680"/>
              <a:ext cx="1438648" cy="1081927"/>
              <a:chOff x="1880406" y="1328694"/>
              <a:chExt cx="1438648" cy="1081927"/>
            </a:xfrm>
          </p:grpSpPr>
          <p:pic>
            <p:nvPicPr>
              <p:cNvPr id="4" name="Picture 3">
                <a:extLst>
                  <a:ext uri="{FF2B5EF4-FFF2-40B4-BE49-F238E27FC236}">
                    <a16:creationId xmlns:a16="http://schemas.microsoft.com/office/drawing/2014/main" id="{894CD7E2-905A-405C-9594-ACACE159E893}"/>
                  </a:ext>
                </a:extLst>
              </p:cNvPr>
              <p:cNvPicPr>
                <a:picLocks noChangeAspect="1"/>
              </p:cNvPicPr>
              <p:nvPr/>
            </p:nvPicPr>
            <p:blipFill>
              <a:blip r:embed="rId8"/>
              <a:stretch>
                <a:fillRect/>
              </a:stretch>
            </p:blipFill>
            <p:spPr>
              <a:xfrm flipH="1">
                <a:off x="1880406" y="1579624"/>
                <a:ext cx="1438648" cy="830997"/>
              </a:xfrm>
              <a:prstGeom prst="rect">
                <a:avLst/>
              </a:prstGeom>
              <a:ln>
                <a:noFill/>
              </a:ln>
              <a:effectLst>
                <a:outerShdw blurRad="50800" dist="38100" dir="2700000" algn="tl" rotWithShape="0">
                  <a:prstClr val="black">
                    <a:alpha val="40000"/>
                  </a:prstClr>
                </a:outerShdw>
              </a:effectLst>
            </p:spPr>
          </p:pic>
          <p:sp>
            <p:nvSpPr>
              <p:cNvPr id="95" name="TextBox 94">
                <a:extLst>
                  <a:ext uri="{FF2B5EF4-FFF2-40B4-BE49-F238E27FC236}">
                    <a16:creationId xmlns:a16="http://schemas.microsoft.com/office/drawing/2014/main" id="{53C9ADDD-6F2E-43C5-8890-9D49AEA5ABCB}"/>
                  </a:ext>
                </a:extLst>
              </p:cNvPr>
              <p:cNvSpPr txBox="1"/>
              <p:nvPr/>
            </p:nvSpPr>
            <p:spPr>
              <a:xfrm>
                <a:off x="2157251" y="1328694"/>
                <a:ext cx="905248" cy="369332"/>
              </a:xfrm>
              <a:prstGeom prst="rect">
                <a:avLst/>
              </a:prstGeom>
              <a:noFill/>
            </p:spPr>
            <p:txBody>
              <a:bodyPr wrap="none" rtlCol="0">
                <a:spAutoFit/>
              </a:bodyPr>
              <a:lstStyle/>
              <a:p>
                <a:r>
                  <a:rPr lang="en-US" b="1" dirty="0"/>
                  <a:t>Forager</a:t>
                </a:r>
              </a:p>
            </p:txBody>
          </p:sp>
        </p:grpSp>
        <p:sp>
          <p:nvSpPr>
            <p:cNvPr id="82" name="Arrow: Up-Down 81">
              <a:extLst>
                <a:ext uri="{FF2B5EF4-FFF2-40B4-BE49-F238E27FC236}">
                  <a16:creationId xmlns:a16="http://schemas.microsoft.com/office/drawing/2014/main" id="{84270C7A-CC37-4BF3-8772-A8A0C6C58035}"/>
                </a:ext>
              </a:extLst>
            </p:cNvPr>
            <p:cNvSpPr/>
            <p:nvPr/>
          </p:nvSpPr>
          <p:spPr>
            <a:xfrm>
              <a:off x="5764506" y="2383873"/>
              <a:ext cx="208670" cy="1280160"/>
            </a:xfrm>
            <a:prstGeom prst="upDownArrow">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TextBox 78">
            <a:extLst>
              <a:ext uri="{FF2B5EF4-FFF2-40B4-BE49-F238E27FC236}">
                <a16:creationId xmlns:a16="http://schemas.microsoft.com/office/drawing/2014/main" id="{DEAC0928-FDC6-4DEE-BAE5-E16241EE7E6C}"/>
              </a:ext>
            </a:extLst>
          </p:cNvPr>
          <p:cNvSpPr txBox="1"/>
          <p:nvPr/>
        </p:nvSpPr>
        <p:spPr>
          <a:xfrm>
            <a:off x="6851822" y="1179760"/>
            <a:ext cx="1925972" cy="646331"/>
          </a:xfrm>
          <a:prstGeom prst="rect">
            <a:avLst/>
          </a:prstGeom>
          <a:noFill/>
        </p:spPr>
        <p:txBody>
          <a:bodyPr wrap="square" rtlCol="0">
            <a:spAutoFit/>
          </a:bodyPr>
          <a:lstStyle/>
          <a:p>
            <a:pPr algn="ctr"/>
            <a:r>
              <a:rPr lang="en-US" b="1" dirty="0"/>
              <a:t>Forager of a Different Species</a:t>
            </a:r>
          </a:p>
        </p:txBody>
      </p:sp>
      <p:pic>
        <p:nvPicPr>
          <p:cNvPr id="76" name="Picture 75">
            <a:extLst>
              <a:ext uri="{FF2B5EF4-FFF2-40B4-BE49-F238E27FC236}">
                <a16:creationId xmlns:a16="http://schemas.microsoft.com/office/drawing/2014/main" id="{0767EAA9-1C16-41BB-AFFB-F2D8265666CB}"/>
              </a:ext>
            </a:extLst>
          </p:cNvPr>
          <p:cNvPicPr>
            <a:picLocks noChangeAspect="1"/>
          </p:cNvPicPr>
          <p:nvPr/>
        </p:nvPicPr>
        <p:blipFill>
          <a:blip r:embed="rId8"/>
          <a:stretch>
            <a:fillRect/>
          </a:stretch>
        </p:blipFill>
        <p:spPr>
          <a:xfrm>
            <a:off x="6058102" y="3110461"/>
            <a:ext cx="2068979" cy="1195091"/>
          </a:xfrm>
          <a:prstGeom prst="rect">
            <a:avLst/>
          </a:prstGeom>
          <a:ln>
            <a:noFill/>
          </a:ln>
          <a:effectLst>
            <a:outerShdw blurRad="50800" dist="38100" dir="2700000" algn="tl" rotWithShape="0">
              <a:prstClr val="black">
                <a:alpha val="40000"/>
              </a:prstClr>
            </a:outerShdw>
          </a:effectLst>
        </p:spPr>
      </p:pic>
      <p:cxnSp>
        <p:nvCxnSpPr>
          <p:cNvPr id="77" name="Straight Connector 76">
            <a:extLst>
              <a:ext uri="{FF2B5EF4-FFF2-40B4-BE49-F238E27FC236}">
                <a16:creationId xmlns:a16="http://schemas.microsoft.com/office/drawing/2014/main" id="{0CF47EB6-0D21-4940-809F-540B0F443180}"/>
              </a:ext>
            </a:extLst>
          </p:cNvPr>
          <p:cNvCxnSpPr>
            <a:cxnSpLocks/>
            <a:endCxn id="79" idx="2"/>
          </p:cNvCxnSpPr>
          <p:nvPr/>
        </p:nvCxnSpPr>
        <p:spPr>
          <a:xfrm flipV="1">
            <a:off x="7128726" y="1826091"/>
            <a:ext cx="686082" cy="18643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4405DA4B-5FDF-4DEA-B480-85B6B414C7D0}"/>
              </a:ext>
            </a:extLst>
          </p:cNvPr>
          <p:cNvSpPr txBox="1"/>
          <p:nvPr/>
        </p:nvSpPr>
        <p:spPr>
          <a:xfrm>
            <a:off x="29496" y="84553"/>
            <a:ext cx="3283935" cy="1508105"/>
          </a:xfrm>
          <a:prstGeom prst="rect">
            <a:avLst/>
          </a:prstGeom>
          <a:noFill/>
        </p:spPr>
        <p:txBody>
          <a:bodyPr wrap="square" rtlCol="0">
            <a:spAutoFit/>
          </a:bodyPr>
          <a:lstStyle/>
          <a:p>
            <a:pPr algn="ctr"/>
            <a:r>
              <a:rPr lang="en-US" sz="3600" b="1" dirty="0"/>
              <a:t>Interspecific Competition </a:t>
            </a:r>
            <a:r>
              <a:rPr lang="en-US" sz="2000" dirty="0"/>
              <a:t>(single fish-different species)</a:t>
            </a:r>
            <a:endParaRPr lang="en-US" sz="3600" dirty="0"/>
          </a:p>
        </p:txBody>
      </p:sp>
    </p:spTree>
    <p:extLst>
      <p:ext uri="{BB962C8B-B14F-4D97-AF65-F5344CB8AC3E}">
        <p14:creationId xmlns:p14="http://schemas.microsoft.com/office/powerpoint/2010/main" val="161069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25E-6 1.85185E-6 L 0.10039 -0.00371 " pathEditMode="relative" rAng="0" ptsTypes="AA">
                                      <p:cBhvr>
                                        <p:cTn id="6" dur="2000" fill="hold"/>
                                        <p:tgtEl>
                                          <p:spTgt spid="6"/>
                                        </p:tgtEl>
                                        <p:attrNameLst>
                                          <p:attrName>ppt_x</p:attrName>
                                          <p:attrName>ppt_y</p:attrName>
                                        </p:attrNameLst>
                                      </p:cBhvr>
                                      <p:rCtr x="5013"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6645</TotalTime>
  <Words>1499</Words>
  <Application>Microsoft Office PowerPoint</Application>
  <PresentationFormat>Widescreen</PresentationFormat>
  <Paragraphs>382</Paragraphs>
  <Slides>17</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Cambria Math</vt:lpstr>
      <vt:lpstr>Helvetica Neue</vt:lpstr>
      <vt:lpstr>MJXc-TeX-main-R</vt:lpstr>
      <vt:lpstr>MJXc-TeX-math-I</vt:lpstr>
      <vt:lpstr>Office Theme</vt:lpstr>
      <vt:lpstr>Foraging Behavior</vt:lpstr>
      <vt:lpstr>Relevant Background Information</vt:lpstr>
      <vt:lpstr>Model Objectives</vt:lpstr>
      <vt:lpstr>Conditions that Trigger Foraging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Individual-Specific Traits</vt:lpstr>
      <vt:lpstr>Outputs of Interest</vt:lpstr>
      <vt:lpstr>Discussion Prompts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Bioaccumulation Dynamics</dc:title>
  <dc:creator>Quintana, Vanessa M ERDC-RDE-EL-MS Contractor</dc:creator>
  <cp:lastModifiedBy>Quintana, Vanessa M ERDC-RDE-EL-MS Contractor</cp:lastModifiedBy>
  <cp:revision>213</cp:revision>
  <dcterms:created xsi:type="dcterms:W3CDTF">2025-06-04T12:52:07Z</dcterms:created>
  <dcterms:modified xsi:type="dcterms:W3CDTF">2025-07-28T13:08:32Z</dcterms:modified>
</cp:coreProperties>
</file>