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323" r:id="rId5"/>
    <p:sldId id="326" r:id="rId6"/>
    <p:sldId id="329" r:id="rId7"/>
    <p:sldId id="327" r:id="rId8"/>
    <p:sldId id="285" r:id="rId9"/>
    <p:sldId id="267" r:id="rId10"/>
    <p:sldId id="333" r:id="rId11"/>
    <p:sldId id="320" r:id="rId12"/>
    <p:sldId id="332" r:id="rId13"/>
    <p:sldId id="278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Predation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Predation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9" y="5562082"/>
            <a:ext cx="1072960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Escaping predators burns energy, and prey that run out of energy become easy targets.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fleeing effort forces prey to use more energy to successfully evade predators.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Prey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73672" cy="923330"/>
            <a:chOff x="7695710" y="3930712"/>
            <a:chExt cx="3773672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0094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fleeing effort requires less energy to successfully evade predators.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Fleeing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Fleeing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7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0510-F8D2-4047-B106-122C40037B82}"/>
              </a:ext>
            </a:extLst>
          </p:cNvPr>
          <p:cNvGrpSpPr/>
          <p:nvPr/>
        </p:nvGrpSpPr>
        <p:grpSpPr>
          <a:xfrm>
            <a:off x="1236164" y="1184644"/>
            <a:ext cx="2909155" cy="2126496"/>
            <a:chOff x="4508281" y="991737"/>
            <a:chExt cx="2909155" cy="21264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C36CD-4167-401B-8E11-841E8B24F14C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40A0121-CFF9-40B7-8C51-E5839EB4007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6AFF3E9-919F-4FC6-82DE-019754109E56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37104CF-F9F2-438C-8FEE-04649C92B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6981822D-7BAE-4C3E-9180-11932DE38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43449D7-A119-4068-B28A-997077701228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D05F3B-63CE-4E47-A2DA-7369206DB286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73F539-6AAF-4D0D-AC84-12D1DABBA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FA22E5-5782-45E3-A99C-62ED9F5BE0BC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8A371F-B022-4645-89C7-FC2C15A60C0B}"/>
              </a:ext>
            </a:extLst>
          </p:cNvPr>
          <p:cNvGrpSpPr/>
          <p:nvPr/>
        </p:nvGrpSpPr>
        <p:grpSpPr>
          <a:xfrm>
            <a:off x="1236165" y="3589422"/>
            <a:ext cx="2909155" cy="2128818"/>
            <a:chOff x="4508281" y="3392283"/>
            <a:chExt cx="2909155" cy="21288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5BFB4F-0DB5-4D43-882B-E94A75664B16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849154-4501-461A-B215-98AA0542D65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AFB7B1-984F-4CDC-8BF0-C2DBE66742F2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51AC9DF-EDA0-4C2D-8BA4-51C0E399A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0A98E3D-A0A1-4703-9473-CF2D1E846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C3C85A3-CB6E-4584-BBD9-7D25DF77A6FC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4C1D95C-A850-4265-BB41-A9AAE88D7BAA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357E86-7C02-4DCA-AC7B-C74F58BFF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057754-F51C-4825-A645-4FA1A0C7CDDA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5FA1E7E2-F794-4E32-8B77-2A0B42CA0ADC}"/>
              </a:ext>
            </a:extLst>
          </p:cNvPr>
          <p:cNvSpPr txBox="1">
            <a:spLocks/>
          </p:cNvSpPr>
          <p:nvPr/>
        </p:nvSpPr>
        <p:spPr>
          <a:xfrm>
            <a:off x="445243" y="190006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Optimal Foraging Theory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CA61C8-81B1-4B58-91ED-3C644D15849D}"/>
              </a:ext>
            </a:extLst>
          </p:cNvPr>
          <p:cNvSpPr txBox="1"/>
          <p:nvPr/>
        </p:nvSpPr>
        <p:spPr>
          <a:xfrm>
            <a:off x="5428739" y="2426140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Low)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EDC1C-F395-4503-AB17-2D9701F63415}"/>
              </a:ext>
            </a:extLst>
          </p:cNvPr>
          <p:cNvSpPr txBox="1"/>
          <p:nvPr/>
        </p:nvSpPr>
        <p:spPr>
          <a:xfrm>
            <a:off x="5428739" y="4798409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High)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A17DD83-8EC2-4766-AF50-6F35D608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4323617"/>
            <a:ext cx="484441" cy="4844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2AC04-A1C2-4390-8A2A-62C4C36BCB04}"/>
              </a:ext>
            </a:extLst>
          </p:cNvPr>
          <p:cNvSpPr txBox="1"/>
          <p:nvPr/>
        </p:nvSpPr>
        <p:spPr>
          <a:xfrm>
            <a:off x="8846439" y="1648073"/>
            <a:ext cx="65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❌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61F46E8-D3C0-4F28-A471-3923447C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1856130"/>
            <a:ext cx="484441" cy="484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7771D3-9459-4681-84E0-D719C4E0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56" y="1971240"/>
            <a:ext cx="580379" cy="3693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831ACD2-234F-42C6-91C7-D5063A0C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95" y="4444472"/>
            <a:ext cx="580379" cy="36933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B48B498-9CA9-49C7-898C-06934C38B253}"/>
              </a:ext>
            </a:extLst>
          </p:cNvPr>
          <p:cNvSpPr txBox="1"/>
          <p:nvPr/>
        </p:nvSpPr>
        <p:spPr>
          <a:xfrm>
            <a:off x="8484740" y="2615139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4228A2-8F7C-4725-8EF8-39A62AC4289E}"/>
              </a:ext>
            </a:extLst>
          </p:cNvPr>
          <p:cNvSpPr txBox="1"/>
          <p:nvPr/>
        </p:nvSpPr>
        <p:spPr>
          <a:xfrm>
            <a:off x="8813522" y="3885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✅</a:t>
            </a:r>
            <a:endParaRPr lang="en-US" sz="8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C98D1C-9885-4915-B92B-658B1F32888F}"/>
              </a:ext>
            </a:extLst>
          </p:cNvPr>
          <p:cNvSpPr txBox="1"/>
          <p:nvPr/>
        </p:nvSpPr>
        <p:spPr>
          <a:xfrm>
            <a:off x="8647335" y="5044636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High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F444CC0-04B8-4332-A91D-0A9F585C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68273" y="3756006"/>
            <a:ext cx="2550615" cy="1473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D42AF89-845C-4535-847A-ECEBC019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28100" y="1716467"/>
            <a:ext cx="1625163" cy="93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6" name="Title 1">
            <a:extLst>
              <a:ext uri="{FF2B5EF4-FFF2-40B4-BE49-F238E27FC236}">
                <a16:creationId xmlns:a16="http://schemas.microsoft.com/office/drawing/2014/main" id="{92A07491-B194-45F3-BE43-7B4C7074ED3E}"/>
              </a:ext>
            </a:extLst>
          </p:cNvPr>
          <p:cNvSpPr txBox="1">
            <a:spLocks/>
          </p:cNvSpPr>
          <p:nvPr/>
        </p:nvSpPr>
        <p:spPr>
          <a:xfrm>
            <a:off x="731197" y="6005212"/>
            <a:ext cx="10729603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choose prey that give them the most energy for the least effort. </a:t>
            </a:r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22" grpId="0"/>
      <p:bldP spid="121" grpId="0"/>
      <p:bldP spid="122" grpId="0"/>
      <p:bldP spid="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one prey detects a predator, it triggers an alarm that causes the entire school to flee, reflecting how fish use group behavior to avoid predators.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80BD4-E2E0-4882-AF3C-3746B9C1022A}"/>
              </a:ext>
            </a:extLst>
          </p:cNvPr>
          <p:cNvSpPr/>
          <p:nvPr/>
        </p:nvSpPr>
        <p:spPr>
          <a:xfrm>
            <a:off x="5529703" y="2919914"/>
            <a:ext cx="1122210" cy="7173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6E496F-871D-4CC6-8CF0-EB9BCF2E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11" y="4193591"/>
            <a:ext cx="1332037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AE8E93-EE13-418A-9531-1D253607B636}"/>
              </a:ext>
            </a:extLst>
          </p:cNvPr>
          <p:cNvGrpSpPr/>
          <p:nvPr/>
        </p:nvGrpSpPr>
        <p:grpSpPr>
          <a:xfrm>
            <a:off x="4531568" y="4751570"/>
            <a:ext cx="1753526" cy="499562"/>
            <a:chOff x="4531568" y="4751570"/>
            <a:chExt cx="1753526" cy="49956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FD7C0A8-0D7B-495C-8CF6-2589CCCC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1568" y="5012494"/>
              <a:ext cx="1151101" cy="127924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lg" len="me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C3768B-4C80-4CA1-9FF6-9E91867D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738645">
              <a:off x="5420237" y="4751570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613CCB-05B6-4B62-ACCA-3187B43A429E}"/>
              </a:ext>
            </a:extLst>
          </p:cNvPr>
          <p:cNvGrpSpPr/>
          <p:nvPr/>
        </p:nvGrpSpPr>
        <p:grpSpPr>
          <a:xfrm>
            <a:off x="6239441" y="4248766"/>
            <a:ext cx="1773370" cy="830997"/>
            <a:chOff x="6239441" y="4248766"/>
            <a:chExt cx="1773370" cy="830997"/>
          </a:xfrm>
        </p:grpSpPr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D9CC9593-CB63-4F90-A868-60977D921493}"/>
                </a:ext>
              </a:extLst>
            </p:cNvPr>
            <p:cNvSpPr/>
            <p:nvPr/>
          </p:nvSpPr>
          <p:spPr>
            <a:xfrm rot="9519548">
              <a:off x="6239441" y="4647654"/>
              <a:ext cx="866193" cy="166251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237218-0431-4483-9E39-85F24234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06824">
              <a:off x="6574163" y="4248766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493338E-5726-464A-A287-2599172E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046" y="3780933"/>
            <a:ext cx="775505" cy="299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A2BBC8-51CD-4C7E-9095-A63C532E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3638" y="383049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F710E50-DBF9-49CB-941C-C0EC475D2C19}"/>
              </a:ext>
            </a:extLst>
          </p:cNvPr>
          <p:cNvGrpSpPr/>
          <p:nvPr/>
        </p:nvGrpSpPr>
        <p:grpSpPr>
          <a:xfrm>
            <a:off x="5755655" y="2300245"/>
            <a:ext cx="3558487" cy="1209879"/>
            <a:chOff x="5755655" y="2300245"/>
            <a:chExt cx="3558487" cy="120987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C2A6B39-2508-4C93-9ED2-B84080168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891" y="2613739"/>
              <a:ext cx="446374" cy="10059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lg" len="med"/>
              <a:tailEnd type="triangle" w="med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3924C7-5223-4CB7-AF6D-2FF50E9B6CF9}"/>
                </a:ext>
              </a:extLst>
            </p:cNvPr>
            <p:cNvGrpSpPr/>
            <p:nvPr/>
          </p:nvGrpSpPr>
          <p:grpSpPr>
            <a:xfrm>
              <a:off x="5755655" y="2300245"/>
              <a:ext cx="3558487" cy="1209879"/>
              <a:chOff x="5755655" y="2300245"/>
              <a:chExt cx="3558487" cy="1209879"/>
            </a:xfrm>
          </p:grpSpPr>
          <p:sp>
            <p:nvSpPr>
              <p:cNvPr id="49" name="Arrow: Right 48">
                <a:extLst>
                  <a:ext uri="{FF2B5EF4-FFF2-40B4-BE49-F238E27FC236}">
                    <a16:creationId xmlns:a16="http://schemas.microsoft.com/office/drawing/2014/main" id="{5F808C31-D116-4170-ABEA-4BD591E27313}"/>
                  </a:ext>
                </a:extLst>
              </p:cNvPr>
              <p:cNvSpPr/>
              <p:nvPr/>
            </p:nvSpPr>
            <p:spPr>
              <a:xfrm rot="20365840">
                <a:off x="6523744" y="2790689"/>
                <a:ext cx="866193" cy="166251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4D75E0F6-5324-4441-B93B-DEC30C159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853910" flipH="1">
                <a:off x="5755655" y="267912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C188E35-3FC5-45A8-BB96-D0E75CC65204}"/>
                  </a:ext>
                </a:extLst>
              </p:cNvPr>
              <p:cNvCxnSpPr/>
              <p:nvPr/>
            </p:nvCxnSpPr>
            <p:spPr>
              <a:xfrm flipV="1">
                <a:off x="7993132" y="2300245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554FCAF-4165-47BD-A0A1-E181DEA2B509}"/>
                  </a:ext>
                </a:extLst>
              </p:cNvPr>
              <p:cNvCxnSpPr/>
              <p:nvPr/>
            </p:nvCxnSpPr>
            <p:spPr>
              <a:xfrm flipV="1">
                <a:off x="8314833" y="2356441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5647EB0-818B-4D8C-9E67-111ACC50232D}"/>
                  </a:ext>
                </a:extLst>
              </p:cNvPr>
              <p:cNvCxnSpPr/>
              <p:nvPr/>
            </p:nvCxnSpPr>
            <p:spPr>
              <a:xfrm flipV="1">
                <a:off x="8036027" y="2586404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77282DE-8D4B-4328-9D31-3ACC23656DDF}"/>
                  </a:ext>
                </a:extLst>
              </p:cNvPr>
              <p:cNvCxnSpPr/>
              <p:nvPr/>
            </p:nvCxnSpPr>
            <p:spPr>
              <a:xfrm flipV="1">
                <a:off x="8311003" y="2641833"/>
                <a:ext cx="999309" cy="23221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lg" len="med"/>
                <a:tailEnd type="triangle" w="med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4C8F9E2-AF5C-441A-AC0E-E3359EA44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847986">
                <a:off x="7422879" y="2390088"/>
                <a:ext cx="1194920" cy="804742"/>
              </a:xfrm>
              <a:prstGeom prst="rect">
                <a:avLst/>
              </a:prstGeom>
            </p:spPr>
          </p:pic>
        </p:grp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01AF162-4853-433C-8FD8-9AEAFAAA231C}"/>
              </a:ext>
            </a:extLst>
          </p:cNvPr>
          <p:cNvSpPr/>
          <p:nvPr/>
        </p:nvSpPr>
        <p:spPr>
          <a:xfrm>
            <a:off x="5633608" y="329509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DF796E-AFB2-44C6-9893-999DDD784164}"/>
              </a:ext>
            </a:extLst>
          </p:cNvPr>
          <p:cNvSpPr/>
          <p:nvPr/>
        </p:nvSpPr>
        <p:spPr>
          <a:xfrm>
            <a:off x="6956840" y="490610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5C9D5-7A0F-40DD-A52E-22963CB494E2}"/>
              </a:ext>
            </a:extLst>
          </p:cNvPr>
          <p:cNvSpPr txBox="1"/>
          <p:nvPr/>
        </p:nvSpPr>
        <p:spPr>
          <a:xfrm>
            <a:off x="136463" y="2129553"/>
            <a:ext cx="2158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where and when fish are eaten.</a:t>
            </a:r>
          </a:p>
        </p:txBody>
      </p:sp>
    </p:spTree>
    <p:extLst>
      <p:ext uri="{BB962C8B-B14F-4D97-AF65-F5344CB8AC3E}">
        <p14:creationId xmlns:p14="http://schemas.microsoft.com/office/powerpoint/2010/main" val="29021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16289 -0.0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9609 0.05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5" y="26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20638 -0.0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5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2357"/>
              </p:ext>
            </p:extLst>
          </p:nvPr>
        </p:nvGraphicFramePr>
        <p:xfrm>
          <a:off x="838197" y="1767917"/>
          <a:ext cx="10166764" cy="311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2053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74623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50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predators can pursue or prey can escape.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Hunger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a predator is hungry or not.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66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Predation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prey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Fleeing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predators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7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39" y="531784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energy and experience determine if and how fast a fish reacts, whether it can escape or chase, and how well it survives.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9512"/>
              </p:ext>
            </p:extLst>
          </p:nvPr>
        </p:nvGraphicFramePr>
        <p:xfrm>
          <a:off x="981036" y="1913248"/>
          <a:ext cx="10229913" cy="23398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1276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0139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8469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Consumed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consuming prey.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what type of prey fish are consuming.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Predation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concentrated.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Escape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constantly avoided successfully.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900709" y="4522381"/>
            <a:ext cx="1039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These outputs help us understand where and when predator–prey interactions happen, and may point to habitat features that increase risk or provide refuge.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660829"/>
            <a:ext cx="107632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limiting predator pursuit by gape size, hunger levels, or energy availability reflect real-world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environmental (e.g., turbidity, salinity, visibility) or structural barriers (e.g., dams, culverts, entrainment zones) might inhibit predation or fleeing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the model prioritize where predation and escape attempts happen or how often they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ways we could use these outputs to support habitat restoration or passage design?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2577"/>
              </p:ext>
            </p:extLst>
          </p:nvPr>
        </p:nvGraphicFramePr>
        <p:xfrm>
          <a:off x="628253" y="1520662"/>
          <a:ext cx="10935494" cy="4408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9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Suspended Particulate Matter (SPM)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Swimming, survival, and energy use all depend on environmental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Foraging Theory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idea that animals balance energy gain with effort and risk, choosing to forage only when the benefits outweigh the costs.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Gape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Maximum prey size a predator can consume, based on its own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92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agent that detects, selects, and consumes prey to gain energy.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Agents that avoid predators using fleeing behaviors based on visual detection and social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07492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494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71120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This module simulates predator-prey interactions between migratory fish species (predators like striped bass and prey like alewife) during migration.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predator-prey interactions to environmental conditions</a:t>
            </a:r>
            <a:br>
              <a:rPr lang="en-US" sz="2200" dirty="0"/>
            </a:br>
            <a:r>
              <a:rPr lang="en-US" sz="2200" dirty="0"/>
              <a:t>Allow predators and prey to evaluate nearby environmental conditions, and adjust their behaviors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Simulate optimal predation behavior</a:t>
            </a:r>
            <a:br>
              <a:rPr lang="en-US" sz="2200" dirty="0"/>
            </a:br>
            <a:r>
              <a:rPr lang="en-US" sz="2200" dirty="0"/>
              <a:t>Enable predators to prey on other agents based on the optimal foraging theory, and prey to flee from predators.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energy gain and depletion predator-prey behavior</a:t>
            </a:r>
            <a:br>
              <a:rPr lang="en-US" sz="2200" dirty="0"/>
            </a:br>
            <a:r>
              <a:rPr lang="en-US" sz="2200" dirty="0"/>
              <a:t>Predators gain energy from consuming prey, while prey lose energy when fleeing. 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can only see each other if the water is clear enough, the other fish is large enough, and they are close enough.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665DAB1-F87A-4CF3-9815-EA414B52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D086AA-DAED-4FAD-A523-0CC75879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5D0F63-0925-4C7C-AFC8-204E5077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220157-DDB0-4D8B-8693-6DA554DF1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57" y="2579254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AF0E3079-5FBE-42BB-851C-D448E9B4DFB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13771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High SPM levels can decrease vision and make prey harder to find, and predators harder to recognize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D744222-295C-4757-B49F-3C6E83A4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62462" y="3502919"/>
            <a:ext cx="1350259" cy="9969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2EC7B3-D57D-42DC-9E05-273D856E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D24F6C-6779-41D1-B6DE-BDFDB03D1836}"/>
              </a:ext>
            </a:extLst>
          </p:cNvPr>
          <p:cNvGrpSpPr/>
          <p:nvPr/>
        </p:nvGrpSpPr>
        <p:grpSpPr>
          <a:xfrm rot="340456">
            <a:off x="-4673208" y="2123527"/>
            <a:ext cx="3535124" cy="3543579"/>
            <a:chOff x="2922509" y="-502459"/>
            <a:chExt cx="3535124" cy="35435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83F149-3012-43EA-A4B9-1B0E63EE1C2A}"/>
                </a:ext>
              </a:extLst>
            </p:cNvPr>
            <p:cNvGrpSpPr/>
            <p:nvPr/>
          </p:nvGrpSpPr>
          <p:grpSpPr>
            <a:xfrm>
              <a:off x="2922509" y="-502459"/>
              <a:ext cx="3440029" cy="3255505"/>
              <a:chOff x="2941096" y="154"/>
              <a:chExt cx="3440029" cy="3255505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7EFC5BD-A0C6-4913-84DB-EBA5DA5635C8}"/>
                  </a:ext>
                </a:extLst>
              </p:cNvPr>
              <p:cNvSpPr/>
              <p:nvPr/>
            </p:nvSpPr>
            <p:spPr>
              <a:xfrm rot="15798849">
                <a:off x="3992791" y="-1051541"/>
                <a:ext cx="1336640" cy="344002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A64123-2138-40C5-9789-24B14E9F2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16512A-133D-4CF9-8325-15963C5E34F1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62B65C-8749-42F6-B3CA-BF59020B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3182FD5-CD44-4C75-AC41-253BC1B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DBA48A8E-9B83-4069-AC70-FAD6FE58350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2148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E0419-F6FD-43EE-B1BD-2A7CA27B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9371">
            <a:off x="1358597" y="2100165"/>
            <a:ext cx="3523793" cy="260186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B2407F-0D1D-46C4-A5CD-D25E0BAB7BE7}"/>
              </a:ext>
            </a:extLst>
          </p:cNvPr>
          <p:cNvSpPr/>
          <p:nvPr/>
        </p:nvSpPr>
        <p:spPr>
          <a:xfrm>
            <a:off x="5922745" y="275103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4E5AE1-5728-44E8-B460-799F6D889E81}"/>
              </a:ext>
            </a:extLst>
          </p:cNvPr>
          <p:cNvGrpSpPr/>
          <p:nvPr/>
        </p:nvGrpSpPr>
        <p:grpSpPr>
          <a:xfrm>
            <a:off x="6416526" y="1282074"/>
            <a:ext cx="5780947" cy="3962269"/>
            <a:chOff x="6844803" y="1587607"/>
            <a:chExt cx="5780947" cy="39622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BB4EEC-AF02-44EB-8FFF-399AE544E301}"/>
                </a:ext>
              </a:extLst>
            </p:cNvPr>
            <p:cNvSpPr txBox="1"/>
            <p:nvPr/>
          </p:nvSpPr>
          <p:spPr>
            <a:xfrm rot="16200000">
              <a:off x="5083257" y="3368687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Swimming Speed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CD2F7-A58B-4528-916C-313F7EBBC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3055" y="3293966"/>
              <a:ext cx="3180115" cy="116669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938D47-2B0A-42C3-8F55-A2042E9B7C7E}"/>
                </a:ext>
              </a:extLst>
            </p:cNvPr>
            <p:cNvSpPr txBox="1"/>
            <p:nvPr/>
          </p:nvSpPr>
          <p:spPr>
            <a:xfrm>
              <a:off x="7025082" y="4781499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time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CB696-D177-4ED8-9C88-747C53B2579E}"/>
                </a:ext>
              </a:extLst>
            </p:cNvPr>
            <p:cNvCxnSpPr/>
            <p:nvPr/>
          </p:nvCxnSpPr>
          <p:spPr>
            <a:xfrm flipV="1">
              <a:off x="7313055" y="3145539"/>
              <a:ext cx="31801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968-6787-40F6-A7B6-E9E0DD62DB9B}"/>
                </a:ext>
              </a:extLst>
            </p:cNvPr>
            <p:cNvGrpSpPr/>
            <p:nvPr/>
          </p:nvGrpSpPr>
          <p:grpSpPr>
            <a:xfrm>
              <a:off x="6844803" y="1876583"/>
              <a:ext cx="3854574" cy="3122453"/>
              <a:chOff x="838200" y="3022686"/>
              <a:chExt cx="2909155" cy="18946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83FA8B-D455-4061-8074-E0D18CD45AF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1894667"/>
                <a:chOff x="1017956" y="2071167"/>
                <a:chExt cx="1387788" cy="140693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B28C66D-F1C6-449B-8CE6-500B186EF974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7117CC0-7F91-44BD-9688-B953C678F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A6C83332-6860-45BC-9400-CD7494A2A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47B8513-F2DA-4345-9384-FEE4BE9E4439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88995" cy="1386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t</a:t>
                  </a:r>
                  <a:endParaRPr lang="en-US" sz="1200" b="1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B75433D-2995-40A2-A1B7-7AC41309E594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266C0F-07DB-4C16-85D7-D975B66C2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4067703"/>
                <a:ext cx="2400122" cy="662893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/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DC713C-76DB-4F6A-B35A-D1EE7E69BFF0}"/>
              </a:ext>
            </a:extLst>
          </p:cNvPr>
          <p:cNvGrpSpPr/>
          <p:nvPr/>
        </p:nvGrpSpPr>
        <p:grpSpPr>
          <a:xfrm>
            <a:off x="12755622" y="450654"/>
            <a:ext cx="3080197" cy="970765"/>
            <a:chOff x="8914000" y="357542"/>
            <a:chExt cx="3080197" cy="9707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D2A5C-50BF-49BC-8904-8C4AF4941885}"/>
                </a:ext>
              </a:extLst>
            </p:cNvPr>
            <p:cNvCxnSpPr/>
            <p:nvPr/>
          </p:nvCxnSpPr>
          <p:spPr>
            <a:xfrm>
              <a:off x="8914000" y="847036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766A4E-82FC-4E2E-AB38-9FCE2A91057D}"/>
                </a:ext>
              </a:extLst>
            </p:cNvPr>
            <p:cNvSpPr txBox="1"/>
            <p:nvPr/>
          </p:nvSpPr>
          <p:spPr>
            <a:xfrm>
              <a:off x="9505951" y="662370"/>
              <a:ext cx="2488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Speed Change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FB92F-F2BA-48F6-8F5C-65F4D683D0CA}"/>
                </a:ext>
              </a:extLst>
            </p:cNvPr>
            <p:cNvSpPr txBox="1"/>
            <p:nvPr/>
          </p:nvSpPr>
          <p:spPr>
            <a:xfrm>
              <a:off x="9517280" y="958975"/>
              <a:ext cx="18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Swimming Speed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83767A-9231-4F48-B1F2-C30643696EA6}"/>
                </a:ext>
              </a:extLst>
            </p:cNvPr>
            <p:cNvCxnSpPr/>
            <p:nvPr/>
          </p:nvCxnSpPr>
          <p:spPr>
            <a:xfrm>
              <a:off x="8921609" y="1143641"/>
              <a:ext cx="59195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0793A-0EFC-46EB-A917-7735C3894296}"/>
                </a:ext>
              </a:extLst>
            </p:cNvPr>
            <p:cNvCxnSpPr/>
            <p:nvPr/>
          </p:nvCxnSpPr>
          <p:spPr>
            <a:xfrm>
              <a:off x="8914000" y="552073"/>
              <a:ext cx="591951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6DC888-EE25-4BEE-8BBF-3083C454D0E3}"/>
                </a:ext>
              </a:extLst>
            </p:cNvPr>
            <p:cNvSpPr txBox="1"/>
            <p:nvPr/>
          </p:nvSpPr>
          <p:spPr>
            <a:xfrm>
              <a:off x="9513560" y="357542"/>
              <a:ext cx="229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Swimming Speed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6A4F70-F115-4A49-91FB-8E26C80EA5A4}"/>
              </a:ext>
            </a:extLst>
          </p:cNvPr>
          <p:cNvCxnSpPr/>
          <p:nvPr/>
        </p:nvCxnSpPr>
        <p:spPr>
          <a:xfrm flipV="1">
            <a:off x="4349642" y="2905940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7208DB-44BF-4EA2-8504-AF67E3DEE0E4}"/>
              </a:ext>
            </a:extLst>
          </p:cNvPr>
          <p:cNvCxnSpPr/>
          <p:nvPr/>
        </p:nvCxnSpPr>
        <p:spPr>
          <a:xfrm flipV="1">
            <a:off x="4090046" y="303875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7891FD-B5E7-446B-8965-D8B83B2EB7B3}"/>
              </a:ext>
            </a:extLst>
          </p:cNvPr>
          <p:cNvCxnSpPr/>
          <p:nvPr/>
        </p:nvCxnSpPr>
        <p:spPr>
          <a:xfrm flipV="1">
            <a:off x="4084032" y="334971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7C85A3-FC39-49A2-8F67-C97665452A27}"/>
              </a:ext>
            </a:extLst>
          </p:cNvPr>
          <p:cNvCxnSpPr/>
          <p:nvPr/>
        </p:nvCxnSpPr>
        <p:spPr>
          <a:xfrm flipV="1">
            <a:off x="4681126" y="30309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F40BAF-20A8-44CA-9017-426BD687092F}"/>
              </a:ext>
            </a:extLst>
          </p:cNvPr>
          <p:cNvCxnSpPr/>
          <p:nvPr/>
        </p:nvCxnSpPr>
        <p:spPr>
          <a:xfrm flipV="1">
            <a:off x="4396569" y="319349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6DC7C-F9BB-41B5-B018-B2A0C2FEBDA3}"/>
              </a:ext>
            </a:extLst>
          </p:cNvPr>
          <p:cNvCxnSpPr/>
          <p:nvPr/>
        </p:nvCxnSpPr>
        <p:spPr>
          <a:xfrm flipV="1">
            <a:off x="4690021" y="33095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424C9C-B87B-4854-8493-4E9D9DDF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65" y="2992361"/>
            <a:ext cx="1194920" cy="82303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6E0A9EE-AEEB-4F3A-9B4B-BDF592E150FE}"/>
              </a:ext>
            </a:extLst>
          </p:cNvPr>
          <p:cNvSpPr txBox="1">
            <a:spLocks/>
          </p:cNvSpPr>
          <p:nvPr/>
        </p:nvSpPr>
        <p:spPr>
          <a:xfrm>
            <a:off x="1010857" y="4783742"/>
            <a:ext cx="10170285" cy="211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Fish can't instantly speed up. They have a natural limit to how fast they can accelerate, and each burst of speed uses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a fish runs out of energy, it can't keep fleeing or chasing.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32EC4-312F-4E1F-9B06-7C4C33F4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907" y="1408581"/>
            <a:ext cx="2408887" cy="84334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020B395-333C-4735-AE63-10710F5938C8}"/>
              </a:ext>
            </a:extLst>
          </p:cNvPr>
          <p:cNvSpPr/>
          <p:nvPr/>
        </p:nvSpPr>
        <p:spPr>
          <a:xfrm rot="21090761">
            <a:off x="1754954" y="3488597"/>
            <a:ext cx="1836103" cy="16636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75ABE-83FE-4448-AA39-8F6846D9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1773" y="3266062"/>
            <a:ext cx="1929640" cy="1114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FADA6D-0F3D-4EC8-91FA-0730029D5707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Fleeing and Pursuit Limits</a:t>
            </a:r>
          </a:p>
        </p:txBody>
      </p:sp>
    </p:spTree>
    <p:extLst>
      <p:ext uri="{BB962C8B-B14F-4D97-AF65-F5344CB8AC3E}">
        <p14:creationId xmlns:p14="http://schemas.microsoft.com/office/powerpoint/2010/main" val="20946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26" y="135639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60200" y="557035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weigh how hard it will be to catch and eat a fish. They prefer prey that are nearby, smaller than their mouth can handle, and part of a group.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DCC1B397-EA13-4398-840D-6CD86835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1" y="2768314"/>
            <a:ext cx="1177552" cy="977409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9BEA9F3-58A7-411F-9780-5F8539D0181C}"/>
              </a:ext>
            </a:extLst>
          </p:cNvPr>
          <p:cNvGrpSpPr/>
          <p:nvPr/>
        </p:nvGrpSpPr>
        <p:grpSpPr>
          <a:xfrm>
            <a:off x="173154" y="3203865"/>
            <a:ext cx="4235314" cy="2601861"/>
            <a:chOff x="173154" y="3203865"/>
            <a:chExt cx="4235314" cy="26018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935C068-A161-4DCB-85F6-367B8A17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676566">
              <a:off x="884675" y="3203865"/>
              <a:ext cx="3523793" cy="260186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D7FB2D5-D2BA-4FFE-BFF2-3195697B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853910" flipH="1">
              <a:off x="173154" y="4691575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25C062-37FE-4AB8-8E71-B26852F703AA}"/>
              </a:ext>
            </a:extLst>
          </p:cNvPr>
          <p:cNvGrpSpPr/>
          <p:nvPr/>
        </p:nvGrpSpPr>
        <p:grpSpPr>
          <a:xfrm>
            <a:off x="7587426" y="2982476"/>
            <a:ext cx="2351914" cy="1336640"/>
            <a:chOff x="8143382" y="2872449"/>
            <a:chExt cx="2351914" cy="133664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53C710F-5257-4EFD-8BA8-1BCAC28D0F24}"/>
                </a:ext>
              </a:extLst>
            </p:cNvPr>
            <p:cNvSpPr/>
            <p:nvPr/>
          </p:nvSpPr>
          <p:spPr>
            <a:xfrm rot="5544568" flipH="1">
              <a:off x="8203937" y="2811894"/>
              <a:ext cx="1336640" cy="1457749"/>
            </a:xfrm>
            <a:prstGeom prst="triangle">
              <a:avLst/>
            </a:prstGeom>
            <a:solidFill>
              <a:schemeClr val="bg2">
                <a:lumMod val="75000"/>
                <a:alpha val="53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857FECA-A4C1-4FFB-8BAA-D84A45FD8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6648" y="32527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882F89A-6A9E-4A5C-9F17-8952A41F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43" y="4193591"/>
            <a:ext cx="1424094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1E2B76-488A-4A59-B7C2-DA1D850EF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6CB87E1-0A8E-4720-B22A-1F168219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9688 -0.1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Catch Effort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380209" y="3863103"/>
            <a:ext cx="89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Available prey for consumption is filtered out by an agent’s gape limit.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1FB4-CE21-4554-8F79-1F56E9BEF2B9}"/>
              </a:ext>
            </a:extLst>
          </p:cNvPr>
          <p:cNvSpPr txBox="1"/>
          <p:nvPr/>
        </p:nvSpPr>
        <p:spPr>
          <a:xfrm>
            <a:off x="1575366" y="3826465"/>
            <a:ext cx="12900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/>
              <a:t>🦷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2380209" y="5448214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Closer prey require less energy to pursue and capture.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70580-299F-4E12-8B19-6663A7411CF9}"/>
              </a:ext>
            </a:extLst>
          </p:cNvPr>
          <p:cNvSpPr txBox="1"/>
          <p:nvPr/>
        </p:nvSpPr>
        <p:spPr>
          <a:xfrm>
            <a:off x="1518936" y="5325104"/>
            <a:ext cx="1015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380212" y="4657462"/>
            <a:ext cx="82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density of prey decreases the catch effort in predators.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E9764-B45B-43C6-BB52-1CB2D13FDE88}"/>
              </a:ext>
            </a:extLst>
          </p:cNvPr>
          <p:cNvSpPr txBox="1"/>
          <p:nvPr/>
        </p:nvSpPr>
        <p:spPr>
          <a:xfrm>
            <a:off x="1575366" y="4534351"/>
            <a:ext cx="68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👥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60ABEF-3185-419C-8CC4-212041FA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4" y="1549142"/>
            <a:ext cx="9205751" cy="19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Every pursuit costs energy. Predators must choose wisely to avoid wasting energy on prey they can’t catch.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catch effort forces fish to use more energy to successfully capture prey.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Predator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06290" cy="923330"/>
            <a:chOff x="7695710" y="3930712"/>
            <a:chExt cx="3706290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22712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catch effort requires less energy to successfully capture prey.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Catch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Catch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999</Words>
  <Application>Microsoft Office PowerPoint</Application>
  <PresentationFormat>Widescreen</PresentationFormat>
  <Paragraphs>157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Predation Behavior</vt:lpstr>
      <vt:lpstr>Relevant Background Information</vt:lpstr>
      <vt:lpstr>Model Objectives</vt:lpstr>
      <vt:lpstr>PowerPoint Presentation</vt:lpstr>
      <vt:lpstr>PowerPoint Presentation</vt:lpstr>
      <vt:lpstr>PowerPoint Presentation</vt:lpstr>
      <vt:lpstr>PowerPoint Presentation</vt:lpstr>
      <vt:lpstr>Calculate Catch Effort</vt:lpstr>
      <vt:lpstr>Every pursuit costs energy. Predators must choose wisely to avoid wasting energy on prey they can’t catch.</vt:lpstr>
      <vt:lpstr>Escaping predators burns energy, and prey that run out of energy become easy targets.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283</cp:revision>
  <dcterms:created xsi:type="dcterms:W3CDTF">2025-06-04T12:52:07Z</dcterms:created>
  <dcterms:modified xsi:type="dcterms:W3CDTF">2025-07-28T13:09:28Z</dcterms:modified>
</cp:coreProperties>
</file>