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85" r:id="rId5"/>
    <p:sldId id="312" r:id="rId6"/>
    <p:sldId id="324" r:id="rId7"/>
    <p:sldId id="326" r:id="rId8"/>
    <p:sldId id="328" r:id="rId9"/>
    <p:sldId id="288" r:id="rId10"/>
    <p:sldId id="278" r:id="rId11"/>
    <p:sldId id="27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Spawning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Spawning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7596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 that may delay or prevent spawning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required for gamete production and post-spawning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Spawning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(broadcast vs pairwise)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size, age, energy, stress, and reproductive strategy shape its ability and readiness to spawn.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2" y="2528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6193"/>
              </p:ext>
            </p:extLst>
          </p:nvPr>
        </p:nvGraphicFramePr>
        <p:xfrm>
          <a:off x="316165" y="1536014"/>
          <a:ext cx="11559653" cy="37859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46530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02503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and how many times a fish has spawned.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Time-Since-Spawning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recovery and overwintering likelihood after each spawn.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Estimates likelihood that a fish will overwinter based on energy, age, and spawn timing.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52529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Spawning-Species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Spawning-Encounters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species have used a patch for reproduction.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the spawning areas with highest overwintering likelihood across agents.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3" y="5651004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spawn to identify reproductive hotspots, timing bottlenecks, and recovery or overwintering risks.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10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82210" y="1764354"/>
            <a:ext cx="106275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species-specific spawning triggers (like homing and energy thresholds) reflect what you’ve observed in wild populations or your personal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can we define homing habitat (i.e., habitat suitability, favorable spawning conditions)?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flow velocity, temperature, or salinity gradients physically limit access to spawning sites even when fish are ready to spawn?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(e.g., spawning frequency, location, post-spawn mortality, or overwintering probability) would best support conservation or management needs?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outputs like spatial clustering of spawning events inform infrastructure planning to reduce disruption of reproductive corridors?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02926"/>
              </p:ext>
            </p:extLst>
          </p:nvPr>
        </p:nvGraphicFramePr>
        <p:xfrm>
          <a:off x="628253" y="1427954"/>
          <a:ext cx="10935494" cy="47988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483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Nesting Spawners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one male and one female must be in the same place to release and fertilize eggs through direct interaction.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Broadcast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females release eggs into the water column and males fertilize them externally, often without direct contact.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Iteroparous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can spawn multiple times in their lifetime across different seasons or years.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Semelparous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spawn only once in their lifetime and die shortly afterward.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ability of fish to navigate back to their natal or preferred spawning areas, often using environmental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  <a:tr h="61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Spawning Habitat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Areas with suitable physical and environmental conditions that support fish reproduction, including successful egg laying, fertilization, and development.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96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48818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spawning based on individual fish condition and reproductive strategy once they reach homing habitat.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spawning behavior</a:t>
            </a:r>
            <a:br>
              <a:rPr lang="en-US" sz="2000" dirty="0"/>
            </a:br>
            <a:r>
              <a:rPr lang="en-US" sz="2000" dirty="0"/>
              <a:t>Trigger spawning when fish meet thresholds for energy, low stress, and reproductive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species-specific spawning strategies </a:t>
            </a:r>
            <a:br>
              <a:rPr lang="en-US" sz="2000" dirty="0"/>
            </a:br>
            <a:r>
              <a:rPr lang="en-US" sz="2000" dirty="0"/>
              <a:t>Distinguish between broadcast spawners (e.g., alewife) and nesting spawners (e.g., salmon) based on their reproductive mode and spawning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reproductive outcomes</a:t>
            </a:r>
            <a:br>
              <a:rPr lang="en-US" sz="2000" dirty="0"/>
            </a:br>
            <a:r>
              <a:rPr lang="en-US" sz="2000" dirty="0"/>
              <a:t>After spawning, fish either continue migration or enter a recovery phase depending on their energy, age, and mortality risk. This helps reflect realistic patterns like migration success or overwintering.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Spawning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69043"/>
              </p:ext>
            </p:extLst>
          </p:nvPr>
        </p:nvGraphicFramePr>
        <p:xfrm>
          <a:off x="490655" y="1823637"/>
          <a:ext cx="10981934" cy="36739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6584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108357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80699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5649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8619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Homing?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fish has reached its known spawning area.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Spawning should only happen in familiar or favorable reproductive zones.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0334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&gt; Spawning Energy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fish has enough energy to spawn.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energy can prevent successful reproduction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0334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stress reduces reproductive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8619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Spawns &lt;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fish has not reached its maximum number of spawns for the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Prevents unrealistic spawning frequency and accounts for fish that spawn several times in one 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spawn.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60201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has enough energy and low stress but cannot spawn until she reaches her known spawning area.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7D037-320D-4927-B2B5-37896E1ECBC2}"/>
              </a:ext>
            </a:extLst>
          </p:cNvPr>
          <p:cNvGrpSpPr/>
          <p:nvPr/>
        </p:nvGrpSpPr>
        <p:grpSpPr>
          <a:xfrm>
            <a:off x="4443949" y="2417355"/>
            <a:ext cx="1438648" cy="1866921"/>
            <a:chOff x="4443949" y="2417355"/>
            <a:chExt cx="1438648" cy="18669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4443949" y="2417355"/>
              <a:ext cx="1438648" cy="1013479"/>
              <a:chOff x="1880406" y="1397142"/>
              <a:chExt cx="1438648" cy="101347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170143" y="1397142"/>
                <a:ext cx="87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5058938" y="3186996"/>
              <a:ext cx="208670" cy="10972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6C4569-D596-4693-84AC-96E2B7D07D0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64B723-BB5D-4F30-BD75-45F21D4CA60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257332B-9785-43CC-B1E4-5791F3599876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EBA6014-D23F-4DF8-B646-92E1E373AB23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BC367D0-0E3A-42A9-9D90-C2ADB45D9CDD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618AD00-46BF-4BA9-99CA-954D4A0B6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E456DBDF-09AC-4923-99FA-A59C59EF54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5B8864C-48A3-4F12-B110-6FEF233362F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E750F6B-DA77-42CA-98A7-283E5555558A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D992F2B-121B-4695-974D-555D2DF70286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507E79B1-77F5-45B2-B387-9719FAFB6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928BAB-7CAA-4BCB-A411-37AD30BE9A45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B579DE-9DB1-4176-8103-B68C84D6351B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7A2F4833-F8FC-4DB2-BCE8-99B801FC5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DC862EB-3EAD-47DA-9035-315EE1296457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6CD333-0244-4759-B23E-1CF4213510A4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BBD341-FE1E-4F81-B186-3B3F5DC9654D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5A5F1B-36A4-4D95-AA38-1ADBED38CA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C0A047-AA45-4BCD-93F6-59F9B610212F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21626CC-20A3-4405-AF55-43B21AB0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4C8F6CF-68B4-4D93-935D-815C934E1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14D88B4-B505-4BED-86D0-A6F6E0D2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C2C93B8-910A-4535-9A95-919B81E39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291" y="3891309"/>
            <a:ext cx="492239" cy="465658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B2F59DE2-359D-48FF-ACDA-575983339739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conditions are right, she releases her eggs and spawning starts.</a:t>
            </a:r>
          </a:p>
        </p:txBody>
      </p: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9062 -0.02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11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is in good condition but must locate a spawning patch with eggs before he can fertilize them.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8F16E5-77A6-4B3B-A597-D8E0B625BC15}"/>
              </a:ext>
            </a:extLst>
          </p:cNvPr>
          <p:cNvGrpSpPr/>
          <p:nvPr/>
        </p:nvGrpSpPr>
        <p:grpSpPr>
          <a:xfrm>
            <a:off x="2080293" y="2971660"/>
            <a:ext cx="1438648" cy="1409187"/>
            <a:chOff x="2080293" y="2971660"/>
            <a:chExt cx="1438648" cy="140918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2080293" y="2971660"/>
              <a:ext cx="1438648" cy="1012945"/>
              <a:chOff x="1880406" y="1397676"/>
              <a:chExt cx="1438648" cy="1012945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294147" y="139767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2695282" y="3740767"/>
              <a:ext cx="208670" cy="6400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5141F7-9FC2-4589-9B1D-A132C9C92753}"/>
              </a:ext>
            </a:extLst>
          </p:cNvPr>
          <p:cNvGrpSpPr/>
          <p:nvPr/>
        </p:nvGrpSpPr>
        <p:grpSpPr>
          <a:xfrm>
            <a:off x="4501188" y="1463079"/>
            <a:ext cx="5465475" cy="1456874"/>
            <a:chOff x="5045085" y="782620"/>
            <a:chExt cx="5465475" cy="145687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29898B-5E40-4F53-8CEC-AEDC90525F06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9F8F51B-E005-4CF2-B5BB-7D23BF70C58A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729FF07-4742-4268-B802-C585D71A9FB8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2E6BF0B-A6C4-42B5-BD7C-684612C86571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845E611-B42E-4B74-836C-47AD0428465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ECA8CBBA-A18F-4BC9-8C54-8A5961E5D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EDB1323-D2F3-468E-BC8E-DA18D89933F2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3919548-BFAE-4846-8C45-4F954E6ED02E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9FF280C-D257-432A-BBE0-234E99552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3943EDD2-343B-41B7-AB5D-364716A30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91AAE55-E30F-4741-812E-2E0FB004AA4C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B382126-73B7-4600-9465-96F8221488FA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8658C4A-67AF-4563-B53F-42081A627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5D7DAC4-3A3D-4461-B931-E7052E314B63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E23629-346E-407E-8CB0-0957103FFDB8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D23C1-46E5-4601-AD48-792B3908C760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D4FD62-D52A-4F23-99B6-8165C0084B59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9C3FB7-072A-47E4-829A-4BB8DAC40730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B319478-2557-4D36-AE62-DF116713B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8B3FFA-4737-4AC7-9622-AE39E9E3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0651B58-9252-465B-BC09-A47D5493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7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819 -0.00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4979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is not spawning-ready because she has not reached a known homing patch, even though her energy and stress levels are acceptable.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218F07-6DF7-497C-B95F-E2B6CC9AC727}"/>
              </a:ext>
            </a:extLst>
          </p:cNvPr>
          <p:cNvGrpSpPr/>
          <p:nvPr/>
        </p:nvGrpSpPr>
        <p:grpSpPr>
          <a:xfrm>
            <a:off x="4443949" y="2417355"/>
            <a:ext cx="1438648" cy="1866921"/>
            <a:chOff x="4443949" y="2417355"/>
            <a:chExt cx="1438648" cy="18669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4443949" y="2417355"/>
              <a:ext cx="1438648" cy="1013479"/>
              <a:chOff x="1880406" y="1397142"/>
              <a:chExt cx="1438648" cy="101347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170143" y="1397142"/>
                <a:ext cx="87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5058938" y="3186996"/>
              <a:ext cx="208670" cy="10972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149C1F-4C4E-4295-AE3B-4059AFD9BAE0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D8A2CB-DFBC-4FEB-9A18-01EDC05A0946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94B7710-A177-4D32-89E5-65AC7C4ECA06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E517EA4-E4E9-42A2-8837-A5A9BFF599B0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F02F9FF-B71B-42B0-BD57-E3E0CEAE864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691CC4A-319B-4098-A3E4-C5017B63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C177163F-3ADA-40C5-B1ED-5B30E1685F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8EBA152-9A4B-43FE-B898-1FA17F589C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998AC63-D0ED-44A8-A8D2-FE7D7C3B6A3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77CF3ED-A91B-4171-B2BA-8880838D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C7CCFCB7-93B6-4BA2-A60D-CA1FA72C0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0F5909D-B138-4544-8D26-EFAFDD96F0A8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01C3E0-B600-448B-B8C4-B96BEB34D67A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9E3715AD-C3F8-4B7D-9B21-B0C2600A9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C6D5889-8464-4714-8C54-93B93825DC91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5410A6-9814-4AC7-8088-8D80AAE3060E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6F3AD0-0CBE-4A5A-AC82-06B8EE7E9970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7DB428-8758-4E0C-871E-EDF15F3FEDA3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E87046-97D4-4C6E-B92A-94DE2977B612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F2415AF-0EFE-40CF-8ED0-3441D4ED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DC1795A-50FE-42C9-B0C9-B786414A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B3382BF-300A-45CB-9260-3DC1731F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3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9062 0.01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has good energy and low stress, but he cannot spawn unless he is in a homing patch with a ready female.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A3854D-FBBB-4FA0-B75C-7DC78B66D4FF}"/>
              </a:ext>
            </a:extLst>
          </p:cNvPr>
          <p:cNvGrpSpPr/>
          <p:nvPr/>
        </p:nvGrpSpPr>
        <p:grpSpPr>
          <a:xfrm>
            <a:off x="2080293" y="2971660"/>
            <a:ext cx="1438648" cy="1409187"/>
            <a:chOff x="2080293" y="2971660"/>
            <a:chExt cx="1438648" cy="140918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2080293" y="2971660"/>
              <a:ext cx="1438648" cy="1012945"/>
              <a:chOff x="1880406" y="1397676"/>
              <a:chExt cx="1438648" cy="1012945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294147" y="139767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2695282" y="3740767"/>
              <a:ext cx="208670" cy="6400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4C1BE6-8536-4136-9B34-D14AD41605D4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D7A696-58BD-46CD-8CD7-090C83C5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40870-B852-4A45-BA4E-CA313998A527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7100C46D-FE41-4E37-81D4-CC71407E1DA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43A2BB-C358-486D-8EEA-18C3CA71D311}"/>
              </a:ext>
            </a:extLst>
          </p:cNvPr>
          <p:cNvGrpSpPr/>
          <p:nvPr/>
        </p:nvGrpSpPr>
        <p:grpSpPr>
          <a:xfrm>
            <a:off x="6703055" y="1023853"/>
            <a:ext cx="1400830" cy="1369160"/>
            <a:chOff x="6983750" y="861363"/>
            <a:chExt cx="1400830" cy="13691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BCAE67-99D2-45CD-A17B-30CBFB4F0DE3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CFF066-59C5-49D0-9FE5-3D80D1089521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01BE2A-0281-49F0-9387-A4AB2316D8E1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D00822-6DAF-4DCB-9BA6-F8341348FC4F}"/>
              </a:ext>
            </a:extLst>
          </p:cNvPr>
          <p:cNvGrpSpPr/>
          <p:nvPr/>
        </p:nvGrpSpPr>
        <p:grpSpPr>
          <a:xfrm>
            <a:off x="8663123" y="925894"/>
            <a:ext cx="1400830" cy="1369160"/>
            <a:chOff x="6983750" y="861363"/>
            <a:chExt cx="1400830" cy="13691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B5DA25-6189-4786-910E-FC7268139921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FB3C3D-E752-4A2D-B9D0-4C4C1DCFC4A6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013691-243A-4582-B22E-87B01C2882F7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14CC3B-5CBA-42A2-8344-94277F4FC6A6}"/>
              </a:ext>
            </a:extLst>
          </p:cNvPr>
          <p:cNvGrpSpPr/>
          <p:nvPr/>
        </p:nvGrpSpPr>
        <p:grpSpPr>
          <a:xfrm>
            <a:off x="2648862" y="837273"/>
            <a:ext cx="5465475" cy="1456874"/>
            <a:chOff x="5045085" y="782620"/>
            <a:chExt cx="5465475" cy="145687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8B454A-B85B-4C82-A3C1-3BEEFA9E3C9E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A049462-2EAD-4585-8683-7CCF4564D6CA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AC7F26C8-68BD-4B7C-91A9-911318C532B4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2D6C5DD-FFB4-4F4A-91B3-78C6435EDD22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D14ACA2-B432-4C9C-89BA-4F3734F5180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75D0EFAB-6979-47B9-B601-93F3878A8D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65AF506-1CF6-43D1-882E-9F82582526B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D05D914-92A0-42AD-B799-CFB4544E4DA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0FA9BC81-428D-448D-AC1E-379DCBA6ABC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BB7600F-9398-4DAD-95C7-96C481444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5446ACA-E613-4417-81C6-D612AEBE7D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7310143-D189-4E3B-822E-5607DF600F3D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315E437-F9BB-4499-9C3D-0AAF001E5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0C58C23-EB58-4A0C-878E-AFEFE1B7BBE2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BC1187-6C09-481F-88D7-BC31DA4103FC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54A17E-C240-46B1-A5C2-43442E814E1F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7B2ABD-5C27-4456-BE95-37EB60FF86F7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E9C3A03-982F-413E-9AC8-7305E4F59645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6DED40D-BE10-4C98-9B32-FD9C29D7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A1A3897-7469-4EA7-A5D4-29F4AC63B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0340D23-4893-4279-BC3D-DF562193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E3AAB4F-366E-4713-863F-8957AE403AE0}"/>
              </a:ext>
            </a:extLst>
          </p:cNvPr>
          <p:cNvSpPr txBox="1"/>
          <p:nvPr/>
        </p:nvSpPr>
        <p:spPr>
          <a:xfrm>
            <a:off x="8920858" y="603838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9AAB9F-8781-4BB6-930D-6506E677E13D}"/>
              </a:ext>
            </a:extLst>
          </p:cNvPr>
          <p:cNvSpPr txBox="1"/>
          <p:nvPr/>
        </p:nvSpPr>
        <p:spPr>
          <a:xfrm>
            <a:off x="5077457" y="6038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FCE456A-E21A-4F3C-8000-FC7A9F6BE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116" y="1334863"/>
            <a:ext cx="316497" cy="3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819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Spawning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spawning.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1163</Words>
  <Application>Microsoft Office PowerPoint</Application>
  <PresentationFormat>Widescreen</PresentationFormat>
  <Paragraphs>210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Spawning Behavior</vt:lpstr>
      <vt:lpstr>Relevant Background Information</vt:lpstr>
      <vt:lpstr>Model Objectives</vt:lpstr>
      <vt:lpstr>Conditions that Trigger Spawning</vt:lpstr>
      <vt:lpstr>PowerPoint Presentation</vt:lpstr>
      <vt:lpstr>PowerPoint Presentation</vt:lpstr>
      <vt:lpstr>PowerPoint Presentation</vt:lpstr>
      <vt:lpstr>PowerPoint Presentation</vt:lpstr>
      <vt:lpstr>Total Energy Balance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229</cp:revision>
  <dcterms:created xsi:type="dcterms:W3CDTF">2025-06-04T12:52:07Z</dcterms:created>
  <dcterms:modified xsi:type="dcterms:W3CDTF">2025-08-04T15:15:40Z</dcterms:modified>
</cp:coreProperties>
</file>