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9" r:id="rId4"/>
    <p:sldId id="285" r:id="rId5"/>
    <p:sldId id="286" r:id="rId6"/>
    <p:sldId id="301" r:id="rId7"/>
    <p:sldId id="310" r:id="rId8"/>
    <p:sldId id="307" r:id="rId9"/>
    <p:sldId id="291" r:id="rId10"/>
    <p:sldId id="292" r:id="rId11"/>
    <p:sldId id="278" r:id="rId12"/>
    <p:sldId id="279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616"/>
    <a:srgbClr val="6C3C3C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82061" autoAdjust="0"/>
  </p:normalViewPr>
  <p:slideViewPr>
    <p:cSldViewPr snapToGrid="0">
      <p:cViewPr varScale="1">
        <p:scale>
          <a:sx n="69" d="100"/>
          <a:sy n="69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Bioaccumulation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6319"/>
            <a:ext cx="11353800" cy="1325563"/>
          </a:xfrm>
        </p:spPr>
        <p:txBody>
          <a:bodyPr/>
          <a:lstStyle/>
          <a:p>
            <a:pPr algn="ctr"/>
            <a:r>
              <a:rPr lang="en-US" b="1" dirty="0"/>
              <a:t>While Resting</a:t>
            </a:r>
            <a:r>
              <a:rPr lang="en-US" dirty="0"/>
              <a:t>: Fish Check for Better 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2827351" y="2072345"/>
            <a:ext cx="779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Fish remain in </a:t>
            </a:r>
            <a:r>
              <a:rPr lang="en-US" sz="2000" b="1" dirty="0"/>
              <a:t>STST</a:t>
            </a:r>
            <a:r>
              <a:rPr lang="en-US" sz="2000" dirty="0"/>
              <a:t> until </a:t>
            </a:r>
            <a:r>
              <a:rPr lang="en-US" sz="2400" b="1" i="1" dirty="0"/>
              <a:t>u</a:t>
            </a:r>
            <a:r>
              <a:rPr lang="en-US" sz="2000" b="1" dirty="0"/>
              <a:t> </a:t>
            </a:r>
            <a:r>
              <a:rPr lang="en-US" sz="2000" dirty="0"/>
              <a:t>aligns with desired migration direction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2827351" y="3086555"/>
            <a:ext cx="759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Fish remain </a:t>
            </a:r>
            <a:r>
              <a:rPr lang="en-US" sz="2000" b="1" dirty="0"/>
              <a:t>Resting</a:t>
            </a:r>
            <a:r>
              <a:rPr lang="en-US" sz="2000" dirty="0"/>
              <a:t> until </a:t>
            </a:r>
            <a:r>
              <a:rPr lang="en-US" sz="2000" b="1" dirty="0"/>
              <a:t>Stress</a:t>
            </a:r>
            <a:r>
              <a:rPr lang="en-US" sz="2000" dirty="0"/>
              <a:t> is </a:t>
            </a:r>
            <a:r>
              <a:rPr lang="en-US" sz="2000" b="1" dirty="0"/>
              <a:t>&lt;= 10%</a:t>
            </a:r>
            <a:r>
              <a:rPr lang="en-US" sz="2000" dirty="0"/>
              <a:t> and </a:t>
            </a:r>
            <a:r>
              <a:rPr lang="en-US" sz="2000" b="1" dirty="0"/>
              <a:t>Energy</a:t>
            </a:r>
            <a:r>
              <a:rPr lang="en-US" sz="2000" dirty="0"/>
              <a:t> </a:t>
            </a:r>
            <a:r>
              <a:rPr lang="en-US" sz="2000" b="1" dirty="0"/>
              <a:t>&gt;= 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473A3-5F1B-4EA0-8959-745DDC452545}"/>
              </a:ext>
            </a:extLst>
          </p:cNvPr>
          <p:cNvSpPr txBox="1"/>
          <p:nvPr/>
        </p:nvSpPr>
        <p:spPr>
          <a:xfrm>
            <a:off x="659652" y="4757901"/>
            <a:ext cx="10872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Identifies critical recovery thresholds for migratory fish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Pinpoints locations where currents or temperature and salinity fluctuations impose energetic stress.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Supports fisheries management by revealing when and where fish pause most often, and assessing whether these resting zones overlap with areas of high contamination.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3B3F5-5284-49D7-BF69-984A77F2553E}"/>
              </a:ext>
            </a:extLst>
          </p:cNvPr>
          <p:cNvSpPr txBox="1"/>
          <p:nvPr/>
        </p:nvSpPr>
        <p:spPr>
          <a:xfrm>
            <a:off x="659652" y="4271172"/>
            <a:ext cx="266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it Matters: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51" y="2910722"/>
            <a:ext cx="766999" cy="766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51" y="1892201"/>
            <a:ext cx="766999" cy="7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71574"/>
              </p:ext>
            </p:extLst>
          </p:nvPr>
        </p:nvGraphicFramePr>
        <p:xfrm>
          <a:off x="1519192" y="1658712"/>
          <a:ext cx="9153612" cy="30416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9666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07394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Sensitivity to salinity and temperature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Internal reserves used for movement and recovery.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</a:t>
                      </a:r>
                      <a:r>
                        <a:rPr lang="en-US" sz="2000" dirty="0"/>
                        <a:t>fast a fish can move and if they can overcome current velocity.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41" y="5073801"/>
            <a:ext cx="1117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fish rests differently based on its own energy reserves, swimming speed, and ability to handle stress. These traits shape when, where, and how long it pauses during migration.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8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045844"/>
              </p:ext>
            </p:extLst>
          </p:nvPr>
        </p:nvGraphicFramePr>
        <p:xfrm>
          <a:off x="316173" y="1093139"/>
          <a:ext cx="11559653" cy="47883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275724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7214614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320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STST?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fish are actively using STST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Staging?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fish stop active migration to recover from low energy or high stress.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Time-in-STST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time fish spend utilizing STST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8852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Time-in-Staging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time fish spend staging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97606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STST-in-Patch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in the environment fish most frequently rely on STST behavior.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Staging-in-Patch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fish most often stop to recover based on flow and stress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STST-time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locations accumulate the most total time in STST.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86940"/>
                  </a:ext>
                </a:extLst>
              </a:tr>
              <a:tr h="756034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Staging-time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Which locations accumulate the most total time spent resting or recovering.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04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506037" y="6064401"/>
            <a:ext cx="11179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Identifies where and when resting occurs during migration.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27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838200" y="1770837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the triggers for STST or Staging (e.g., high current velocity, low energy, high stress) feel biologically reasonable?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make sense that fish might rest more in certain areas or times due to hydrodynamics, salinity stress, or thermal stress?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outputs are most useful for identifying critical habitat or management actions (e.g., resting hotspot maps, resting duration, overlap of these spots with contamination)?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it more helpful to track where fish rest or how long they remain in those states?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60770"/>
              </p:ext>
            </p:extLst>
          </p:nvPr>
        </p:nvGraphicFramePr>
        <p:xfrm>
          <a:off x="628253" y="1854753"/>
          <a:ext cx="10935494" cy="31001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Selective Tidal Stream Transport (STST)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strategy where fish conserve energy by drifting with favorable tides, staying deeper during unfavorable conditions and moving higher during favorable ones.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Resting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behavior where fish temporarily stop migrating to recover from low energy or high stress, often staying in one area until conditions improve.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physiological response to perceived threats or unfavorable conditions in their environment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410" y="1632271"/>
            <a:ext cx="1078137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energy-conserving strategies fish use during migration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Reduce energy cost during high-flow events</a:t>
            </a:r>
            <a:br>
              <a:rPr lang="en-US" sz="2000" dirty="0"/>
            </a:br>
            <a:r>
              <a:rPr lang="en-US" sz="2000" dirty="0"/>
              <a:t>Enable fish to rest when swimming is inefficient, conserving energy for critical behaviors like migration and spawning.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Allow recovery during periods of physiological stress</a:t>
            </a:r>
            <a:br>
              <a:rPr lang="en-US" sz="2000" dirty="0"/>
            </a:br>
            <a:r>
              <a:rPr lang="en-US" sz="2000" dirty="0"/>
              <a:t>Let fish temporarily stop migrating to restore energy and acclimate to environmental changes such as salinity shifts or elevated flow resistance.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when and where resting occurs</a:t>
            </a:r>
            <a:br>
              <a:rPr lang="en-US" sz="2000" dirty="0"/>
            </a:br>
            <a:r>
              <a:rPr lang="en-US" sz="2000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9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that Trigger Resting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664BBF-F40A-485E-9913-72D623B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95635"/>
              </p:ext>
            </p:extLst>
          </p:nvPr>
        </p:nvGraphicFramePr>
        <p:xfrm>
          <a:off x="775165" y="1946300"/>
          <a:ext cx="10641669" cy="27455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47223">
                  <a:extLst>
                    <a:ext uri="{9D8B030D-6E8A-4147-A177-3AD203B41FA5}">
                      <a16:colId xmlns:a16="http://schemas.microsoft.com/office/drawing/2014/main" val="1186926444"/>
                    </a:ext>
                  </a:extLst>
                </a:gridCol>
                <a:gridCol w="3547223">
                  <a:extLst>
                    <a:ext uri="{9D8B030D-6E8A-4147-A177-3AD203B41FA5}">
                      <a16:colId xmlns:a16="http://schemas.microsoft.com/office/drawing/2014/main" val="2511054185"/>
                    </a:ext>
                  </a:extLst>
                </a:gridCol>
                <a:gridCol w="3547223">
                  <a:extLst>
                    <a:ext uri="{9D8B030D-6E8A-4147-A177-3AD203B41FA5}">
                      <a16:colId xmlns:a16="http://schemas.microsoft.com/office/drawing/2014/main" val="1566382799"/>
                    </a:ext>
                  </a:extLst>
                </a:gridCol>
              </a:tblGrid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075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velocity &gt; 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Selective Tidal Stream Transport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25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Energy ≤ 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Recover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130966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Stress &gt; 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Recover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584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49FF1-2916-4CDD-97B0-F40E0B3B42EC}"/>
              </a:ext>
            </a:extLst>
          </p:cNvPr>
          <p:cNvSpPr txBox="1"/>
          <p:nvPr/>
        </p:nvSpPr>
        <p:spPr>
          <a:xfrm>
            <a:off x="1396019" y="5073801"/>
            <a:ext cx="9399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Fish rest when environmental conditions exceed their ability to swim or cope. 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36376D9-59D6-43C3-A016-4189B80E1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CBF7041-5B86-4EE7-B4DD-8FCDC3337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D0C8BAC-6E08-490F-A4E1-2171D3E41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6AEC572-70B1-4668-82BD-C5CEE72BB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89CFF4B-C07B-49FF-833D-BEE781EC0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5CF2D4-DE71-4EBD-B571-001BA2714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BDA1ABD-5F75-4F9D-A705-8225B8ECAA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9D47ED2-974A-4EA7-A8F6-33ABA327FC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4A5F04-FF65-4F4A-8FE6-2BDC7479A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1402236" y="1393430"/>
            <a:ext cx="2419815" cy="1222332"/>
            <a:chOff x="1402236" y="1393430"/>
            <a:chExt cx="2419815" cy="1222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236" y="2186542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3D1E53-69A2-4A21-954D-B8C9542A3B97}"/>
                </a:ext>
              </a:extLst>
            </p:cNvPr>
            <p:cNvGrpSpPr/>
            <p:nvPr/>
          </p:nvGrpSpPr>
          <p:grpSpPr>
            <a:xfrm>
              <a:off x="1880406" y="1579624"/>
              <a:ext cx="1438648" cy="830997"/>
              <a:chOff x="2220402" y="1955114"/>
              <a:chExt cx="1438648" cy="830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220402" y="195511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BFD2C57-24A4-49D5-9CD4-89FB2A8FDE51}"/>
                  </a:ext>
                </a:extLst>
              </p:cNvPr>
              <p:cNvCxnSpPr/>
              <p:nvPr/>
            </p:nvCxnSpPr>
            <p:spPr>
              <a:xfrm>
                <a:off x="2437921" y="2602786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1775247" y="1393430"/>
              <a:ext cx="1822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Swimming Speed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5302208-5464-4BA1-8659-FBA193762BE3}"/>
              </a:ext>
            </a:extLst>
          </p:cNvPr>
          <p:cNvSpPr txBox="1"/>
          <p:nvPr/>
        </p:nvSpPr>
        <p:spPr>
          <a:xfrm>
            <a:off x="4706106" y="263205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54FBCD-E6F9-4A31-9F9D-1828A0F1A04A}"/>
              </a:ext>
            </a:extLst>
          </p:cNvPr>
          <p:cNvSpPr txBox="1"/>
          <p:nvPr/>
        </p:nvSpPr>
        <p:spPr>
          <a:xfrm>
            <a:off x="4669255" y="325202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71C1B-F3A2-42D0-A152-F3BB435F33A6}"/>
              </a:ext>
            </a:extLst>
          </p:cNvPr>
          <p:cNvSpPr txBox="1"/>
          <p:nvPr/>
        </p:nvSpPr>
        <p:spPr>
          <a:xfrm>
            <a:off x="4622606" y="3997040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E0B33D-E3D7-4D8B-A2F2-6A5C915B2565}"/>
              </a:ext>
            </a:extLst>
          </p:cNvPr>
          <p:cNvSpPr txBox="1"/>
          <p:nvPr/>
        </p:nvSpPr>
        <p:spPr>
          <a:xfrm>
            <a:off x="5826741" y="266177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776EC7-676B-4141-BE40-867A277188D5}"/>
              </a:ext>
            </a:extLst>
          </p:cNvPr>
          <p:cNvSpPr txBox="1"/>
          <p:nvPr/>
        </p:nvSpPr>
        <p:spPr>
          <a:xfrm>
            <a:off x="5835738" y="328422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EC1B6A-ABD6-4F9A-9F46-7F6002A3E3C5}"/>
              </a:ext>
            </a:extLst>
          </p:cNvPr>
          <p:cNvSpPr txBox="1"/>
          <p:nvPr/>
        </p:nvSpPr>
        <p:spPr>
          <a:xfrm>
            <a:off x="5822520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6CF3FA-50AC-40F6-B2DB-1178D21DF0B8}"/>
              </a:ext>
            </a:extLst>
          </p:cNvPr>
          <p:cNvSpPr txBox="1"/>
          <p:nvPr/>
        </p:nvSpPr>
        <p:spPr>
          <a:xfrm>
            <a:off x="6944527" y="269283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10913E-2DAC-4AE8-9F08-2C1479E88C48}"/>
              </a:ext>
            </a:extLst>
          </p:cNvPr>
          <p:cNvSpPr txBox="1"/>
          <p:nvPr/>
        </p:nvSpPr>
        <p:spPr>
          <a:xfrm>
            <a:off x="6981674" y="329587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5C44C4-5629-49CD-A6DE-5F4E7CC1A119}"/>
              </a:ext>
            </a:extLst>
          </p:cNvPr>
          <p:cNvSpPr txBox="1"/>
          <p:nvPr/>
        </p:nvSpPr>
        <p:spPr>
          <a:xfrm>
            <a:off x="7027248" y="402263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adjust energy and stress based on current speed, salinity, and temperature.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2456264" y="2585816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486977" y="861094"/>
            <a:ext cx="3396953" cy="1608790"/>
            <a:chOff x="9267697" y="5389514"/>
            <a:chExt cx="3396953" cy="16087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1"/>
              <a:ext cx="2497656" cy="12105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3616B5B-141C-4419-809F-DE9CAA918066}"/>
                </a:ext>
              </a:extLst>
            </p:cNvPr>
            <p:cNvSpPr/>
            <p:nvPr/>
          </p:nvSpPr>
          <p:spPr>
            <a:xfrm>
              <a:off x="9414592" y="6703367"/>
              <a:ext cx="365760" cy="2334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43225" y="5891916"/>
              <a:ext cx="2203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Salinity (</a:t>
              </a:r>
              <a:r>
                <a:rPr lang="en-US" b="1" i="1" dirty="0" err="1"/>
                <a:t>psu</a:t>
              </a:r>
              <a:r>
                <a:rPr lang="en-US" dirty="0"/>
                <a:t>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F2A430-65F3-4D81-A76E-7D0E8757CDA1}"/>
                    </a:ext>
                  </a:extLst>
                </p:cNvPr>
                <p:cNvSpPr txBox="1"/>
                <p:nvPr/>
              </p:nvSpPr>
              <p:spPr>
                <a:xfrm>
                  <a:off x="9770694" y="6624633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Current Velocity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F2A430-65F3-4D81-A76E-7D0E8757C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0694" y="6624633"/>
                  <a:ext cx="289395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9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726219" y="5389514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6D05BD26-1DB7-47F2-B94F-B676E34E3399}"/>
              </a:ext>
            </a:extLst>
          </p:cNvPr>
          <p:cNvSpPr/>
          <p:nvPr/>
        </p:nvSpPr>
        <p:spPr>
          <a:xfrm>
            <a:off x="9622721" y="1802884"/>
            <a:ext cx="365760" cy="233429"/>
          </a:xfrm>
          <a:prstGeom prst="rect">
            <a:avLst/>
          </a:prstGeom>
          <a:solidFill>
            <a:srgbClr val="C016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9940DA-EA48-40A1-A471-24013DD62DBC}"/>
                  </a:ext>
                </a:extLst>
              </p:cNvPr>
              <p:cNvSpPr txBox="1"/>
              <p:nvPr/>
            </p:nvSpPr>
            <p:spPr>
              <a:xfrm>
                <a:off x="9978823" y="1724150"/>
                <a:ext cx="2893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Temperature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9940DA-EA48-40A1-A471-24013DD62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823" y="1724150"/>
                <a:ext cx="2893956" cy="369332"/>
              </a:xfrm>
              <a:prstGeom prst="rect">
                <a:avLst/>
              </a:prstGeom>
              <a:blipFill>
                <a:blip r:embed="rId7"/>
                <a:stretch>
                  <a:fillRect l="-18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215901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9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23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591478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69A95D0E-1A93-4500-9CA4-48F71E2E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414" y="1584892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91982" y="5708933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compare their energy, stress, and swimming capacity to the environment to decide whether to pause and recover (staging) or drift passively (STST).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106173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81AE9F-6207-4CC2-995D-534546ACB559}"/>
              </a:ext>
            </a:extLst>
          </p:cNvPr>
          <p:cNvGrpSpPr/>
          <p:nvPr/>
        </p:nvGrpSpPr>
        <p:grpSpPr>
          <a:xfrm>
            <a:off x="1350691" y="1281633"/>
            <a:ext cx="2419815" cy="2021605"/>
            <a:chOff x="1350691" y="1281633"/>
            <a:chExt cx="2419815" cy="2021605"/>
          </a:xfrm>
        </p:grpSpPr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476088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60E7524F-55AB-456F-9D21-6A54FDC765FD}"/>
                </a:ext>
              </a:extLst>
            </p:cNvPr>
            <p:cNvGrpSpPr/>
            <p:nvPr/>
          </p:nvGrpSpPr>
          <p:grpSpPr>
            <a:xfrm>
              <a:off x="1350691" y="1281633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A003433-0C68-486E-BACF-75A3AAE93841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A003433-0C68-486E-BACF-75A3AAE93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35431B43-6D33-4CF2-9E84-91D5E1884919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5BFB7C61-8E1F-49E7-A526-BE950D24B7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1F2E99B6-A204-463B-BF62-E4EF247809EE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BADE80A-0798-4561-A932-76D657D4B589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D656C4D-17F4-4028-B4FF-701687985734}"/>
              </a:ext>
            </a:extLst>
          </p:cNvPr>
          <p:cNvGrpSpPr/>
          <p:nvPr/>
        </p:nvGrpSpPr>
        <p:grpSpPr>
          <a:xfrm>
            <a:off x="1048637" y="751832"/>
            <a:ext cx="9760574" cy="4750622"/>
            <a:chOff x="1048637" y="751832"/>
            <a:chExt cx="9760574" cy="475062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BA82323-4D4B-46FC-AEE4-F9CC82164D8A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BCA2C9B-E9EC-489F-AA87-2F66F8FA1C4E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2666B2A-B726-4B13-969D-B358DE5A887C}"/>
                  </a:ext>
                </a:extLst>
              </p:cNvPr>
              <p:cNvSpPr txBox="1"/>
              <p:nvPr/>
            </p:nvSpPr>
            <p:spPr>
              <a:xfrm>
                <a:off x="7910757" y="1596389"/>
                <a:ext cx="4841003" cy="129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</a:t>
                </a:r>
                <a:r>
                  <a:rPr lang="en-US" b="1" dirty="0"/>
                  <a:t>is ≥ 25% </a:t>
                </a:r>
              </a:p>
              <a:p>
                <a:pPr algn="ctr"/>
                <a:r>
                  <a:rPr lang="en-US" dirty="0"/>
                  <a:t>and</a:t>
                </a:r>
              </a:p>
              <a:p>
                <a:pPr algn="ctr"/>
                <a:r>
                  <a:rPr lang="en-US" sz="2000" b="1" i="1" dirty="0"/>
                  <a:t>u</a:t>
                </a:r>
                <a:r>
                  <a:rPr lang="en-US" b="1" dirty="0"/>
                  <a:t> </a:t>
                </a:r>
                <a:r>
                  <a:rPr lang="en-US" dirty="0"/>
                  <a:t>aligns with desired migration direction</a:t>
                </a:r>
              </a:p>
            </p:txBody>
          </p:sp>
          <p:sp>
            <p:nvSpPr>
              <p:cNvPr id="99" name="Text Placeholder 4">
                <a:extLst>
                  <a:ext uri="{FF2B5EF4-FFF2-40B4-BE49-F238E27FC236}">
                    <a16:creationId xmlns:a16="http://schemas.microsoft.com/office/drawing/2014/main" id="{4D99E439-67C1-4C4A-8886-335E54D4C3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CAE91B6-40CA-4278-A3BD-4BFA32386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D07AE63-E9EB-40D1-ADF2-C1832E34A2C2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750DB8-CFA4-4A38-872D-C50401B5AF42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63F6F33-42B3-40FC-816D-EC729E0D3BBD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130" name="Text Placeholder 4">
                <a:extLst>
                  <a:ext uri="{FF2B5EF4-FFF2-40B4-BE49-F238E27FC236}">
                    <a16:creationId xmlns:a16="http://schemas.microsoft.com/office/drawing/2014/main" id="{DF4245D9-FFAD-48B7-AF8F-82AF165E6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Resting</a:t>
                </a: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ED67DF-2B02-409D-A667-1BC4EE177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A9D950-D857-48F0-86BE-38BD9FBED788}"/>
                </a:ext>
              </a:extLst>
            </p:cNvPr>
            <p:cNvSpPr/>
            <p:nvPr/>
          </p:nvSpPr>
          <p:spPr>
            <a:xfrm>
              <a:off x="4629641" y="5039501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No Rest Needed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DA2D29-4864-4F39-B0C7-C2E290D6990E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988C165-7819-4D98-8753-9D764E0A2708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49EB4A5-815F-4E78-8B3B-5D69B3F30528}"/>
                    </a:ext>
                  </a:extLst>
                </p:cNvPr>
                <p:cNvCxnSpPr/>
                <p:nvPr/>
              </p:nvCxnSpPr>
              <p:spPr>
                <a:xfrm>
                  <a:off x="3221081" y="751366"/>
                  <a:ext cx="24688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1835651-395F-4308-ABAC-A4B95D7EC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4FF5207-510A-44FA-B6C9-7B653A042B4B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33419CB1-97B0-4F92-A783-7B73BAFDC4A7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45DFB75-1950-4262-BEE6-30669C88AB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3457FB1-6F76-4D27-B25A-C086AE7A49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046E4B-9F04-4B0F-BCE9-CEA1036D915C}"/>
                </a:ext>
              </a:extLst>
            </p:cNvPr>
            <p:cNvGrpSpPr/>
            <p:nvPr/>
          </p:nvGrpSpPr>
          <p:grpSpPr>
            <a:xfrm>
              <a:off x="3267509" y="4354563"/>
              <a:ext cx="4949993" cy="941832"/>
              <a:chOff x="3266165" y="4712005"/>
              <a:chExt cx="4949993" cy="941832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9EEF5F36-2E50-4B2A-85C7-B09F2E8480B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B6E425D-AD1D-4384-8479-4703B53470A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24842" y="5173777"/>
                <a:ext cx="92354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301B03C-C2CD-448B-B557-F5A42342B9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B514D82F-45A3-4570-A7FE-77353CCFAC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9B2541-70E7-4BDF-A2C7-672AE73DE07F}"/>
              </a:ext>
            </a:extLst>
          </p:cNvPr>
          <p:cNvGrpSpPr/>
          <p:nvPr/>
        </p:nvGrpSpPr>
        <p:grpSpPr>
          <a:xfrm>
            <a:off x="6122683" y="210664"/>
            <a:ext cx="1979663" cy="1184983"/>
            <a:chOff x="3905495" y="245296"/>
            <a:chExt cx="1979663" cy="118498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FC2D5BE-E4A4-410B-8B5B-9379ED0085A0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373D655-295C-44C8-80B5-041C90899D18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4B5A066B-2A71-489F-BBFF-608F0B747505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C7923AA-7FED-4455-885B-A033498FEE20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467058-D2E3-42DD-955A-610CE1E21681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BBC3380-DF99-45E9-99D6-76FDC7D950F7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926785" y="301288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B1FDD3-77EF-4BA1-82F7-8D22B6629E6E}"/>
                </a:ext>
              </a:extLst>
            </p:cNvPr>
            <p:cNvSpPr/>
            <p:nvPr/>
          </p:nvSpPr>
          <p:spPr>
            <a:xfrm>
              <a:off x="5135986" y="1019525"/>
              <a:ext cx="274320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52A8352-2150-4DE6-9BD6-9EB31090E1CC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258282" y="294307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EA8C6D2-9BE4-4088-9C2D-6BB9B112FE08}"/>
                </a:ext>
              </a:extLst>
            </p:cNvPr>
            <p:cNvSpPr/>
            <p:nvPr/>
          </p:nvSpPr>
          <p:spPr>
            <a:xfrm>
              <a:off x="4435804" y="770709"/>
              <a:ext cx="338328" cy="30097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49AF068-8BFD-46E5-A440-0327C73FEAE1}"/>
              </a:ext>
            </a:extLst>
          </p:cNvPr>
          <p:cNvGrpSpPr/>
          <p:nvPr/>
        </p:nvGrpSpPr>
        <p:grpSpPr>
          <a:xfrm>
            <a:off x="1066503" y="710490"/>
            <a:ext cx="9760574" cy="4774595"/>
            <a:chOff x="1048637" y="751832"/>
            <a:chExt cx="9760574" cy="477459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57A58C8-F249-4DC1-94D4-3C28EE8DD366}"/>
                </a:ext>
              </a:extLst>
            </p:cNvPr>
            <p:cNvSpPr/>
            <p:nvPr/>
          </p:nvSpPr>
          <p:spPr>
            <a:xfrm>
              <a:off x="4655683" y="5063474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Resting Needed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BCF1128-CB6B-4E5E-AE9C-4E7683CCD534}"/>
                </a:ext>
              </a:extLst>
            </p:cNvPr>
            <p:cNvGrpSpPr/>
            <p:nvPr/>
          </p:nvGrpSpPr>
          <p:grpSpPr>
            <a:xfrm>
              <a:off x="3286614" y="751832"/>
              <a:ext cx="4937352" cy="2689816"/>
              <a:chOff x="3286614" y="751832"/>
              <a:chExt cx="4937352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08C123A-F054-413A-8992-EA1888757E75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4925815" cy="2286000"/>
                <a:chOff x="3154739" y="741265"/>
                <a:chExt cx="4925815" cy="228600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F36CDCDA-E6EF-452E-9C15-849249B9D571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59436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FB894D0-A8AF-4DC3-9AD5-4A1C17B58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B9380A93-0DF3-461E-81A7-8D130FCCCFBA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58C9F39-B571-4001-A8D1-DA17F7E4CFA3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A61D68C-EE0B-44A1-A1ED-BD37EDD23A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E40E2AD-076A-4CA7-ABC4-CDD7150BAD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3A0BF14-0A1E-4C34-AF8E-7608975964CD}"/>
                </a:ext>
              </a:extLst>
            </p:cNvPr>
            <p:cNvGrpSpPr/>
            <p:nvPr/>
          </p:nvGrpSpPr>
          <p:grpSpPr>
            <a:xfrm>
              <a:off x="3293551" y="4341960"/>
              <a:ext cx="4949993" cy="978408"/>
              <a:chOff x="3266165" y="4675429"/>
              <a:chExt cx="4949993" cy="978408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B1C5881-318F-43B4-9480-4F0396AEC6D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4BE8E29-26C8-4431-BFBE-D31A6C87991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E5AD306-FF70-4703-8383-CEFF84BD821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2AF5838-5BB7-48DE-8EB7-1F80AD4B15F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96AB811-3181-4BB3-864B-C730D40AE408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1CAA85A-C239-40DB-AC30-5FF010A4BC2F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C8E91D0-73E1-476D-9273-DA6EDA300083}"/>
                  </a:ext>
                </a:extLst>
              </p:cNvPr>
              <p:cNvSpPr txBox="1"/>
              <p:nvPr/>
            </p:nvSpPr>
            <p:spPr>
              <a:xfrm>
                <a:off x="7910757" y="1596389"/>
                <a:ext cx="4841003" cy="129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</a:t>
                </a:r>
                <a:r>
                  <a:rPr lang="en-US" b="1" dirty="0"/>
                  <a:t>is ≥ 25% </a:t>
                </a:r>
              </a:p>
              <a:p>
                <a:pPr algn="ctr"/>
                <a:r>
                  <a:rPr lang="en-US" dirty="0"/>
                  <a:t>and</a:t>
                </a:r>
              </a:p>
              <a:p>
                <a:pPr algn="ctr"/>
                <a:r>
                  <a:rPr lang="en-US" sz="2000" b="1" i="1" dirty="0"/>
                  <a:t>u</a:t>
                </a:r>
                <a:r>
                  <a:rPr lang="en-US" b="1" dirty="0"/>
                  <a:t> </a:t>
                </a:r>
                <a:r>
                  <a:rPr lang="en-US" dirty="0"/>
                  <a:t>aligns with desired migration direction</a:t>
                </a:r>
              </a:p>
            </p:txBody>
          </p:sp>
          <p:sp>
            <p:nvSpPr>
              <p:cNvPr id="71" name="Text Placeholder 4">
                <a:extLst>
                  <a:ext uri="{FF2B5EF4-FFF2-40B4-BE49-F238E27FC236}">
                    <a16:creationId xmlns:a16="http://schemas.microsoft.com/office/drawing/2014/main" id="{111C6A8C-66F5-410F-A18B-CB5882DC2F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7131504-DE3C-4C76-BF77-2F308AC1E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A7BB056-3375-4FC7-8C0C-B679D90AA1FE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4E470A9-6364-4D22-9596-F0621BE37D47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62E7923-B188-4F01-B40B-F47BEFA00F9A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66" name="Text Placeholder 4">
                <a:extLst>
                  <a:ext uri="{FF2B5EF4-FFF2-40B4-BE49-F238E27FC236}">
                    <a16:creationId xmlns:a16="http://schemas.microsoft.com/office/drawing/2014/main" id="{6BBA68F9-BB00-45F2-8561-C67A884864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Resting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0C3CBF1-07DE-4871-8D56-83C1F81FB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264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36432 0.005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16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4CCFC5B4-4F93-43FF-8101-BBD0D6BE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16566" y="5705372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Environmental conditions affect how much stress a fish is experiencing and how much energy is available to the fish.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5807302" y="1491905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9D253-48F0-4C65-964C-5AFB9DE24648}"/>
              </a:ext>
            </a:extLst>
          </p:cNvPr>
          <p:cNvGrpSpPr/>
          <p:nvPr/>
        </p:nvGrpSpPr>
        <p:grpSpPr>
          <a:xfrm>
            <a:off x="8373622" y="211072"/>
            <a:ext cx="1979663" cy="1184983"/>
            <a:chOff x="3905495" y="245296"/>
            <a:chExt cx="1979663" cy="11849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340C4A2-5E2E-4BA9-B8EF-6E3E3F11E76B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D94268-9FE3-4778-BC34-E392A41A379E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A491751-E5BC-435C-AB64-E513D7A468C1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A622D3-4105-47C3-AC68-57FAE353E679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476333-A2BB-4C44-9CF4-87AA56085256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83ECB65-8439-4B82-B721-FBC358B381E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37167" y="300889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C5C073-273E-4CBC-90D0-80D05EDAD89A}"/>
                </a:ext>
              </a:extLst>
            </p:cNvPr>
            <p:cNvSpPr/>
            <p:nvPr/>
          </p:nvSpPr>
          <p:spPr>
            <a:xfrm>
              <a:off x="4446368" y="1019126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16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4DF5AAB-A47B-4442-BB0A-4A2FA941A273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005" y="295442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FD24B1-B274-4883-88F5-0604C16BE746}"/>
                </a:ext>
              </a:extLst>
            </p:cNvPr>
            <p:cNvSpPr/>
            <p:nvPr/>
          </p:nvSpPr>
          <p:spPr>
            <a:xfrm>
              <a:off x="5103527" y="771844"/>
              <a:ext cx="338328" cy="30097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0E1CBB1-1F05-49F0-8581-5881DD88A4FF}"/>
              </a:ext>
            </a:extLst>
          </p:cNvPr>
          <p:cNvGrpSpPr/>
          <p:nvPr/>
        </p:nvGrpSpPr>
        <p:grpSpPr>
          <a:xfrm>
            <a:off x="1048637" y="751832"/>
            <a:ext cx="9760574" cy="4771490"/>
            <a:chOff x="1048637" y="751832"/>
            <a:chExt cx="9760574" cy="477149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42A0445-3ACB-4081-A6E0-5FA234111F27}"/>
                </a:ext>
              </a:extLst>
            </p:cNvPr>
            <p:cNvSpPr/>
            <p:nvPr/>
          </p:nvSpPr>
          <p:spPr>
            <a:xfrm>
              <a:off x="4624740" y="5060369"/>
              <a:ext cx="2288523" cy="4629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STST Needed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88F09AA-07AD-466D-87A5-490CEF20A8A4}"/>
                </a:ext>
              </a:extLst>
            </p:cNvPr>
            <p:cNvGrpSpPr/>
            <p:nvPr/>
          </p:nvGrpSpPr>
          <p:grpSpPr>
            <a:xfrm>
              <a:off x="3286614" y="751832"/>
              <a:ext cx="5338219" cy="2689816"/>
              <a:chOff x="3286614" y="751832"/>
              <a:chExt cx="5338219" cy="26898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2D55970-CB38-401C-9E52-7EC679904B7B}"/>
                  </a:ext>
                </a:extLst>
              </p:cNvPr>
              <p:cNvGrpSpPr/>
              <p:nvPr/>
            </p:nvGrpSpPr>
            <p:grpSpPr>
              <a:xfrm>
                <a:off x="3298151" y="751832"/>
                <a:ext cx="5326682" cy="2286000"/>
                <a:chOff x="3154739" y="741265"/>
                <a:chExt cx="5326682" cy="2286000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B7000154-780F-402A-8CF3-09DF598BF37E}"/>
                    </a:ext>
                  </a:extLst>
                </p:cNvPr>
                <p:cNvCxnSpPr/>
                <p:nvPr/>
              </p:nvCxnSpPr>
              <p:spPr>
                <a:xfrm>
                  <a:off x="5646781" y="751366"/>
                  <a:ext cx="283464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F7878CB-8435-487D-BF6C-0E63E4F33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26136" y="1884265"/>
                  <a:ext cx="228600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1123B7A-282D-4A4F-8F2F-600747AE9C58}"/>
                    </a:ext>
                  </a:extLst>
                </p:cNvPr>
                <p:cNvCxnSpPr/>
                <p:nvPr/>
              </p:nvCxnSpPr>
              <p:spPr>
                <a:xfrm>
                  <a:off x="3154739" y="2995849"/>
                  <a:ext cx="2926080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A087AD7-1E83-4BE8-9F8A-22A3BEB6120B}"/>
                    </a:ext>
                  </a:extLst>
                </p:cNvPr>
                <p:cNvCxnSpPr/>
                <p:nvPr/>
              </p:nvCxnSpPr>
              <p:spPr>
                <a:xfrm>
                  <a:off x="5751645" y="2995849"/>
                  <a:ext cx="232890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AD57718-1E3C-4148-BD2B-A634996B8E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84001" y="321304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927E343-08E9-4148-BA99-CBC8D28191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058014" y="3203878"/>
                <a:ext cx="4572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AE95EE7-DD84-4458-B349-324E2CCAE5EC}"/>
                </a:ext>
              </a:extLst>
            </p:cNvPr>
            <p:cNvGrpSpPr/>
            <p:nvPr/>
          </p:nvGrpSpPr>
          <p:grpSpPr>
            <a:xfrm>
              <a:off x="3262608" y="4338855"/>
              <a:ext cx="4949993" cy="978408"/>
              <a:chOff x="3266165" y="4675429"/>
              <a:chExt cx="4949993" cy="978408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3AE536-861F-4A0E-9DD3-700E18016CF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66165" y="5626327"/>
                <a:ext cx="13716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64B804A-DB59-46EF-B1E6-24685B413C6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806554" y="5155489"/>
                <a:ext cx="96012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A377CB2-DC1B-41A0-B8A7-1F1F70C117D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38281" y="5379517"/>
                <a:ext cx="548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5C4E267-3E33-4725-9C53-06A84BEA57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899422" y="5635549"/>
                <a:ext cx="1316736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E5CC546-F33F-429B-874F-C0879E62AA86}"/>
                </a:ext>
              </a:extLst>
            </p:cNvPr>
            <p:cNvGrpSpPr/>
            <p:nvPr/>
          </p:nvGrpSpPr>
          <p:grpSpPr>
            <a:xfrm>
              <a:off x="5968208" y="3438504"/>
              <a:ext cx="4841003" cy="1327493"/>
              <a:chOff x="7910757" y="1120367"/>
              <a:chExt cx="4841003" cy="180465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27702A4-BCB7-4BC4-BCE3-1374FF461C89}"/>
                  </a:ext>
                </a:extLst>
              </p:cNvPr>
              <p:cNvSpPr/>
              <p:nvPr/>
            </p:nvSpPr>
            <p:spPr>
              <a:xfrm>
                <a:off x="7910757" y="1122991"/>
                <a:ext cx="4476682" cy="180203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441B956-0EC9-46E1-8AE6-76EB4ADED590}"/>
                      </a:ext>
                    </a:extLst>
                  </p:cNvPr>
                  <p:cNvSpPr txBox="1"/>
                  <p:nvPr/>
                </p:nvSpPr>
                <p:spPr>
                  <a:xfrm>
                    <a:off x="7910757" y="1596389"/>
                    <a:ext cx="4841003" cy="12970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If </a:t>
                    </a:r>
                    <a:r>
                      <a:rPr lang="en-US" b="1" dirty="0"/>
                      <a:t>energy</a:t>
                    </a:r>
                    <a:r>
                      <a:rPr lang="en-US" dirty="0"/>
                      <a:t> </a:t>
                    </a:r>
                    <a:r>
                      <a:rPr lang="en-US" b="1" dirty="0"/>
                      <a:t>is ≥ 25% </a:t>
                    </a:r>
                  </a:p>
                  <a:p>
                    <a:pPr algn="ctr"/>
                    <a:r>
                      <a:rPr lang="en-US" dirty="0"/>
                      <a:t>and</a:t>
                    </a:r>
                  </a:p>
                  <a:p>
                    <a:pPr algn="ctr"/>
                    <a:r>
                      <a:rPr lang="en-US" sz="2000" b="1" i="1" dirty="0"/>
                      <a:t>u</a:t>
                    </a:r>
                    <a:r>
                      <a:rPr lang="en-US" b="1" dirty="0"/>
                      <a:t> </a:t>
                    </a:r>
                    <a:r>
                      <a:rPr lang="en-US" dirty="0"/>
                      <a:t>does not align with desired direction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441B956-0EC9-46E1-8AE6-76EB4ADED5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757" y="1596389"/>
                    <a:ext cx="4841003" cy="129705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3185" b="-101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Text Placeholder 4">
                <a:extLst>
                  <a:ext uri="{FF2B5EF4-FFF2-40B4-BE49-F238E27FC236}">
                    <a16:creationId xmlns:a16="http://schemas.microsoft.com/office/drawing/2014/main" id="{AB3D3020-D255-4356-BA3B-3641B8D1F1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7450" y="1120367"/>
                <a:ext cx="4365605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Selective Tidal Stream Transport (STST)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B4E87E7-B777-4E6F-9674-5D5F0156B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330" y="1552986"/>
                <a:ext cx="42062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3ED43F9-8D72-4DDB-B4F1-C9A3B9DD14DF}"/>
                </a:ext>
              </a:extLst>
            </p:cNvPr>
            <p:cNvGrpSpPr/>
            <p:nvPr/>
          </p:nvGrpSpPr>
          <p:grpSpPr>
            <a:xfrm>
              <a:off x="1048637" y="3422431"/>
              <a:ext cx="4498018" cy="1134291"/>
              <a:chOff x="7881775" y="1122993"/>
              <a:chExt cx="4498018" cy="84704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8521C20-B93D-4D37-9F08-C19B481BA9AD}"/>
                  </a:ext>
                </a:extLst>
              </p:cNvPr>
              <p:cNvSpPr/>
              <p:nvPr/>
            </p:nvSpPr>
            <p:spPr>
              <a:xfrm>
                <a:off x="7910756" y="1122993"/>
                <a:ext cx="4469037" cy="6831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6DADF9-4DD3-4C5C-B2C5-57766C33F2AB}"/>
                  </a:ext>
                </a:extLst>
              </p:cNvPr>
              <p:cNvSpPr txBox="1"/>
              <p:nvPr/>
            </p:nvSpPr>
            <p:spPr>
              <a:xfrm>
                <a:off x="7899641" y="1436800"/>
                <a:ext cx="4435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:r>
                  <a:rPr lang="en-US" b="1" dirty="0"/>
                  <a:t>energy</a:t>
                </a:r>
                <a:r>
                  <a:rPr lang="en-US" dirty="0"/>
                  <a:t> is </a:t>
                </a:r>
                <a:r>
                  <a:rPr lang="en-US" b="1" dirty="0"/>
                  <a:t>≤ 25% </a:t>
                </a:r>
                <a:r>
                  <a:rPr lang="en-US" dirty="0"/>
                  <a:t>or </a:t>
                </a:r>
                <a:r>
                  <a:rPr lang="en-US" b="1" dirty="0"/>
                  <a:t>stress</a:t>
                </a:r>
                <a:r>
                  <a:rPr lang="en-US" dirty="0"/>
                  <a:t> </a:t>
                </a:r>
                <a:r>
                  <a:rPr lang="en-US" b="1" dirty="0"/>
                  <a:t>&gt; 50%</a:t>
                </a:r>
                <a:endParaRPr lang="en-US" dirty="0"/>
              </a:p>
            </p:txBody>
          </p:sp>
          <p:sp>
            <p:nvSpPr>
              <p:cNvPr id="60" name="Text Placeholder 4">
                <a:extLst>
                  <a:ext uri="{FF2B5EF4-FFF2-40B4-BE49-F238E27FC236}">
                    <a16:creationId xmlns:a16="http://schemas.microsoft.com/office/drawing/2014/main" id="{46C4C74D-7EBF-4264-BD6B-C7A712BD9F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81775" y="1146123"/>
                <a:ext cx="4484786" cy="8239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b="1" dirty="0"/>
                  <a:t>Resting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F07B871-B8B4-4F7C-8910-9719E6E69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0071" y="1396480"/>
                <a:ext cx="9393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749AA536-018B-4698-BE0B-B2025ED5D7B8}"/>
              </a:ext>
            </a:extLst>
          </p:cNvPr>
          <p:cNvSpPr/>
          <p:nvPr/>
        </p:nvSpPr>
        <p:spPr>
          <a:xfrm flipH="1">
            <a:off x="10020356" y="2325771"/>
            <a:ext cx="1320434" cy="4683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49935-ECB3-4F1F-9F87-BF6339DAF067}"/>
              </a:ext>
            </a:extLst>
          </p:cNvPr>
          <p:cNvSpPr txBox="1"/>
          <p:nvPr/>
        </p:nvSpPr>
        <p:spPr>
          <a:xfrm>
            <a:off x="10278927" y="2700005"/>
            <a:ext cx="176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River Discharge</a:t>
            </a:r>
          </a:p>
        </p:txBody>
      </p:sp>
    </p:spTree>
    <p:extLst>
      <p:ext uri="{BB962C8B-B14F-4D97-AF65-F5344CB8AC3E}">
        <p14:creationId xmlns:p14="http://schemas.microsoft.com/office/powerpoint/2010/main" val="15474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19505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58677" y="5692764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Resting patterns help identify areas that may limit progress or increase contamination exposure risk.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8D7B61-FA61-4163-BECB-A27B4F381B9C}"/>
              </a:ext>
            </a:extLst>
          </p:cNvPr>
          <p:cNvSpPr/>
          <p:nvPr/>
        </p:nvSpPr>
        <p:spPr>
          <a:xfrm>
            <a:off x="8914495" y="3398669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1 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C8D7E5F-DDD8-46AB-A746-20551B4BD491}"/>
              </a:ext>
            </a:extLst>
          </p:cNvPr>
          <p:cNvSpPr/>
          <p:nvPr/>
        </p:nvSpPr>
        <p:spPr>
          <a:xfrm>
            <a:off x="8914495" y="3677655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1457543" y="1186082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7BC2696-3F43-4C0E-8B4B-8CF820256EBC}"/>
              </a:ext>
            </a:extLst>
          </p:cNvPr>
          <p:cNvSpPr/>
          <p:nvPr/>
        </p:nvSpPr>
        <p:spPr>
          <a:xfrm>
            <a:off x="2056512" y="3387652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3A88C7B-7C05-4E3E-BE8A-E4F0A850DE0F}"/>
              </a:ext>
            </a:extLst>
          </p:cNvPr>
          <p:cNvSpPr/>
          <p:nvPr/>
        </p:nvSpPr>
        <p:spPr>
          <a:xfrm>
            <a:off x="2056512" y="3666638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B13AA08-BCC1-4E26-A457-ED358935D1FF}"/>
              </a:ext>
            </a:extLst>
          </p:cNvPr>
          <p:cNvSpPr/>
          <p:nvPr/>
        </p:nvSpPr>
        <p:spPr>
          <a:xfrm>
            <a:off x="6552312" y="3371501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1FDE110-D4D2-44BA-B568-3C78FB0B3EE4}"/>
              </a:ext>
            </a:extLst>
          </p:cNvPr>
          <p:cNvSpPr/>
          <p:nvPr/>
        </p:nvSpPr>
        <p:spPr>
          <a:xfrm>
            <a:off x="6552312" y="3650487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1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05B01A-C8F5-4AF5-9D5C-7DE745F790BB}"/>
              </a:ext>
            </a:extLst>
          </p:cNvPr>
          <p:cNvSpPr txBox="1"/>
          <p:nvPr/>
        </p:nvSpPr>
        <p:spPr>
          <a:xfrm>
            <a:off x="1152263" y="302119"/>
            <a:ext cx="9536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Each Patch Tracks if Fish are Resting in that Location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04FF83-1066-47F5-96C8-867FB9108D4F}"/>
              </a:ext>
            </a:extLst>
          </p:cNvPr>
          <p:cNvGrpSpPr/>
          <p:nvPr/>
        </p:nvGrpSpPr>
        <p:grpSpPr>
          <a:xfrm>
            <a:off x="5823566" y="1223795"/>
            <a:ext cx="2419815" cy="2019536"/>
            <a:chOff x="1402236" y="1393430"/>
            <a:chExt cx="2419815" cy="201953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58E8733-DAF4-4102-BD63-B23BE3618E69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32654810-491B-41EB-968E-340D7622350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027F893-3147-420E-8876-5CEE8624BA16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95B623F2-06F2-4163-B810-9030A80C25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54856B7-8E33-4976-97E2-AF87D54F06E2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F26790-3FEF-454B-A361-01F5F1ED55DF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27" name="Arrow: Up-Down 26">
              <a:extLst>
                <a:ext uri="{FF2B5EF4-FFF2-40B4-BE49-F238E27FC236}">
                  <a16:creationId xmlns:a16="http://schemas.microsoft.com/office/drawing/2014/main" id="{E13DF94A-EE2E-4F86-8568-AA3A24D01E82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A99527D-BF6C-4968-8966-4B2442CAB587}"/>
              </a:ext>
            </a:extLst>
          </p:cNvPr>
          <p:cNvSpPr txBox="1"/>
          <p:nvPr/>
        </p:nvSpPr>
        <p:spPr>
          <a:xfrm>
            <a:off x="-82645" y="2278921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what type of behavior and the number fish are in that area.</a:t>
            </a:r>
          </a:p>
        </p:txBody>
      </p:sp>
    </p:spTree>
    <p:extLst>
      <p:ext uri="{BB962C8B-B14F-4D97-AF65-F5344CB8AC3E}">
        <p14:creationId xmlns:p14="http://schemas.microsoft.com/office/powerpoint/2010/main" val="261266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11111E-6 L 0.35378 0.0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0.18477 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1" grpId="0" animBg="1"/>
      <p:bldP spid="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55F1D-6843-4DCB-8528-A11E2A7CD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8382" y="4627974"/>
            <a:ext cx="5157787" cy="3970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Fish attempt to remain in place, move lower in the water column to conserve energy use.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B9A50B-1593-4143-98DE-B96024EDE4D7}"/>
              </a:ext>
            </a:extLst>
          </p:cNvPr>
          <p:cNvSpPr/>
          <p:nvPr/>
        </p:nvSpPr>
        <p:spPr>
          <a:xfrm>
            <a:off x="6745056" y="1058327"/>
            <a:ext cx="4754880" cy="3383280"/>
          </a:xfrm>
          <a:prstGeom prst="rect">
            <a:avLst/>
          </a:prstGeom>
          <a:gradFill>
            <a:gsLst>
              <a:gs pos="12928">
                <a:srgbClr val="D6434C"/>
              </a:gs>
              <a:gs pos="320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1C22C3-2219-4936-9E54-D32B375D188B}"/>
              </a:ext>
            </a:extLst>
          </p:cNvPr>
          <p:cNvSpPr/>
          <p:nvPr/>
        </p:nvSpPr>
        <p:spPr>
          <a:xfrm>
            <a:off x="918844" y="1029825"/>
            <a:ext cx="4754880" cy="3383280"/>
          </a:xfrm>
          <a:prstGeom prst="rect">
            <a:avLst/>
          </a:prstGeom>
          <a:gradFill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0284-540C-4BD4-8A79-4FD6CA929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1924" y="3757251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Selective Tidal Stream Transport (STST)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4B66F-3E4D-4F7E-87CA-B59C66EE5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3344" y="3737171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Resting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CA8F4D-3958-48DA-99AC-D0C1585981D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9523" y="4627974"/>
                <a:ext cx="5933790" cy="39705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Fish identify and move to the most energy-efficient neighboring patches to rest</a:t>
                </a:r>
              </a:p>
              <a:p>
                <a:pPr marL="0" indent="0">
                  <a:buNone/>
                </a:pPr>
                <a:r>
                  <a:rPr lang="en-US" sz="2400" dirty="0"/>
                  <a:t>	where:</a:t>
                </a:r>
              </a:p>
              <a:p>
                <a:pPr marL="0" indent="0">
                  <a:buNone/>
                </a:pPr>
                <a:r>
                  <a:rPr lang="en-US" sz="2400" dirty="0"/>
                  <a:t> 		|</a:t>
                </a:r>
                <a:r>
                  <a:rPr lang="en-US" sz="2400" b="1" i="1" dirty="0"/>
                  <a:t>u</a:t>
                </a:r>
                <a:r>
                  <a:rPr lang="en-US" sz="2400" dirty="0"/>
                  <a:t>|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CA8F4D-3958-48DA-99AC-D0C158598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9523" y="4627974"/>
                <a:ext cx="5933790" cy="3970570"/>
              </a:xfrm>
              <a:blipFill>
                <a:blip r:embed="rId2"/>
                <a:stretch>
                  <a:fillRect l="-1540" t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E7EDFC1F-64AD-4736-91CF-D04374833EE8}"/>
              </a:ext>
            </a:extLst>
          </p:cNvPr>
          <p:cNvGrpSpPr/>
          <p:nvPr/>
        </p:nvGrpSpPr>
        <p:grpSpPr>
          <a:xfrm>
            <a:off x="198227" y="391800"/>
            <a:ext cx="5496879" cy="4183772"/>
            <a:chOff x="5856914" y="-178653"/>
            <a:chExt cx="5496879" cy="418377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C7C7B6-608B-4DAB-B3FE-99E6075BBF5C}"/>
                </a:ext>
              </a:extLst>
            </p:cNvPr>
            <p:cNvGrpSpPr/>
            <p:nvPr/>
          </p:nvGrpSpPr>
          <p:grpSpPr>
            <a:xfrm>
              <a:off x="5856914" y="-178653"/>
              <a:ext cx="5496879" cy="4183772"/>
              <a:chOff x="5856914" y="-178653"/>
              <a:chExt cx="5496879" cy="418377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477DF65-6095-4927-886A-08A2CF12ADAD}"/>
                  </a:ext>
                </a:extLst>
              </p:cNvPr>
              <p:cNvGrpSpPr/>
              <p:nvPr/>
            </p:nvGrpSpPr>
            <p:grpSpPr>
              <a:xfrm>
                <a:off x="6542668" y="416443"/>
                <a:ext cx="4811125" cy="3469882"/>
                <a:chOff x="6542668" y="416443"/>
                <a:chExt cx="4811125" cy="3469882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01012ACD-B33C-47C6-BF65-E14C1A0AB0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2668" y="416443"/>
                  <a:ext cx="4811125" cy="3469882"/>
                </a:xfrm>
                <a:prstGeom prst="rect">
                  <a:avLst/>
                </a:prstGeom>
                <a:scene3d>
                  <a:camera prst="perspectiveRelaxed"/>
                  <a:lightRig rig="threePt" dir="t"/>
                </a:scene3d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C0C852BA-2119-4A0A-877D-E91521983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034115" y="1041503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57EECFC9-2CF1-4E39-9DC7-897F9B6AB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123523" y="1395413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C7EA95D5-D015-4BB9-B694-454019F3C8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587392" y="1303645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1DA721E-05C2-4010-8729-6A2CDA95D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065701" y="1718978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382099E-106C-4D1B-8912-63E689667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155109" y="2072888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23BB9247-31D8-470C-A95B-99C943811C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618978" y="1981120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7C93544-864A-4494-BF79-70047ABF2BFE}"/>
                  </a:ext>
                </a:extLst>
              </p:cNvPr>
              <p:cNvGrpSpPr/>
              <p:nvPr/>
            </p:nvGrpSpPr>
            <p:grpSpPr>
              <a:xfrm>
                <a:off x="5856914" y="-178653"/>
                <a:ext cx="4566967" cy="4183772"/>
                <a:chOff x="5856914" y="-178653"/>
                <a:chExt cx="4566967" cy="4183772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8F5FE81-BBEF-4743-ACB3-A0D686F9A8D7}"/>
                    </a:ext>
                  </a:extLst>
                </p:cNvPr>
                <p:cNvSpPr txBox="1"/>
                <p:nvPr/>
              </p:nvSpPr>
              <p:spPr>
                <a:xfrm>
                  <a:off x="5856914" y="623379"/>
                  <a:ext cx="180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High Stress</a:t>
                  </a:r>
                </a:p>
              </p:txBody>
            </p: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85B28AF8-487B-48D2-B305-8FE7EB268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7955810" y="1762961"/>
                  <a:ext cx="1207040" cy="69721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BD2468AB-D0DC-42BE-A619-70A8778762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370305" y="1371930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B77F304-A47B-4552-A229-05E51DBF0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459713" y="1725840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202619B9-7356-4F4A-8602-0BB66D4F71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923582" y="1634072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0C617D5E-A550-486D-A42A-6D441E6A9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53625" y="1897568"/>
                  <a:ext cx="354189" cy="1011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2119549-3E7B-48FE-9488-F0BE4F335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881107" y="978414"/>
                  <a:ext cx="140921" cy="959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2CE093A-EE2C-4BC0-AA42-7BFC5E111B4B}"/>
                    </a:ext>
                  </a:extLst>
                </p:cNvPr>
                <p:cNvCxnSpPr>
                  <a:cxnSpLocks/>
                  <a:endCxn id="21" idx="3"/>
                </p:cNvCxnSpPr>
                <p:nvPr/>
              </p:nvCxnSpPr>
              <p:spPr>
                <a:xfrm>
                  <a:off x="6684103" y="985301"/>
                  <a:ext cx="1271707" cy="11262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3480C9F-ADC2-4D92-8928-73B56EF0325B}"/>
                    </a:ext>
                  </a:extLst>
                </p:cNvPr>
                <p:cNvGrpSpPr/>
                <p:nvPr/>
              </p:nvGrpSpPr>
              <p:grpSpPr>
                <a:xfrm>
                  <a:off x="6728846" y="-173288"/>
                  <a:ext cx="2419815" cy="1152268"/>
                  <a:chOff x="5698887" y="-18477"/>
                  <a:chExt cx="2419815" cy="1152268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503E1C5-EB06-4566-A1EC-954FFAB3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5698887" y="764459"/>
                    <a:ext cx="2419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Low Energy</a:t>
                    </a:r>
                  </a:p>
                </p:txBody>
              </p:sp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EA08C5AE-5AD2-4F67-B7D4-75CD6BF1C92C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6513306" y="-18477"/>
                    <a:ext cx="626224" cy="942776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26C8B90-7674-4FD5-A3AB-F43F86167CB6}"/>
                      </a:ext>
                    </a:extLst>
                  </p:cNvPr>
                  <p:cNvSpPr/>
                  <p:nvPr/>
                </p:nvSpPr>
                <p:spPr>
                  <a:xfrm>
                    <a:off x="6722507" y="699760"/>
                    <a:ext cx="274320" cy="3657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7CDAA5B0-2ECC-479E-8BB5-B15589513AE4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6370991" y="-178653"/>
                  <a:ext cx="626224" cy="9427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1C3F131-B5FB-4342-9B8A-C3A0DF040053}"/>
                    </a:ext>
                  </a:extLst>
                </p:cNvPr>
                <p:cNvSpPr/>
                <p:nvPr/>
              </p:nvSpPr>
              <p:spPr>
                <a:xfrm>
                  <a:off x="6537362" y="297749"/>
                  <a:ext cx="338328" cy="300977"/>
                </a:xfrm>
                <a:prstGeom prst="rect">
                  <a:avLst/>
                </a:prstGeom>
                <a:solidFill>
                  <a:srgbClr val="C0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8BEDC88-3C13-4730-AD51-0895033E7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7317" y="4005119"/>
                  <a:ext cx="10972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F36B36-4FFF-4BAB-904C-CFA1349E8A7E}"/>
                </a:ext>
              </a:extLst>
            </p:cNvPr>
            <p:cNvGrpSpPr/>
            <p:nvPr/>
          </p:nvGrpSpPr>
          <p:grpSpPr>
            <a:xfrm>
              <a:off x="6984639" y="1390975"/>
              <a:ext cx="3896980" cy="1363648"/>
              <a:chOff x="6736484" y="3166429"/>
              <a:chExt cx="3896980" cy="136364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3AF90E5-0694-49CF-91C4-30D0654EE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5764" y="316642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13B9124-82F5-4485-8D21-3ECA049D4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0057" y="3831785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FE244AF-6283-4DF3-AEC5-4E4A86FC2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584" y="4519443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071050-E093-4E25-91E6-501372BFD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316642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B0412FE-F26D-45CD-95AE-BC1BD040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381639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01C60AA-FEB5-43A5-ABC4-046A8F6D1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4530077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B965D1-CA95-4443-878F-F3A90DCAB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170" y="3166429"/>
                <a:ext cx="3657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CF7506E-22A0-4507-BCD2-61A632B90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6717" y="4530077"/>
                <a:ext cx="3657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00CF0BF-F2CF-4342-8213-285D6A422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6484" y="4530077"/>
                <a:ext cx="54864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9CEF02-6778-4E3A-9024-B25EA14EF35B}"/>
              </a:ext>
            </a:extLst>
          </p:cNvPr>
          <p:cNvGrpSpPr/>
          <p:nvPr/>
        </p:nvGrpSpPr>
        <p:grpSpPr>
          <a:xfrm>
            <a:off x="5708587" y="501304"/>
            <a:ext cx="5818774" cy="3968922"/>
            <a:chOff x="-287454" y="-84951"/>
            <a:chExt cx="5818774" cy="396892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54376AC-E9DA-4B3D-963D-B9D3EEA08730}"/>
                </a:ext>
              </a:extLst>
            </p:cNvPr>
            <p:cNvGrpSpPr/>
            <p:nvPr/>
          </p:nvGrpSpPr>
          <p:grpSpPr>
            <a:xfrm>
              <a:off x="-287454" y="-84951"/>
              <a:ext cx="5818774" cy="3968922"/>
              <a:chOff x="-287454" y="-84951"/>
              <a:chExt cx="5818774" cy="39689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E3B4A9-5824-46A0-8C4D-79B7CE35FAF6}"/>
                  </a:ext>
                </a:extLst>
              </p:cNvPr>
              <p:cNvGrpSpPr/>
              <p:nvPr/>
            </p:nvGrpSpPr>
            <p:grpSpPr>
              <a:xfrm>
                <a:off x="-287454" y="-84951"/>
                <a:ext cx="5818774" cy="3968922"/>
                <a:chOff x="-287454" y="-84951"/>
                <a:chExt cx="5818774" cy="3968922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D320CFD-BE7D-4454-9A8C-971A63623542}"/>
                    </a:ext>
                  </a:extLst>
                </p:cNvPr>
                <p:cNvGrpSpPr/>
                <p:nvPr/>
              </p:nvGrpSpPr>
              <p:grpSpPr>
                <a:xfrm>
                  <a:off x="-287454" y="-80961"/>
                  <a:ext cx="5818774" cy="3964932"/>
                  <a:chOff x="-287454" y="-80961"/>
                  <a:chExt cx="5818774" cy="3964932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A7BD4182-00A6-4750-BDCF-9B93955AAD2C}"/>
                      </a:ext>
                    </a:extLst>
                  </p:cNvPr>
                  <p:cNvGrpSpPr/>
                  <p:nvPr/>
                </p:nvGrpSpPr>
                <p:grpSpPr>
                  <a:xfrm>
                    <a:off x="-287454" y="-80961"/>
                    <a:ext cx="5818774" cy="3964932"/>
                    <a:chOff x="-287454" y="-80961"/>
                    <a:chExt cx="5818774" cy="3964932"/>
                  </a:xfrm>
                </p:grpSpPr>
                <p:pic>
                  <p:nvPicPr>
                    <p:cNvPr id="55" name="Picture 54">
                      <a:extLst>
                        <a:ext uri="{FF2B5EF4-FFF2-40B4-BE49-F238E27FC236}">
                          <a16:creationId xmlns:a16="http://schemas.microsoft.com/office/drawing/2014/main" id="{C063A030-C59F-4D02-B8A0-0AF055CAEB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20195" y="414089"/>
                      <a:ext cx="4811125" cy="3469882"/>
                    </a:xfrm>
                    <a:prstGeom prst="rect">
                      <a:avLst/>
                    </a:prstGeom>
                    <a:scene3d>
                      <a:camera prst="perspectiveRelaxed"/>
                      <a:lightRig rig="threePt" dir="t"/>
                    </a:scene3d>
                  </p:spPr>
                </p:pic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0F35EEE5-DB5B-4B6E-94AE-95E9313F2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87454" y="-80961"/>
                      <a:ext cx="1802599" cy="1141204"/>
                      <a:chOff x="-296810" y="-574658"/>
                      <a:chExt cx="1802599" cy="1141204"/>
                    </a:xfrm>
                  </p:grpSpPr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CA3758CB-BDD3-4580-B364-8A52542698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296810" y="197214"/>
                        <a:ext cx="18025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/>
                          <a:t>Low Stress</a:t>
                        </a:r>
                      </a:p>
                    </p:txBody>
                  </p:sp>
                  <p:pic>
                    <p:nvPicPr>
                      <p:cNvPr id="65" name="Picture 64">
                        <a:extLst>
                          <a:ext uri="{FF2B5EF4-FFF2-40B4-BE49-F238E27FC236}">
                            <a16:creationId xmlns:a16="http://schemas.microsoft.com/office/drawing/2014/main" id="{82D17C27-E503-4FFA-A143-C955E9038F0A}"/>
                          </a:ext>
                        </a:extLst>
                      </p:cNvPr>
                      <p:cNvPicPr>
                        <a:picLocks/>
                      </p:cNvPicPr>
                      <p:nvPr/>
                    </p:nvPicPr>
                    <p:blipFill rotWithShape="1">
                      <a:blip r:embed="rId5"/>
                      <a:srcRect l="36883" t="9252" r="55401" b="73628"/>
                      <a:stretch/>
                    </p:blipFill>
                    <p:spPr>
                      <a:xfrm>
                        <a:off x="265162" y="-574658"/>
                        <a:ext cx="626224" cy="942776"/>
                      </a:xfrm>
                      <a:prstGeom prst="rect">
                        <a:avLst/>
                      </a:prstGeom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977EF809-5846-4A50-8544-A224FF227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363" y="143579"/>
                        <a:ext cx="274320" cy="36576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161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9FE35DD1-7F28-4D13-A7A8-CD3B7DD501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62399" y="1463878"/>
                    <a:ext cx="3657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B3A321D2-1283-4DA2-9DC8-D132929E00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73190" y="2897235"/>
                    <a:ext cx="3657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235F5AAE-2901-4C33-ACD4-C784EB5512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2957" y="2897235"/>
                    <a:ext cx="27432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213109A8-F478-4790-BF46-10FC4B1E8C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33297" y="2137172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41B613FC-B07F-4A82-A596-4C7098A43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77901" y="2934233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5BAA4AA0-02A9-4A01-BE2C-927629F2B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10995" y="1463878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BFE04B44-0358-44D7-8DB7-5CCB35E005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43979" y="1463878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7FECBB08-027D-48DC-9700-253529E8D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51774" y="2137172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02EAF577-965C-4A79-AEE3-7656DE0F40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16920" y="2956534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8A0F712-F770-452B-91AB-C310B14CC680}"/>
                    </a:ext>
                  </a:extLst>
                </p:cNvPr>
                <p:cNvSpPr txBox="1"/>
                <p:nvPr/>
              </p:nvSpPr>
              <p:spPr>
                <a:xfrm>
                  <a:off x="880019" y="706903"/>
                  <a:ext cx="2419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Sufficient Energy</a:t>
                  </a:r>
                </a:p>
              </p:txBody>
            </p:sp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F736A141-E002-4CA5-8FED-491A50C968F3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756157" y="-84951"/>
                  <a:ext cx="626224" cy="9427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8D130F0-71DF-472C-A5C5-234A2AE54234}"/>
                    </a:ext>
                  </a:extLst>
                </p:cNvPr>
                <p:cNvSpPr/>
                <p:nvPr/>
              </p:nvSpPr>
              <p:spPr>
                <a:xfrm>
                  <a:off x="1933679" y="391451"/>
                  <a:ext cx="338328" cy="300977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E10A1DDA-0DAC-4023-AC9E-7F78264A1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961802" y="1877445"/>
                <a:ext cx="1207040" cy="6972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3DBFDF-C2F6-4BE7-8110-20AEABCA543D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 flipH="1" flipV="1">
                <a:off x="613846" y="1060243"/>
                <a:ext cx="1477232" cy="108878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5E8C823-7C8D-4C32-8022-3B5243A8A36E}"/>
                </a:ext>
              </a:extLst>
            </p:cNvPr>
            <p:cNvCxnSpPr>
              <a:cxnSpLocks/>
            </p:cNvCxnSpPr>
            <p:nvPr/>
          </p:nvCxnSpPr>
          <p:spPr>
            <a:xfrm>
              <a:off x="2089927" y="1064812"/>
              <a:ext cx="86122" cy="8720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66F8D18-0FFD-4A39-A872-3E3EE0140EDF}"/>
              </a:ext>
            </a:extLst>
          </p:cNvPr>
          <p:cNvCxnSpPr>
            <a:cxnSpLocks/>
          </p:cNvCxnSpPr>
          <p:nvPr/>
        </p:nvCxnSpPr>
        <p:spPr>
          <a:xfrm>
            <a:off x="6588101" y="4585153"/>
            <a:ext cx="502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7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5432</TotalTime>
  <Words>1137</Words>
  <Application>Microsoft Office PowerPoint</Application>
  <PresentationFormat>Widescreen</PresentationFormat>
  <Paragraphs>192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 Neue</vt:lpstr>
      <vt:lpstr>MJXc-TeX-main-R</vt:lpstr>
      <vt:lpstr>MJXc-TeX-math-I</vt:lpstr>
      <vt:lpstr>Office Theme</vt:lpstr>
      <vt:lpstr>Resting Behavior</vt:lpstr>
      <vt:lpstr>Relevant Background Information</vt:lpstr>
      <vt:lpstr>Model Objectives</vt:lpstr>
      <vt:lpstr>Conditions that Trigger Resting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 Resting: Fish Check for Better Conditions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169</cp:revision>
  <dcterms:created xsi:type="dcterms:W3CDTF">2025-06-04T12:52:07Z</dcterms:created>
  <dcterms:modified xsi:type="dcterms:W3CDTF">2025-08-06T02:09:15Z</dcterms:modified>
</cp:coreProperties>
</file>