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9" r:id="rId4"/>
    <p:sldId id="285" r:id="rId5"/>
    <p:sldId id="312" r:id="rId6"/>
    <p:sldId id="313" r:id="rId7"/>
    <p:sldId id="314" r:id="rId8"/>
    <p:sldId id="320" r:id="rId9"/>
    <p:sldId id="315" r:id="rId10"/>
    <p:sldId id="322" r:id="rId11"/>
    <p:sldId id="319" r:id="rId12"/>
    <p:sldId id="316" r:id="rId13"/>
    <p:sldId id="318" r:id="rId14"/>
    <p:sldId id="321" r:id="rId15"/>
    <p:sldId id="278" r:id="rId16"/>
    <p:sldId id="27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Foraging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Foraging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5288F-41C4-43B1-8D0A-F4D11CA86244}"/>
              </a:ext>
            </a:extLst>
          </p:cNvPr>
          <p:cNvCxnSpPr>
            <a:cxnSpLocks/>
          </p:cNvCxnSpPr>
          <p:nvPr/>
        </p:nvCxnSpPr>
        <p:spPr>
          <a:xfrm>
            <a:off x="786000" y="3958681"/>
            <a:ext cx="104821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6FB0B-B086-4E45-9B32-45E5B1CEA8C3}"/>
              </a:ext>
            </a:extLst>
          </p:cNvPr>
          <p:cNvSpPr txBox="1"/>
          <p:nvPr/>
        </p:nvSpPr>
        <p:spPr>
          <a:xfrm>
            <a:off x="4816039" y="5791013"/>
            <a:ext cx="263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Species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248A9-BC1A-4B44-86DD-7A6E4561FEFD}"/>
              </a:ext>
            </a:extLst>
          </p:cNvPr>
          <p:cNvSpPr txBox="1"/>
          <p:nvPr/>
        </p:nvSpPr>
        <p:spPr>
          <a:xfrm>
            <a:off x="1991775" y="1619625"/>
            <a:ext cx="26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Size</a:t>
            </a:r>
            <a:endParaRPr lang="en-US" sz="3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9E9B60-77DE-49AE-9EF0-3E1F5C7A32B6}"/>
              </a:ext>
            </a:extLst>
          </p:cNvPr>
          <p:cNvCxnSpPr>
            <a:cxnSpLocks/>
          </p:cNvCxnSpPr>
          <p:nvPr/>
        </p:nvCxnSpPr>
        <p:spPr>
          <a:xfrm rot="16200000">
            <a:off x="-1514391" y="3958681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244798-EFAC-4F5B-A0F1-9E44E477DCB7}"/>
              </a:ext>
            </a:extLst>
          </p:cNvPr>
          <p:cNvSpPr txBox="1"/>
          <p:nvPr/>
        </p:nvSpPr>
        <p:spPr>
          <a:xfrm>
            <a:off x="6798221" y="1555585"/>
            <a:ext cx="427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Resource</a:t>
            </a:r>
            <a:r>
              <a:rPr lang="en-US" sz="3600" b="1" dirty="0"/>
              <a:t> </a:t>
            </a:r>
            <a:r>
              <a:rPr lang="en-US" sz="3200" b="1" dirty="0"/>
              <a:t>Allocation</a:t>
            </a:r>
            <a:endParaRPr lang="en-US" sz="3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2620F-ADD3-4C31-A35F-38AE84BAC5EB}"/>
              </a:ext>
            </a:extLst>
          </p:cNvPr>
          <p:cNvGrpSpPr/>
          <p:nvPr/>
        </p:nvGrpSpPr>
        <p:grpSpPr>
          <a:xfrm>
            <a:off x="812972" y="2631686"/>
            <a:ext cx="10566055" cy="2962420"/>
            <a:chOff x="1274346" y="1817649"/>
            <a:chExt cx="10566055" cy="29624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CE9775-FDB6-4FA5-9FC3-482E5CC62D80}"/>
                </a:ext>
              </a:extLst>
            </p:cNvPr>
            <p:cNvGrpSpPr/>
            <p:nvPr/>
          </p:nvGrpSpPr>
          <p:grpSpPr>
            <a:xfrm>
              <a:off x="1274346" y="3382833"/>
              <a:ext cx="1438648" cy="1027904"/>
              <a:chOff x="1880406" y="1698026"/>
              <a:chExt cx="1438648" cy="102790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89E94E6-484C-4366-AD98-3B6D65935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9D32C-7395-4C45-A4E6-0FA6143DAA05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C3FF57-8973-4AD7-BC4D-B432FC848C58}"/>
                </a:ext>
              </a:extLst>
            </p:cNvPr>
            <p:cNvSpPr/>
            <p:nvPr/>
          </p:nvSpPr>
          <p:spPr>
            <a:xfrm>
              <a:off x="1446447" y="1817649"/>
              <a:ext cx="1148648" cy="10723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64A799-5C67-41A8-9748-18E1AB58D889}"/>
                </a:ext>
              </a:extLst>
            </p:cNvPr>
            <p:cNvSpPr/>
            <p:nvPr/>
          </p:nvSpPr>
          <p:spPr>
            <a:xfrm>
              <a:off x="9716015" y="1830138"/>
              <a:ext cx="1148648" cy="107230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E2E64D-5209-48DB-B918-CD7D30B16DD1}"/>
                </a:ext>
              </a:extLst>
            </p:cNvPr>
            <p:cNvSpPr txBox="1"/>
            <p:nvPr/>
          </p:nvSpPr>
          <p:spPr>
            <a:xfrm>
              <a:off x="3213127" y="3949072"/>
              <a:ext cx="2923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Foragers of a Different Species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9D782C-FB00-442A-94B8-703D59B079D7}"/>
                </a:ext>
              </a:extLst>
            </p:cNvPr>
            <p:cNvSpPr txBox="1"/>
            <p:nvPr/>
          </p:nvSpPr>
          <p:spPr>
            <a:xfrm>
              <a:off x="8916854" y="3949072"/>
              <a:ext cx="2923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Foragers of a Different Species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4C336F-BFE8-4574-9AA0-0A49DD4AC7BC}"/>
                </a:ext>
              </a:extLst>
            </p:cNvPr>
            <p:cNvGrpSpPr/>
            <p:nvPr/>
          </p:nvGrpSpPr>
          <p:grpSpPr>
            <a:xfrm>
              <a:off x="6984240" y="3382833"/>
              <a:ext cx="1438648" cy="1027904"/>
              <a:chOff x="1880406" y="1698026"/>
              <a:chExt cx="1438648" cy="1027904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ED86251-B29C-4F68-AF79-343C3E84F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69A072-906D-438F-B84D-9BF724CF0FF2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7E113E-9EBD-4BAD-9352-EA68D78AC9E1}"/>
              </a:ext>
            </a:extLst>
          </p:cNvPr>
          <p:cNvCxnSpPr>
            <a:cxnSpLocks/>
          </p:cNvCxnSpPr>
          <p:nvPr/>
        </p:nvCxnSpPr>
        <p:spPr>
          <a:xfrm rot="16200000">
            <a:off x="4970361" y="2867200"/>
            <a:ext cx="2194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43F3D7-9922-47C5-B286-16E9C84F7D1A}"/>
              </a:ext>
            </a:extLst>
          </p:cNvPr>
          <p:cNvSpPr txBox="1"/>
          <p:nvPr/>
        </p:nvSpPr>
        <p:spPr>
          <a:xfrm>
            <a:off x="3174380" y="321830"/>
            <a:ext cx="584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Interspecific Competition </a:t>
            </a:r>
            <a:r>
              <a:rPr lang="en-US" sz="2400" dirty="0"/>
              <a:t>(different species)</a:t>
            </a:r>
            <a:endParaRPr lang="en-US" sz="4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7F43B4E-EA8A-45A2-A9F2-D10BAEB1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9036" y="3989527"/>
            <a:ext cx="2068979" cy="11950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2E0EE63-A9A4-43CF-9079-4AA5FB4A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94475" y="3983516"/>
            <a:ext cx="2068979" cy="11950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A3D3DFD-61F5-4D8E-A7D2-3F99E6042474}"/>
              </a:ext>
            </a:extLst>
          </p:cNvPr>
          <p:cNvSpPr/>
          <p:nvPr/>
        </p:nvSpPr>
        <p:spPr>
          <a:xfrm>
            <a:off x="3390565" y="2631685"/>
            <a:ext cx="1645920" cy="1072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5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971293" y="5728367"/>
            <a:ext cx="99370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Outcompeted fish search again for the next best nearby patch.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4273786" y="3094881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3826568" y="1362927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4434000" y="2292120"/>
            <a:ext cx="208670" cy="118872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D8DD54-E712-40FD-9C59-5925AA3B9508}"/>
              </a:ext>
            </a:extLst>
          </p:cNvPr>
          <p:cNvSpPr txBox="1"/>
          <p:nvPr/>
        </p:nvSpPr>
        <p:spPr>
          <a:xfrm>
            <a:off x="29496" y="84553"/>
            <a:ext cx="3283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Interspecific Competition </a:t>
            </a:r>
            <a:r>
              <a:rPr lang="en-US" sz="2000" dirty="0"/>
              <a:t>(single fish-different species)</a:t>
            </a:r>
            <a:endParaRPr lang="en-US" sz="3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851822" y="1179760"/>
            <a:ext cx="19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 of a Different Species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67EAA9-1C16-41BB-AFFB-F2D826566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0806" y="3142722"/>
            <a:ext cx="2068979" cy="11950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F47EB6-0D21-4940-809F-540B0F44318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128726" y="1826091"/>
            <a:ext cx="686082" cy="1864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E7CA4F0-BC24-4BCB-8989-F360B9D43DA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7742" y="1360042"/>
            <a:ext cx="1542422" cy="233497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643093-9F0B-4D47-A393-63F900F58704}"/>
              </a:ext>
            </a:extLst>
          </p:cNvPr>
          <p:cNvCxnSpPr>
            <a:cxnSpLocks/>
          </p:cNvCxnSpPr>
          <p:nvPr/>
        </p:nvCxnSpPr>
        <p:spPr>
          <a:xfrm flipH="1">
            <a:off x="5069441" y="1981054"/>
            <a:ext cx="54864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2E1BEC-CA12-4BF7-8F8E-C0B26A000825}"/>
              </a:ext>
            </a:extLst>
          </p:cNvPr>
          <p:cNvGrpSpPr/>
          <p:nvPr/>
        </p:nvGrpSpPr>
        <p:grpSpPr>
          <a:xfrm>
            <a:off x="3600281" y="121958"/>
            <a:ext cx="1972474" cy="1233901"/>
            <a:chOff x="6302756" y="-21785"/>
            <a:chExt cx="1972474" cy="123390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91A851-011F-49B0-A628-183B54C52E9B}"/>
                </a:ext>
              </a:extLst>
            </p:cNvPr>
            <p:cNvSpPr/>
            <p:nvPr/>
          </p:nvSpPr>
          <p:spPr>
            <a:xfrm>
              <a:off x="6367489" y="82429"/>
              <a:ext cx="1791306" cy="11296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A0A5E48-5651-4D94-8AB7-46F223563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6883" t="9252" r="55401" b="73628"/>
            <a:stretch/>
          </p:blipFill>
          <p:spPr>
            <a:xfrm>
              <a:off x="6474266" y="10814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46B7A0A-537F-464E-9E4F-171E9B88A2B7}"/>
                </a:ext>
              </a:extLst>
            </p:cNvPr>
            <p:cNvSpPr/>
            <p:nvPr/>
          </p:nvSpPr>
          <p:spPr>
            <a:xfrm>
              <a:off x="6656505" y="791835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52DE256-C9B7-4F7F-8902-C473AB535AAE}"/>
                </a:ext>
              </a:extLst>
            </p:cNvPr>
            <p:cNvSpPr txBox="1"/>
            <p:nvPr/>
          </p:nvSpPr>
          <p:spPr>
            <a:xfrm>
              <a:off x="6302756" y="873562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029E5A8-C74C-486E-AF2A-080FDFA7788E}"/>
                </a:ext>
              </a:extLst>
            </p:cNvPr>
            <p:cNvSpPr txBox="1"/>
            <p:nvPr/>
          </p:nvSpPr>
          <p:spPr>
            <a:xfrm>
              <a:off x="7268603" y="862193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50C4A20B-F153-43A2-986A-1C704A705B48}"/>
                </a:ext>
              </a:extLst>
            </p:cNvPr>
            <p:cNvSpPr/>
            <p:nvPr/>
          </p:nvSpPr>
          <p:spPr>
            <a:xfrm>
              <a:off x="7085723" y="498503"/>
              <a:ext cx="365760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DDA4195-C5F3-4D32-AB5A-D4F0FE47F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196" t="6647" r="73027" b="74624"/>
            <a:stretch/>
          </p:blipFill>
          <p:spPr>
            <a:xfrm>
              <a:off x="7420063" y="-2178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4EB0242-A99E-4731-B995-08AB0C289194}"/>
                </a:ext>
              </a:extLst>
            </p:cNvPr>
            <p:cNvSpPr/>
            <p:nvPr/>
          </p:nvSpPr>
          <p:spPr>
            <a:xfrm>
              <a:off x="7601295" y="482799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348FC4D6-B152-4DE2-9C86-4E405A8D2895}"/>
              </a:ext>
            </a:extLst>
          </p:cNvPr>
          <p:cNvSpPr/>
          <p:nvPr/>
        </p:nvSpPr>
        <p:spPr>
          <a:xfrm>
            <a:off x="4271921" y="3508012"/>
            <a:ext cx="1048098" cy="2129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Forager: 1 </a:t>
            </a:r>
          </a:p>
        </p:txBody>
      </p:sp>
    </p:spTree>
    <p:extLst>
      <p:ext uri="{BB962C8B-B14F-4D97-AF65-F5344CB8AC3E}">
        <p14:creationId xmlns:p14="http://schemas.microsoft.com/office/powerpoint/2010/main" val="23013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avoid patches where the combined size of other species is greater than their own.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6548321" y="3081079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5157074" y="1454680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5764506" y="2383873"/>
            <a:ext cx="208670" cy="12801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076565-5452-43BC-9FF1-3FB78D97A2FA}"/>
              </a:ext>
            </a:extLst>
          </p:cNvPr>
          <p:cNvCxnSpPr>
            <a:cxnSpLocks/>
          </p:cNvCxnSpPr>
          <p:nvPr/>
        </p:nvCxnSpPr>
        <p:spPr>
          <a:xfrm flipV="1">
            <a:off x="7353324" y="2138925"/>
            <a:ext cx="398319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842164" y="1459884"/>
            <a:ext cx="19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Foragers of a Different Species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CC9869-5313-4CE6-9508-DA91128E6414}"/>
              </a:ext>
            </a:extLst>
          </p:cNvPr>
          <p:cNvSpPr txBox="1"/>
          <p:nvPr/>
        </p:nvSpPr>
        <p:spPr>
          <a:xfrm>
            <a:off x="29496" y="84553"/>
            <a:ext cx="35587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Interspecific Competition </a:t>
            </a:r>
            <a:r>
              <a:rPr lang="en-US" sz="2000" dirty="0"/>
              <a:t>(multiple fish - different species)</a:t>
            </a:r>
            <a:endParaRPr lang="en-US" sz="36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3F1084A-740D-4643-8FD9-1737734C7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517" y="368509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00EDFF5-8155-4859-93F1-BD005E278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733" y="3553296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0AE9EB1-4A82-456B-B5A4-98BE4BA4B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752" y="3669020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7CCAB56-7E88-4C79-9477-FC095E7BB8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548" y="339231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24026D5-760D-41AC-9D3C-8E444E1CC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764" y="3260516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7F10E88-DB68-4466-934A-F07B43033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752" y="338350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42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5288F-41C4-43B1-8D0A-F4D11CA86244}"/>
              </a:ext>
            </a:extLst>
          </p:cNvPr>
          <p:cNvCxnSpPr>
            <a:cxnSpLocks/>
          </p:cNvCxnSpPr>
          <p:nvPr/>
        </p:nvCxnSpPr>
        <p:spPr>
          <a:xfrm>
            <a:off x="786000" y="3958681"/>
            <a:ext cx="104821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6FB0B-B086-4E45-9B32-45E5B1CEA8C3}"/>
              </a:ext>
            </a:extLst>
          </p:cNvPr>
          <p:cNvSpPr txBox="1"/>
          <p:nvPr/>
        </p:nvSpPr>
        <p:spPr>
          <a:xfrm>
            <a:off x="4816039" y="5791013"/>
            <a:ext cx="263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Species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248A9-BC1A-4B44-86DD-7A6E4561FEFD}"/>
              </a:ext>
            </a:extLst>
          </p:cNvPr>
          <p:cNvSpPr txBox="1"/>
          <p:nvPr/>
        </p:nvSpPr>
        <p:spPr>
          <a:xfrm>
            <a:off x="1991775" y="1619625"/>
            <a:ext cx="26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Size</a:t>
            </a:r>
            <a:endParaRPr lang="en-US" sz="3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9E9B60-77DE-49AE-9EF0-3E1F5C7A32B6}"/>
              </a:ext>
            </a:extLst>
          </p:cNvPr>
          <p:cNvCxnSpPr>
            <a:cxnSpLocks/>
          </p:cNvCxnSpPr>
          <p:nvPr/>
        </p:nvCxnSpPr>
        <p:spPr>
          <a:xfrm rot="16200000">
            <a:off x="-1514391" y="3958681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244798-EFAC-4F5B-A0F1-9E44E477DCB7}"/>
              </a:ext>
            </a:extLst>
          </p:cNvPr>
          <p:cNvSpPr txBox="1"/>
          <p:nvPr/>
        </p:nvSpPr>
        <p:spPr>
          <a:xfrm>
            <a:off x="6798221" y="1555585"/>
            <a:ext cx="427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Resource</a:t>
            </a:r>
            <a:r>
              <a:rPr lang="en-US" sz="3600" b="1" dirty="0"/>
              <a:t> </a:t>
            </a:r>
            <a:r>
              <a:rPr lang="en-US" sz="3200" b="1" dirty="0"/>
              <a:t>Allocation</a:t>
            </a:r>
            <a:endParaRPr lang="en-US" sz="3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2620F-ADD3-4C31-A35F-38AE84BAC5EB}"/>
              </a:ext>
            </a:extLst>
          </p:cNvPr>
          <p:cNvGrpSpPr/>
          <p:nvPr/>
        </p:nvGrpSpPr>
        <p:grpSpPr>
          <a:xfrm>
            <a:off x="812972" y="2629148"/>
            <a:ext cx="10566055" cy="2964958"/>
            <a:chOff x="1274346" y="1815111"/>
            <a:chExt cx="10566055" cy="29649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CE9775-FDB6-4FA5-9FC3-482E5CC62D80}"/>
                </a:ext>
              </a:extLst>
            </p:cNvPr>
            <p:cNvGrpSpPr/>
            <p:nvPr/>
          </p:nvGrpSpPr>
          <p:grpSpPr>
            <a:xfrm>
              <a:off x="1274346" y="3382833"/>
              <a:ext cx="1438648" cy="1027904"/>
              <a:chOff x="1880406" y="1698026"/>
              <a:chExt cx="1438648" cy="102790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89E94E6-484C-4366-AD98-3B6D65935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9D32C-7395-4C45-A4E6-0FA6143DAA05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C3FF57-8973-4AD7-BC4D-B432FC848C58}"/>
                </a:ext>
              </a:extLst>
            </p:cNvPr>
            <p:cNvSpPr/>
            <p:nvPr/>
          </p:nvSpPr>
          <p:spPr>
            <a:xfrm>
              <a:off x="1446447" y="1817649"/>
              <a:ext cx="1148648" cy="10723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29A954-5DA4-4541-8937-1457821C2008}"/>
                </a:ext>
              </a:extLst>
            </p:cNvPr>
            <p:cNvSpPr/>
            <p:nvPr/>
          </p:nvSpPr>
          <p:spPr>
            <a:xfrm>
              <a:off x="4497070" y="2437539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08EBD2-218F-437B-BB30-029FA55D0386}"/>
                </a:ext>
              </a:extLst>
            </p:cNvPr>
            <p:cNvSpPr/>
            <p:nvPr/>
          </p:nvSpPr>
          <p:spPr>
            <a:xfrm>
              <a:off x="4497070" y="1816855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64A799-5C67-41A8-9748-18E1AB58D889}"/>
                </a:ext>
              </a:extLst>
            </p:cNvPr>
            <p:cNvSpPr/>
            <p:nvPr/>
          </p:nvSpPr>
          <p:spPr>
            <a:xfrm>
              <a:off x="9716015" y="1830138"/>
              <a:ext cx="1148648" cy="107230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7E1EAB-4FB0-4D87-9273-4EA75CF11390}"/>
                </a:ext>
              </a:extLst>
            </p:cNvPr>
            <p:cNvGrpSpPr/>
            <p:nvPr/>
          </p:nvGrpSpPr>
          <p:grpSpPr>
            <a:xfrm>
              <a:off x="3213127" y="3323859"/>
              <a:ext cx="2923547" cy="1456210"/>
              <a:chOff x="3213127" y="3323859"/>
              <a:chExt cx="2923547" cy="14562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2C55EDD-89ED-45E4-898A-B3C48F5FCC2D}"/>
                  </a:ext>
                </a:extLst>
              </p:cNvPr>
              <p:cNvGrpSpPr/>
              <p:nvPr/>
            </p:nvGrpSpPr>
            <p:grpSpPr>
              <a:xfrm>
                <a:off x="3213127" y="3329761"/>
                <a:ext cx="2923547" cy="1450308"/>
                <a:chOff x="2923195" y="2617166"/>
                <a:chExt cx="2923547" cy="14503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1B13AFB5-A59C-45C3-8635-46E73BE05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4128126" y="2617166"/>
                  <a:ext cx="864857" cy="49956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40481D3-84FA-49A0-B75F-11F8A63D7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3812175" y="2887457"/>
                  <a:ext cx="864857" cy="49956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E2E64D-5209-48DB-B918-CD7D30B16DD1}"/>
                    </a:ext>
                  </a:extLst>
                </p:cNvPr>
                <p:cNvSpPr txBox="1"/>
                <p:nvPr/>
              </p:nvSpPr>
              <p:spPr>
                <a:xfrm>
                  <a:off x="2923195" y="3236477"/>
                  <a:ext cx="292354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Foragers of a Different Species</a:t>
                  </a:r>
                </a:p>
              </p:txBody>
            </p: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C116FA-6232-40B2-827D-E7898ACAB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60936" y="3363214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C6DAA2C-AC99-4B4D-B023-E9AFE1A8F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844985" y="3633505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34BE0F7-403D-4983-A2C8-20684945D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693549" y="3323859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275B4B7-007E-419A-86A2-8D9A926BD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377598" y="3594150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9E23910-2301-4769-ABEB-66BC85B50EC9}"/>
                </a:ext>
              </a:extLst>
            </p:cNvPr>
            <p:cNvSpPr/>
            <p:nvPr/>
          </p:nvSpPr>
          <p:spPr>
            <a:xfrm>
              <a:off x="5215990" y="2445247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C58705-AADF-412E-AA92-2F3C71539D5B}"/>
                </a:ext>
              </a:extLst>
            </p:cNvPr>
            <p:cNvSpPr/>
            <p:nvPr/>
          </p:nvSpPr>
          <p:spPr>
            <a:xfrm>
              <a:off x="5215990" y="1824563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0D88AD-1586-4E79-AA98-869DEDA25836}"/>
                </a:ext>
              </a:extLst>
            </p:cNvPr>
            <p:cNvSpPr/>
            <p:nvPr/>
          </p:nvSpPr>
          <p:spPr>
            <a:xfrm>
              <a:off x="3771889" y="2435795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275092-C91F-41A9-9C61-242ED1E17523}"/>
                </a:ext>
              </a:extLst>
            </p:cNvPr>
            <p:cNvSpPr/>
            <p:nvPr/>
          </p:nvSpPr>
          <p:spPr>
            <a:xfrm>
              <a:off x="3771889" y="181511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5975335-13FF-4AAC-81F0-4054CB5B94C5}"/>
                </a:ext>
              </a:extLst>
            </p:cNvPr>
            <p:cNvGrpSpPr/>
            <p:nvPr/>
          </p:nvGrpSpPr>
          <p:grpSpPr>
            <a:xfrm>
              <a:off x="8916854" y="3323859"/>
              <a:ext cx="2923547" cy="1456210"/>
              <a:chOff x="3213127" y="3323859"/>
              <a:chExt cx="2923547" cy="145621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A3E859F-9276-4590-A171-1B6F41F4ED07}"/>
                  </a:ext>
                </a:extLst>
              </p:cNvPr>
              <p:cNvGrpSpPr/>
              <p:nvPr/>
            </p:nvGrpSpPr>
            <p:grpSpPr>
              <a:xfrm>
                <a:off x="3213127" y="3329761"/>
                <a:ext cx="2923547" cy="1450308"/>
                <a:chOff x="2923195" y="2617166"/>
                <a:chExt cx="2923547" cy="1450308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5BE51216-FBCD-49B4-A750-84DEC3855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4128126" y="2617166"/>
                  <a:ext cx="864857" cy="49956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824ACBF4-43D5-4F66-8ABC-98A698F0D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3812175" y="2887457"/>
                  <a:ext cx="864857" cy="49956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49D782C-FB00-442A-94B8-703D59B079D7}"/>
                    </a:ext>
                  </a:extLst>
                </p:cNvPr>
                <p:cNvSpPr txBox="1"/>
                <p:nvPr/>
              </p:nvSpPr>
              <p:spPr>
                <a:xfrm>
                  <a:off x="2923195" y="3236477"/>
                  <a:ext cx="292354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Foragers of a Different Species</a:t>
                  </a: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B9C50401-43B4-4719-BCC8-DECC04726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60936" y="3363214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C840621-C35E-4773-91C8-E9A4BFD13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844985" y="3633505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21EE0B84-6E8D-4651-95CF-1C23EB5F6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693549" y="3323859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9EFD69A-57D2-452E-8706-3FA928AB0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377598" y="3594150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4C336F-BFE8-4574-9AA0-0A49DD4AC7BC}"/>
                </a:ext>
              </a:extLst>
            </p:cNvPr>
            <p:cNvGrpSpPr/>
            <p:nvPr/>
          </p:nvGrpSpPr>
          <p:grpSpPr>
            <a:xfrm>
              <a:off x="6984240" y="3382833"/>
              <a:ext cx="1438648" cy="1027904"/>
              <a:chOff x="1880406" y="1698026"/>
              <a:chExt cx="1438648" cy="1027904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ED86251-B29C-4F68-AF79-343C3E84F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69A072-906D-438F-B84D-9BF724CF0FF2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7E113E-9EBD-4BAD-9352-EA68D78AC9E1}"/>
              </a:ext>
            </a:extLst>
          </p:cNvPr>
          <p:cNvCxnSpPr>
            <a:cxnSpLocks/>
          </p:cNvCxnSpPr>
          <p:nvPr/>
        </p:nvCxnSpPr>
        <p:spPr>
          <a:xfrm rot="16200000">
            <a:off x="4970361" y="2867200"/>
            <a:ext cx="2194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43F3D7-9922-47C5-B286-16E9C84F7D1A}"/>
              </a:ext>
            </a:extLst>
          </p:cNvPr>
          <p:cNvSpPr txBox="1"/>
          <p:nvPr/>
        </p:nvSpPr>
        <p:spPr>
          <a:xfrm>
            <a:off x="3174380" y="321830"/>
            <a:ext cx="584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Interspecific Competition </a:t>
            </a:r>
            <a:r>
              <a:rPr lang="en-US" sz="2400" dirty="0"/>
              <a:t>(different species)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095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Outcompeted fish search again for the next best nearby patch.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4307237" y="3079586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076565-5452-43BC-9FF1-3FB78D97A2FA}"/>
              </a:ext>
            </a:extLst>
          </p:cNvPr>
          <p:cNvCxnSpPr>
            <a:cxnSpLocks/>
          </p:cNvCxnSpPr>
          <p:nvPr/>
        </p:nvCxnSpPr>
        <p:spPr>
          <a:xfrm flipV="1">
            <a:off x="7353324" y="2138925"/>
            <a:ext cx="398319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842164" y="1459884"/>
            <a:ext cx="19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Foragers of a Different Species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3F1084A-740D-4643-8FD9-1737734C7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517" y="368509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00EDFF5-8155-4859-93F1-BD005E278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733" y="3553296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0AE9EB1-4A82-456B-B5A4-98BE4BA4B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752" y="3669020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7CCAB56-7E88-4C79-9477-FC095E7BB8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548" y="339231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24026D5-760D-41AC-9D3C-8E444E1CC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764" y="3260516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7F10E88-DB68-4466-934A-F07B43033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752" y="338350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407F99-A6B5-4CE6-9BD4-861F14B86204}"/>
              </a:ext>
            </a:extLst>
          </p:cNvPr>
          <p:cNvGrpSpPr/>
          <p:nvPr/>
        </p:nvGrpSpPr>
        <p:grpSpPr>
          <a:xfrm>
            <a:off x="3826568" y="1362927"/>
            <a:ext cx="1438648" cy="1081927"/>
            <a:chOff x="1880406" y="1328694"/>
            <a:chExt cx="1438648" cy="108192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F4CA3A8-B3D0-406B-B43C-9FE391206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21A58DA-8AAD-48D2-9E7A-6BA629293E54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D1475EF-B9AB-4181-B8A0-FF6C668FFA3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7742" y="1360042"/>
            <a:ext cx="1542422" cy="233497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6919B6D-3CB0-42F9-9F09-A9E514568417}"/>
              </a:ext>
            </a:extLst>
          </p:cNvPr>
          <p:cNvCxnSpPr>
            <a:cxnSpLocks/>
          </p:cNvCxnSpPr>
          <p:nvPr/>
        </p:nvCxnSpPr>
        <p:spPr>
          <a:xfrm flipH="1">
            <a:off x="5069441" y="1981054"/>
            <a:ext cx="54864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FD11287-917D-4F06-B911-2B67E3DD7CE6}"/>
              </a:ext>
            </a:extLst>
          </p:cNvPr>
          <p:cNvGrpSpPr/>
          <p:nvPr/>
        </p:nvGrpSpPr>
        <p:grpSpPr>
          <a:xfrm>
            <a:off x="3600281" y="121958"/>
            <a:ext cx="1972474" cy="1233901"/>
            <a:chOff x="6302756" y="-21785"/>
            <a:chExt cx="1972474" cy="12339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0A57C34-8CF7-4783-B5FB-9F456DA0CF85}"/>
                </a:ext>
              </a:extLst>
            </p:cNvPr>
            <p:cNvSpPr/>
            <p:nvPr/>
          </p:nvSpPr>
          <p:spPr>
            <a:xfrm>
              <a:off x="6367489" y="82429"/>
              <a:ext cx="1791306" cy="11296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6397B70D-F565-4F6C-8277-06382F7CE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6883" t="9252" r="55401" b="73628"/>
            <a:stretch/>
          </p:blipFill>
          <p:spPr>
            <a:xfrm>
              <a:off x="6474266" y="10814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29FEC3-70CD-4509-868C-FA3F80553C10}"/>
                </a:ext>
              </a:extLst>
            </p:cNvPr>
            <p:cNvSpPr/>
            <p:nvPr/>
          </p:nvSpPr>
          <p:spPr>
            <a:xfrm>
              <a:off x="6656505" y="791835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FEFAE4E-0F44-48A5-A0F1-D279ED9DCF98}"/>
                </a:ext>
              </a:extLst>
            </p:cNvPr>
            <p:cNvSpPr txBox="1"/>
            <p:nvPr/>
          </p:nvSpPr>
          <p:spPr>
            <a:xfrm>
              <a:off x="6302756" y="873562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F3C9B4-6CEC-449E-81C2-DBA26457B7DF}"/>
                </a:ext>
              </a:extLst>
            </p:cNvPr>
            <p:cNvSpPr txBox="1"/>
            <p:nvPr/>
          </p:nvSpPr>
          <p:spPr>
            <a:xfrm>
              <a:off x="7268603" y="862193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816B0CF2-AA35-4426-8462-BDDCB68C1257}"/>
                </a:ext>
              </a:extLst>
            </p:cNvPr>
            <p:cNvSpPr/>
            <p:nvPr/>
          </p:nvSpPr>
          <p:spPr>
            <a:xfrm>
              <a:off x="7085723" y="498503"/>
              <a:ext cx="365760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E5D72257-1BAF-4B21-A7C8-910110A44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196" t="6647" r="73027" b="74624"/>
            <a:stretch/>
          </p:blipFill>
          <p:spPr>
            <a:xfrm>
              <a:off x="7420063" y="-2178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DC93EDB-2718-4473-9260-024435EAC198}"/>
                </a:ext>
              </a:extLst>
            </p:cNvPr>
            <p:cNvSpPr/>
            <p:nvPr/>
          </p:nvSpPr>
          <p:spPr>
            <a:xfrm>
              <a:off x="7601295" y="482799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98D5786-9193-47D2-B4B9-D0FC1090C9B1}"/>
              </a:ext>
            </a:extLst>
          </p:cNvPr>
          <p:cNvSpPr/>
          <p:nvPr/>
        </p:nvSpPr>
        <p:spPr>
          <a:xfrm>
            <a:off x="4294223" y="3508012"/>
            <a:ext cx="1048098" cy="2129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Forager: 1 </a:t>
            </a:r>
          </a:p>
        </p:txBody>
      </p:sp>
      <p:sp>
        <p:nvSpPr>
          <p:cNvPr id="115" name="Arrow: Up-Down 114">
            <a:extLst>
              <a:ext uri="{FF2B5EF4-FFF2-40B4-BE49-F238E27FC236}">
                <a16:creationId xmlns:a16="http://schemas.microsoft.com/office/drawing/2014/main" id="{01D2A7B9-FA85-4BAB-839B-1167375B1839}"/>
              </a:ext>
            </a:extLst>
          </p:cNvPr>
          <p:cNvSpPr/>
          <p:nvPr/>
        </p:nvSpPr>
        <p:spPr>
          <a:xfrm>
            <a:off x="4434000" y="2292120"/>
            <a:ext cx="208670" cy="10972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93F2BD0-D923-4D0D-A70B-C6D488B1431F}"/>
              </a:ext>
            </a:extLst>
          </p:cNvPr>
          <p:cNvSpPr txBox="1"/>
          <p:nvPr/>
        </p:nvSpPr>
        <p:spPr>
          <a:xfrm>
            <a:off x="29496" y="84553"/>
            <a:ext cx="35587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Interspecific Competition </a:t>
            </a:r>
            <a:r>
              <a:rPr lang="en-US" sz="2000" dirty="0"/>
              <a:t>(multiple fish - different species)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74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84772"/>
              </p:ext>
            </p:extLst>
          </p:nvPr>
        </p:nvGraphicFramePr>
        <p:xfrm>
          <a:off x="1519192" y="1658712"/>
          <a:ext cx="9153612" cy="3011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Foraging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Depends on preferences of fish (benthic vs bottom feeding)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0" y="5026110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fish’s species, size, energy, stress levels, and foraging preferences shape its foraging behavior.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5985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47657"/>
              </p:ext>
            </p:extLst>
          </p:nvPr>
        </p:nvGraphicFramePr>
        <p:xfrm>
          <a:off x="316167" y="1840271"/>
          <a:ext cx="11559653" cy="29378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Foraging?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when fish are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Time-Foraging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the amount of time fish spend foraging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Forage-Visits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Location of patches repeatedly used for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Forager-Count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 density of foraging fish.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Forager-Species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species have used the patch.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5" y="5194606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 model tracks where, when, and how fish forage to map resource areas and competition zones.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triggers for foraging (e.g., low energy, low stress, low turbidity) reflect real fish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assumption that fish only forage during recovery periods (rather than interrupting migration to seek food) reflect observed migratory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species, size, foraging preferences (benthic vs pelagic), or group behavior influence foraging access and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environmental stressors (e.g., turbidity, contaminants, predation risk) that should influence patch selection or energy gain?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metrics like forage visits or forager species helpful for identifying feeding hotspots or competition within the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prioritize tracking total time spent foraging, number of foraging events, or competition intensity in each patch?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31428"/>
              </p:ext>
            </p:extLst>
          </p:nvPr>
        </p:nvGraphicFramePr>
        <p:xfrm>
          <a:off x="628253" y="1185858"/>
          <a:ext cx="10935494" cy="53600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Optimal Foraging Theory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idea that animals balance energy gain with effort and risk, choosing to forage only when the benefits outweigh the costs.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Suspended Particulate Matter (SPM)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Tiny particles in the water that influence water clarity, feeding efficiency, and sometimes contamination risk.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Intraspecific Competition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Competition between individuals of the same species, often influenced by density and size differences.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55365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Interspecific Competition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Competition between individuals of different species, often driven by overlapping resource needs or dominance hierarchies.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88127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259" y="1632271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foraging as an opportunistic energy recovery behavior based on local environmental conditions and individual fish needs.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optimal foraging behavior</a:t>
            </a:r>
            <a:br>
              <a:rPr lang="en-US" sz="2000" dirty="0"/>
            </a:br>
            <a:r>
              <a:rPr lang="en-US" sz="2000" dirty="0"/>
              <a:t>Allow fish to opportunistically forage when swimming is inefficient or unnecessary, maximizing energy gain during periods of low stress or migratory pause.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Link foraging decisions to environmental conditions and competition</a:t>
            </a:r>
            <a:br>
              <a:rPr lang="en-US" sz="2000" dirty="0"/>
            </a:br>
            <a:r>
              <a:rPr lang="en-US" sz="2000" dirty="0"/>
              <a:t>Enable fish to evaluate nearby foraging conditions based on salinity, temperature, depth, velocity, and SPM, and forage only when and where conditions are suitable.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Link energy gain to environmental conditions</a:t>
            </a:r>
            <a:br>
              <a:rPr lang="en-US" sz="2000" dirty="0"/>
            </a:br>
            <a:r>
              <a:rPr lang="en-US" sz="2000" dirty="0"/>
              <a:t>Allow fish to gain more energy in patches with conditions that promote foraging success.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847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Foraging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9733"/>
              </p:ext>
            </p:extLst>
          </p:nvPr>
        </p:nvGraphicFramePr>
        <p:xfrm>
          <a:off x="775163" y="2013207"/>
          <a:ext cx="10641669" cy="340757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69840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4248615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923214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 it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Why it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 =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is already paused in its migration.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Foraging only happens during natural rest periods.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 &lt; 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is low on energy.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Foraging is only worth the effort when the fish needs to refuel.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6480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Stress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low stress levels.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stress prevents safe feeding.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73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SPM &lt; Mean SPM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has less suspended sediment.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Clearer water improves feeding success.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78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847331" y="5772303"/>
            <a:ext cx="1079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of these conditions must be true for a fish to forage.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scan nearby patches and score them based on salinity, temperature, depth, velocity, and turbidity.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5181125" y="1498616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307356-0B65-45AE-A3A4-442B68B63786}"/>
              </a:ext>
            </a:extLst>
          </p:cNvPr>
          <p:cNvSpPr txBox="1"/>
          <p:nvPr/>
        </p:nvSpPr>
        <p:spPr>
          <a:xfrm>
            <a:off x="6667965" y="3273678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E3ADD645-F0FA-4259-B5A3-58DBE62C3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28742" b="24376"/>
          <a:stretch/>
        </p:blipFill>
        <p:spPr>
          <a:xfrm>
            <a:off x="4345380" y="2036990"/>
            <a:ext cx="3203167" cy="3193172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5788557" y="2427809"/>
            <a:ext cx="208670" cy="12801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-773002" y="169002"/>
            <a:ext cx="51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Competition</a:t>
            </a:r>
          </a:p>
        </p:txBody>
      </p:sp>
    </p:spTree>
    <p:extLst>
      <p:ext uri="{BB962C8B-B14F-4D97-AF65-F5344CB8AC3E}">
        <p14:creationId xmlns:p14="http://schemas.microsoft.com/office/powerpoint/2010/main" val="1991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Fish move to the best nearby patch and gain more energy when environmental conditions match their foraging preferences.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6548321" y="3081079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6390987" y="1396841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6998419" y="2326034"/>
            <a:ext cx="208670" cy="10972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A8D60C-BAA6-4015-AE45-7A907DE10AA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0886" y="1397134"/>
            <a:ext cx="1542422" cy="23349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409AB5-032D-4E57-BABC-128750B729EA}"/>
              </a:ext>
            </a:extLst>
          </p:cNvPr>
          <p:cNvCxnSpPr/>
          <p:nvPr/>
        </p:nvCxnSpPr>
        <p:spPr>
          <a:xfrm>
            <a:off x="6228281" y="2326034"/>
            <a:ext cx="6400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C8501F8-D603-4F8E-B741-CE0871595EE1}"/>
              </a:ext>
            </a:extLst>
          </p:cNvPr>
          <p:cNvSpPr txBox="1"/>
          <p:nvPr/>
        </p:nvSpPr>
        <p:spPr>
          <a:xfrm>
            <a:off x="-773002" y="169002"/>
            <a:ext cx="51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Competition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6C6620-765D-46CA-AF9E-73A2B0DFA123}"/>
              </a:ext>
            </a:extLst>
          </p:cNvPr>
          <p:cNvGrpSpPr/>
          <p:nvPr/>
        </p:nvGrpSpPr>
        <p:grpSpPr>
          <a:xfrm>
            <a:off x="6087067" y="144285"/>
            <a:ext cx="1972474" cy="1233901"/>
            <a:chOff x="6302756" y="-21785"/>
            <a:chExt cx="1972474" cy="123390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2B1A24-B441-4945-AA5E-FDEF334F8B2D}"/>
                </a:ext>
              </a:extLst>
            </p:cNvPr>
            <p:cNvSpPr/>
            <p:nvPr/>
          </p:nvSpPr>
          <p:spPr>
            <a:xfrm>
              <a:off x="6367489" y="82429"/>
              <a:ext cx="1791306" cy="11296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9BC1BE8-B5E3-47BE-90E6-1A98CCDBD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6883" t="9252" r="55401" b="73628"/>
            <a:stretch/>
          </p:blipFill>
          <p:spPr>
            <a:xfrm>
              <a:off x="6474266" y="10814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10DFA3B-5D8C-44E9-B958-B2DFAED6C868}"/>
                </a:ext>
              </a:extLst>
            </p:cNvPr>
            <p:cNvSpPr/>
            <p:nvPr/>
          </p:nvSpPr>
          <p:spPr>
            <a:xfrm>
              <a:off x="6656505" y="791835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E46C0EC-EDDE-42DB-A785-3620D6C39C33}"/>
                </a:ext>
              </a:extLst>
            </p:cNvPr>
            <p:cNvSpPr txBox="1"/>
            <p:nvPr/>
          </p:nvSpPr>
          <p:spPr>
            <a:xfrm>
              <a:off x="6302756" y="873562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1587A8F-8B08-4903-B566-ED9DC8FCE395}"/>
                </a:ext>
              </a:extLst>
            </p:cNvPr>
            <p:cNvSpPr txBox="1"/>
            <p:nvPr/>
          </p:nvSpPr>
          <p:spPr>
            <a:xfrm>
              <a:off x="7268603" y="862193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6041B55F-3988-4B60-924C-FCE72955D507}"/>
                </a:ext>
              </a:extLst>
            </p:cNvPr>
            <p:cNvSpPr/>
            <p:nvPr/>
          </p:nvSpPr>
          <p:spPr>
            <a:xfrm>
              <a:off x="7085723" y="498503"/>
              <a:ext cx="365760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3EC071B-C62F-4608-8E67-788092B6E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196" t="6647" r="73027" b="74624"/>
            <a:stretch/>
          </p:blipFill>
          <p:spPr>
            <a:xfrm>
              <a:off x="7420063" y="-2178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9978A67-3790-4224-B970-E6134D60A546}"/>
                </a:ext>
              </a:extLst>
            </p:cNvPr>
            <p:cNvSpPr/>
            <p:nvPr/>
          </p:nvSpPr>
          <p:spPr>
            <a:xfrm>
              <a:off x="7601295" y="482799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E8DBAB6-CAF3-4888-B519-3F6D614999FF}"/>
              </a:ext>
            </a:extLst>
          </p:cNvPr>
          <p:cNvSpPr/>
          <p:nvPr/>
        </p:nvSpPr>
        <p:spPr>
          <a:xfrm>
            <a:off x="6536406" y="3496147"/>
            <a:ext cx="1048098" cy="2129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Forager: 1 </a:t>
            </a:r>
          </a:p>
        </p:txBody>
      </p:sp>
    </p:spTree>
    <p:extLst>
      <p:ext uri="{BB962C8B-B14F-4D97-AF65-F5344CB8AC3E}">
        <p14:creationId xmlns:p14="http://schemas.microsoft.com/office/powerpoint/2010/main" val="80340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Same-species fish can share a patch, but larger individuals benefit more.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6548321" y="3081079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5157074" y="1454680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5764506" y="2383873"/>
            <a:ext cx="208670" cy="12801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D8DD54-E712-40FD-9C59-5925AA3B9508}"/>
              </a:ext>
            </a:extLst>
          </p:cNvPr>
          <p:cNvSpPr txBox="1"/>
          <p:nvPr/>
        </p:nvSpPr>
        <p:spPr>
          <a:xfrm>
            <a:off x="-29926" y="37106"/>
            <a:ext cx="30032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Intraspecific Competition </a:t>
            </a:r>
            <a:r>
              <a:rPr lang="en-US" sz="2000" dirty="0"/>
              <a:t>(same species)</a:t>
            </a:r>
            <a:endParaRPr lang="en-US" sz="36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1311186-8104-4954-831D-65F1195D2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804418" y="3259724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2F25A69-3FFA-4526-8C2B-3C6CC34CA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488467" y="3530015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076565-5452-43BC-9FF1-3FB78D97A2FA}"/>
              </a:ext>
            </a:extLst>
          </p:cNvPr>
          <p:cNvCxnSpPr>
            <a:cxnSpLocks/>
          </p:cNvCxnSpPr>
          <p:nvPr/>
        </p:nvCxnSpPr>
        <p:spPr>
          <a:xfrm flipV="1">
            <a:off x="7353324" y="2138925"/>
            <a:ext cx="398319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996478" y="1458214"/>
            <a:ext cx="15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Foragers of Same Species</a:t>
            </a:r>
          </a:p>
        </p:txBody>
      </p:sp>
    </p:spTree>
    <p:extLst>
      <p:ext uri="{BB962C8B-B14F-4D97-AF65-F5344CB8AC3E}">
        <p14:creationId xmlns:p14="http://schemas.microsoft.com/office/powerpoint/2010/main" val="15834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5288F-41C4-43B1-8D0A-F4D11CA86244}"/>
              </a:ext>
            </a:extLst>
          </p:cNvPr>
          <p:cNvCxnSpPr>
            <a:cxnSpLocks/>
          </p:cNvCxnSpPr>
          <p:nvPr/>
        </p:nvCxnSpPr>
        <p:spPr>
          <a:xfrm>
            <a:off x="786000" y="3958681"/>
            <a:ext cx="104821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6FB0B-B086-4E45-9B32-45E5B1CEA8C3}"/>
              </a:ext>
            </a:extLst>
          </p:cNvPr>
          <p:cNvSpPr txBox="1"/>
          <p:nvPr/>
        </p:nvSpPr>
        <p:spPr>
          <a:xfrm>
            <a:off x="4816039" y="5791013"/>
            <a:ext cx="263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Species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248A9-BC1A-4B44-86DD-7A6E4561FEFD}"/>
              </a:ext>
            </a:extLst>
          </p:cNvPr>
          <p:cNvSpPr txBox="1"/>
          <p:nvPr/>
        </p:nvSpPr>
        <p:spPr>
          <a:xfrm>
            <a:off x="1991775" y="1619625"/>
            <a:ext cx="26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Size</a:t>
            </a:r>
            <a:endParaRPr lang="en-US" sz="3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9E9B60-77DE-49AE-9EF0-3E1F5C7A32B6}"/>
              </a:ext>
            </a:extLst>
          </p:cNvPr>
          <p:cNvCxnSpPr>
            <a:cxnSpLocks/>
          </p:cNvCxnSpPr>
          <p:nvPr/>
        </p:nvCxnSpPr>
        <p:spPr>
          <a:xfrm rot="16200000">
            <a:off x="-1514391" y="3958681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244798-EFAC-4F5B-A0F1-9E44E477DCB7}"/>
              </a:ext>
            </a:extLst>
          </p:cNvPr>
          <p:cNvSpPr txBox="1"/>
          <p:nvPr/>
        </p:nvSpPr>
        <p:spPr>
          <a:xfrm>
            <a:off x="6798221" y="1555585"/>
            <a:ext cx="427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Resource</a:t>
            </a:r>
            <a:r>
              <a:rPr lang="en-US" sz="3600" b="1" dirty="0"/>
              <a:t> </a:t>
            </a:r>
            <a:r>
              <a:rPr lang="en-US" sz="3200" b="1" dirty="0"/>
              <a:t>Allocation</a:t>
            </a:r>
            <a:endParaRPr lang="en-US" sz="3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2620F-ADD3-4C31-A35F-38AE84BAC5EB}"/>
              </a:ext>
            </a:extLst>
          </p:cNvPr>
          <p:cNvGrpSpPr/>
          <p:nvPr/>
        </p:nvGrpSpPr>
        <p:grpSpPr>
          <a:xfrm>
            <a:off x="812972" y="2631686"/>
            <a:ext cx="10455175" cy="2962420"/>
            <a:chOff x="1274346" y="1817649"/>
            <a:chExt cx="10455175" cy="29624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CE9775-FDB6-4FA5-9FC3-482E5CC62D80}"/>
                </a:ext>
              </a:extLst>
            </p:cNvPr>
            <p:cNvGrpSpPr/>
            <p:nvPr/>
          </p:nvGrpSpPr>
          <p:grpSpPr>
            <a:xfrm>
              <a:off x="1274346" y="3382833"/>
              <a:ext cx="1438648" cy="1027904"/>
              <a:chOff x="1880406" y="1698026"/>
              <a:chExt cx="1438648" cy="102790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89E94E6-484C-4366-AD98-3B6D65935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9D32C-7395-4C45-A4E6-0FA6143DAA05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C3FF57-8973-4AD7-BC4D-B432FC848C58}"/>
                </a:ext>
              </a:extLst>
            </p:cNvPr>
            <p:cNvSpPr/>
            <p:nvPr/>
          </p:nvSpPr>
          <p:spPr>
            <a:xfrm>
              <a:off x="1446447" y="1817649"/>
              <a:ext cx="1148648" cy="10723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C55EDD-89ED-45E4-898A-B3C48F5FCC2D}"/>
                </a:ext>
              </a:extLst>
            </p:cNvPr>
            <p:cNvGrpSpPr/>
            <p:nvPr/>
          </p:nvGrpSpPr>
          <p:grpSpPr>
            <a:xfrm>
              <a:off x="3213127" y="3329761"/>
              <a:ext cx="2812665" cy="1450308"/>
              <a:chOff x="2923195" y="2617166"/>
              <a:chExt cx="2812665" cy="145030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B13AFB5-A59C-45C3-8635-46E73BE05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128126" y="2617166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40481D3-84FA-49A0-B75F-11F8A63D7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812175" y="2887457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E2E64D-5209-48DB-B918-CD7D30B16DD1}"/>
                  </a:ext>
                </a:extLst>
              </p:cNvPr>
              <p:cNvSpPr txBox="1"/>
              <p:nvPr/>
            </p:nvSpPr>
            <p:spPr>
              <a:xfrm>
                <a:off x="2923195" y="3236477"/>
                <a:ext cx="2812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Foragers of the Same Species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3E859F-9276-4590-A171-1B6F41F4ED07}"/>
                </a:ext>
              </a:extLst>
            </p:cNvPr>
            <p:cNvGrpSpPr/>
            <p:nvPr/>
          </p:nvGrpSpPr>
          <p:grpSpPr>
            <a:xfrm>
              <a:off x="8916855" y="3329761"/>
              <a:ext cx="2812666" cy="1450308"/>
              <a:chOff x="2923196" y="2617166"/>
              <a:chExt cx="2812666" cy="145030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BE51216-FBCD-49B4-A750-84DEC3855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128126" y="2617166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824ACBF4-43D5-4F66-8ABC-98A698F0D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812175" y="2887457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49D782C-FB00-442A-94B8-703D59B079D7}"/>
                  </a:ext>
                </a:extLst>
              </p:cNvPr>
              <p:cNvSpPr txBox="1"/>
              <p:nvPr/>
            </p:nvSpPr>
            <p:spPr>
              <a:xfrm>
                <a:off x="2923196" y="3236477"/>
                <a:ext cx="28126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Foragers of the Same Species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4C336F-BFE8-4574-9AA0-0A49DD4AC7BC}"/>
                </a:ext>
              </a:extLst>
            </p:cNvPr>
            <p:cNvGrpSpPr/>
            <p:nvPr/>
          </p:nvGrpSpPr>
          <p:grpSpPr>
            <a:xfrm>
              <a:off x="6984240" y="3382833"/>
              <a:ext cx="1438648" cy="1027904"/>
              <a:chOff x="1880406" y="1698026"/>
              <a:chExt cx="1438648" cy="1027904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ED86251-B29C-4F68-AF79-343C3E84F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69A072-906D-438F-B84D-9BF724CF0FF2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7E113E-9EBD-4BAD-9352-EA68D78AC9E1}"/>
              </a:ext>
            </a:extLst>
          </p:cNvPr>
          <p:cNvCxnSpPr>
            <a:cxnSpLocks/>
          </p:cNvCxnSpPr>
          <p:nvPr/>
        </p:nvCxnSpPr>
        <p:spPr>
          <a:xfrm rot="16200000">
            <a:off x="4970361" y="2867200"/>
            <a:ext cx="2194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43F3D7-9922-47C5-B286-16E9C84F7D1A}"/>
              </a:ext>
            </a:extLst>
          </p:cNvPr>
          <p:cNvSpPr txBox="1"/>
          <p:nvPr/>
        </p:nvSpPr>
        <p:spPr>
          <a:xfrm>
            <a:off x="3174380" y="321830"/>
            <a:ext cx="584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Intraspecific Competition </a:t>
            </a:r>
            <a:r>
              <a:rPr lang="en-US" sz="2400" dirty="0"/>
              <a:t>(same species)</a:t>
            </a:r>
            <a:endParaRPr lang="en-US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D50594-FB1C-48B8-B834-C3E13F9D22CF}"/>
              </a:ext>
            </a:extLst>
          </p:cNvPr>
          <p:cNvSpPr/>
          <p:nvPr/>
        </p:nvSpPr>
        <p:spPr>
          <a:xfrm>
            <a:off x="3955396" y="326155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30F4CE-AC47-43CC-86E7-DC081DE2CC1F}"/>
              </a:ext>
            </a:extLst>
          </p:cNvPr>
          <p:cNvSpPr/>
          <p:nvPr/>
        </p:nvSpPr>
        <p:spPr>
          <a:xfrm>
            <a:off x="3955396" y="2640873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7EC727-EBDE-45F1-9E92-2F456C8DA38F}"/>
              </a:ext>
            </a:extLst>
          </p:cNvPr>
          <p:cNvSpPr/>
          <p:nvPr/>
        </p:nvSpPr>
        <p:spPr>
          <a:xfrm>
            <a:off x="6696056" y="2633371"/>
            <a:ext cx="1148648" cy="107230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AD1EB6-81FB-4078-A136-371C98394498}"/>
              </a:ext>
            </a:extLst>
          </p:cNvPr>
          <p:cNvSpPr/>
          <p:nvPr/>
        </p:nvSpPr>
        <p:spPr>
          <a:xfrm>
            <a:off x="9544362" y="3261557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278EED-5A15-4656-BA3F-1EB4B3D70757}"/>
              </a:ext>
            </a:extLst>
          </p:cNvPr>
          <p:cNvSpPr/>
          <p:nvPr/>
        </p:nvSpPr>
        <p:spPr>
          <a:xfrm>
            <a:off x="9544362" y="2640873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Fish avoid patches with larger individuals from other species.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6536969" y="3115760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5157074" y="1454680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5764506" y="2383873"/>
            <a:ext cx="208670" cy="12801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851822" y="1179760"/>
            <a:ext cx="19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 of a Different Species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67EAA9-1C16-41BB-AFFB-F2D826566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102" y="3110461"/>
            <a:ext cx="2068979" cy="11950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F47EB6-0D21-4940-809F-540B0F44318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128726" y="1826091"/>
            <a:ext cx="686082" cy="1864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405DA4B-5FDF-4DEA-B480-85B6B414C7D0}"/>
              </a:ext>
            </a:extLst>
          </p:cNvPr>
          <p:cNvSpPr txBox="1"/>
          <p:nvPr/>
        </p:nvSpPr>
        <p:spPr>
          <a:xfrm>
            <a:off x="29496" y="84553"/>
            <a:ext cx="3283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Interspecific Competition </a:t>
            </a:r>
            <a:r>
              <a:rPr lang="en-US" sz="2000" dirty="0"/>
              <a:t>(single fish-different species)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069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1543</Words>
  <Application>Microsoft Office PowerPoint</Application>
  <PresentationFormat>Widescreen</PresentationFormat>
  <Paragraphs>383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Foraging Behavior</vt:lpstr>
      <vt:lpstr>Relevant Background Information</vt:lpstr>
      <vt:lpstr>Model Objectives</vt:lpstr>
      <vt:lpstr>Conditions that Trigger Foraging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203</cp:revision>
  <dcterms:created xsi:type="dcterms:W3CDTF">2025-06-04T12:52:07Z</dcterms:created>
  <dcterms:modified xsi:type="dcterms:W3CDTF">2025-06-30T02:40:51Z</dcterms:modified>
</cp:coreProperties>
</file>