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91" r:id="rId5"/>
    <p:sldId id="266" r:id="rId6"/>
    <p:sldId id="285" r:id="rId7"/>
    <p:sldId id="267" r:id="rId8"/>
    <p:sldId id="268" r:id="rId9"/>
    <p:sldId id="273" r:id="rId10"/>
    <p:sldId id="275" r:id="rId11"/>
    <p:sldId id="288" r:id="rId12"/>
    <p:sldId id="292" r:id="rId13"/>
    <p:sldId id="294" r:id="rId14"/>
    <p:sldId id="293" r:id="rId15"/>
    <p:sldId id="277" r:id="rId16"/>
    <p:sldId id="279" r:id="rId17"/>
    <p:sldId id="28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D015F96-7400-44AE-AC12-35136EFC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8397" y="1463190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708C55F-8F1C-4CB3-BE28-8B79EC18AEFE}"/>
              </a:ext>
            </a:extLst>
          </p:cNvPr>
          <p:cNvSpPr txBox="1"/>
          <p:nvPr/>
        </p:nvSpPr>
        <p:spPr>
          <a:xfrm>
            <a:off x="923746" y="1978778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911E59BE-09EA-49D6-8B57-7644BBBC8D80}"/>
              </a:ext>
            </a:extLst>
          </p:cNvPr>
          <p:cNvSpPr/>
          <p:nvPr/>
        </p:nvSpPr>
        <p:spPr>
          <a:xfrm>
            <a:off x="2597453" y="2314164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A6D271-20C7-4238-B5C1-80530D7918B2}"/>
              </a:ext>
            </a:extLst>
          </p:cNvPr>
          <p:cNvCxnSpPr>
            <a:cxnSpLocks/>
          </p:cNvCxnSpPr>
          <p:nvPr/>
        </p:nvCxnSpPr>
        <p:spPr>
          <a:xfrm>
            <a:off x="3344846" y="1778105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F5CCE2-E4DB-45A1-A190-A6ADD852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83" y="1427154"/>
            <a:ext cx="3377477" cy="17984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64339" y="144492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4299688" y="196051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5973395" y="229589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6E921F-4756-45D9-BBF8-FADDC23FD2A9}"/>
              </a:ext>
            </a:extLst>
          </p:cNvPr>
          <p:cNvGrpSpPr/>
          <p:nvPr/>
        </p:nvGrpSpPr>
        <p:grpSpPr>
          <a:xfrm>
            <a:off x="3659539" y="33220"/>
            <a:ext cx="5650716" cy="1481030"/>
            <a:chOff x="291053" y="-26968"/>
            <a:chExt cx="5650716" cy="1481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F42906-4699-4DDB-8C83-4B9B30D076E4}"/>
                </a:ext>
              </a:extLst>
            </p:cNvPr>
            <p:cNvSpPr/>
            <p:nvPr/>
          </p:nvSpPr>
          <p:spPr>
            <a:xfrm>
              <a:off x="462931" y="86120"/>
              <a:ext cx="5478838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6411A31-7CBD-4CFB-B412-0CEE88D502B2}"/>
                </a:ext>
              </a:extLst>
            </p:cNvPr>
            <p:cNvSpPr/>
            <p:nvPr/>
          </p:nvSpPr>
          <p:spPr>
            <a:xfrm>
              <a:off x="3632505" y="566184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C9562A-6838-4F33-B2DE-C03C11D94339}"/>
                </a:ext>
              </a:extLst>
            </p:cNvPr>
            <p:cNvSpPr txBox="1"/>
            <p:nvPr/>
          </p:nvSpPr>
          <p:spPr>
            <a:xfrm>
              <a:off x="3901357" y="84999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7CDC90-3F5A-4ABE-998F-643A030FED68}"/>
                </a:ext>
              </a:extLst>
            </p:cNvPr>
            <p:cNvSpPr txBox="1"/>
            <p:nvPr/>
          </p:nvSpPr>
          <p:spPr>
            <a:xfrm>
              <a:off x="2619715" y="869287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A074108-6DA7-4F8E-A30A-7D212129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2957953" y="-1555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DC778CA-C991-4E8D-86D2-AB42AA26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4078795" y="-2696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5EDEE8-DF42-4204-BD2F-9A405437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1841349" y="12017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93B9E8-8961-484B-94E4-85F97E620630}"/>
                </a:ext>
              </a:extLst>
            </p:cNvPr>
            <p:cNvSpPr txBox="1"/>
            <p:nvPr/>
          </p:nvSpPr>
          <p:spPr>
            <a:xfrm>
              <a:off x="291053" y="849990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13A5-E2CA-4963-8A25-26F50FBBEFF3}"/>
                </a:ext>
              </a:extLst>
            </p:cNvPr>
            <p:cNvSpPr txBox="1"/>
            <p:nvPr/>
          </p:nvSpPr>
          <p:spPr>
            <a:xfrm>
              <a:off x="1563557" y="85746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E9927C-5B33-428E-A918-E6E99273B906}"/>
                </a:ext>
              </a:extLst>
            </p:cNvPr>
            <p:cNvSpPr txBox="1"/>
            <p:nvPr/>
          </p:nvSpPr>
          <p:spPr>
            <a:xfrm>
              <a:off x="2457257" y="168909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13B7EC-E6A0-4EBE-818F-454C60B30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601420" y="-1250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2543CAFB-440C-4662-9D4E-D399CE83E0F2}"/>
                </a:ext>
              </a:extLst>
            </p:cNvPr>
            <p:cNvSpPr/>
            <p:nvPr/>
          </p:nvSpPr>
          <p:spPr>
            <a:xfrm>
              <a:off x="1268203" y="538105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34483B6-0AA4-49A1-B60B-064B9C54C543}"/>
                </a:ext>
              </a:extLst>
            </p:cNvPr>
            <p:cNvSpPr/>
            <p:nvPr/>
          </p:nvSpPr>
          <p:spPr>
            <a:xfrm>
              <a:off x="4271178" y="477616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4F34CE-A03F-4CC5-9BB5-FABBBD0516FA}"/>
                </a:ext>
              </a:extLst>
            </p:cNvPr>
            <p:cNvSpPr/>
            <p:nvPr/>
          </p:nvSpPr>
          <p:spPr>
            <a:xfrm>
              <a:off x="3146019" y="487774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491497D-0121-45B0-9A78-C955601B3284}"/>
                </a:ext>
              </a:extLst>
            </p:cNvPr>
            <p:cNvSpPr/>
            <p:nvPr/>
          </p:nvSpPr>
          <p:spPr>
            <a:xfrm>
              <a:off x="794023" y="490241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82D1780-1BFD-4BFA-96F4-79FEE4482698}"/>
                </a:ext>
              </a:extLst>
            </p:cNvPr>
            <p:cNvSpPr/>
            <p:nvPr/>
          </p:nvSpPr>
          <p:spPr>
            <a:xfrm>
              <a:off x="2026902" y="805107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439F932-E0DD-4ABC-BE4B-0ED3647345F5}"/>
              </a:ext>
            </a:extLst>
          </p:cNvPr>
          <p:cNvSpPr/>
          <p:nvPr/>
        </p:nvSpPr>
        <p:spPr>
          <a:xfrm>
            <a:off x="8128373" y="616377"/>
            <a:ext cx="432639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EE022-C34A-4CAF-AB97-032332462E51}"/>
              </a:ext>
            </a:extLst>
          </p:cNvPr>
          <p:cNvSpPr txBox="1"/>
          <p:nvPr/>
        </p:nvSpPr>
        <p:spPr>
          <a:xfrm>
            <a:off x="8425677" y="904752"/>
            <a:ext cx="10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Energy Levels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044866-B399-46C7-A2F1-5A811CA0CE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883" t="9252" r="55401" b="73628"/>
          <a:stretch/>
        </p:blipFill>
        <p:spPr>
          <a:xfrm>
            <a:off x="8584865" y="150288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9FF6B2-A8C9-4E7F-A4A7-A7F88EF19AF1}"/>
              </a:ext>
            </a:extLst>
          </p:cNvPr>
          <p:cNvSpPr/>
          <p:nvPr/>
        </p:nvSpPr>
        <p:spPr>
          <a:xfrm>
            <a:off x="8770418" y="835225"/>
            <a:ext cx="254405" cy="365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524205E-1DB7-4748-8EBF-E6AC79A4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9C16E32-C039-4DE7-B206-FF2D1374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016" y="1427154"/>
            <a:ext cx="3377477" cy="1798476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1C7818-350D-4A2E-A555-65403C5DEE47}"/>
              </a:ext>
            </a:extLst>
          </p:cNvPr>
          <p:cNvCxnSpPr>
            <a:cxnSpLocks/>
          </p:cNvCxnSpPr>
          <p:nvPr/>
        </p:nvCxnSpPr>
        <p:spPr>
          <a:xfrm>
            <a:off x="6716652" y="177731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EE636871-0791-4BC7-87B4-54B7DE0AD0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049" y="1427154"/>
            <a:ext cx="3377477" cy="17984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FF47DA-FB88-4D9E-A08A-0EC7EE794743}"/>
              </a:ext>
            </a:extLst>
          </p:cNvPr>
          <p:cNvCxnSpPr>
            <a:cxnSpLocks/>
          </p:cNvCxnSpPr>
          <p:nvPr/>
        </p:nvCxnSpPr>
        <p:spPr>
          <a:xfrm>
            <a:off x="3326322" y="176909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63C6AA11-DDFA-4C80-888C-FB0EEE9D7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19772" y="147682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7755121" y="1992413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9428828" y="2327799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21442D4-8E5A-41EC-8118-8B07A1DB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C87EF09-64C2-4F4C-B4D8-2DA15E28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A74B2E0-E258-4604-8A77-B7EDF0116321}"/>
              </a:ext>
            </a:extLst>
          </p:cNvPr>
          <p:cNvGrpSpPr/>
          <p:nvPr/>
        </p:nvGrpSpPr>
        <p:grpSpPr>
          <a:xfrm>
            <a:off x="5303653" y="49214"/>
            <a:ext cx="5707944" cy="1466564"/>
            <a:chOff x="214395" y="5069535"/>
            <a:chExt cx="5707944" cy="1466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56D3D0-96F5-4DE6-A77C-A01121230662}"/>
                </a:ext>
              </a:extLst>
            </p:cNvPr>
            <p:cNvSpPr/>
            <p:nvPr/>
          </p:nvSpPr>
          <p:spPr>
            <a:xfrm>
              <a:off x="386272" y="5168157"/>
              <a:ext cx="5536067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213C5ADA-D1B0-4442-8CFA-3F5E93991AFE}"/>
                </a:ext>
              </a:extLst>
            </p:cNvPr>
            <p:cNvSpPr/>
            <p:nvPr/>
          </p:nvSpPr>
          <p:spPr>
            <a:xfrm>
              <a:off x="3555847" y="564822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AFF493-C557-488A-80ED-8DAF98D3D1E0}"/>
                </a:ext>
              </a:extLst>
            </p:cNvPr>
            <p:cNvSpPr txBox="1"/>
            <p:nvPr/>
          </p:nvSpPr>
          <p:spPr>
            <a:xfrm>
              <a:off x="3835479" y="592974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58092-E112-4B2C-B69D-5AB44C120D08}"/>
                </a:ext>
              </a:extLst>
            </p:cNvPr>
            <p:cNvSpPr txBox="1"/>
            <p:nvPr/>
          </p:nvSpPr>
          <p:spPr>
            <a:xfrm>
              <a:off x="2543057" y="5951324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F631D5-C18B-4746-9D38-ECB6BB841E70}"/>
                </a:ext>
              </a:extLst>
            </p:cNvPr>
            <p:cNvSpPr txBox="1"/>
            <p:nvPr/>
          </p:nvSpPr>
          <p:spPr>
            <a:xfrm>
              <a:off x="214395" y="5932027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2242E-BC93-4A01-B8B3-90438BE5F109}"/>
                </a:ext>
              </a:extLst>
            </p:cNvPr>
            <p:cNvSpPr txBox="1"/>
            <p:nvPr/>
          </p:nvSpPr>
          <p:spPr>
            <a:xfrm>
              <a:off x="1534621" y="5937805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18839-F4AE-41DD-B19F-6B7C8B6F39A6}"/>
                </a:ext>
              </a:extLst>
            </p:cNvPr>
            <p:cNvSpPr txBox="1"/>
            <p:nvPr/>
          </p:nvSpPr>
          <p:spPr>
            <a:xfrm>
              <a:off x="2380599" y="5250946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42627E2-DD73-462A-9FE9-93226CB92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524762" y="506953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67514375-EB11-415C-BCA4-5145333D41D3}"/>
                </a:ext>
              </a:extLst>
            </p:cNvPr>
            <p:cNvSpPr/>
            <p:nvPr/>
          </p:nvSpPr>
          <p:spPr>
            <a:xfrm>
              <a:off x="1191545" y="5620142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8C20E1-A929-4160-A26F-1E2B3E93BF81}"/>
                </a:ext>
              </a:extLst>
            </p:cNvPr>
            <p:cNvSpPr/>
            <p:nvPr/>
          </p:nvSpPr>
          <p:spPr>
            <a:xfrm>
              <a:off x="717365" y="5572278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EFE82AC-F71C-4AD4-BF14-ED76EB03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1807773" y="507708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D10AA7-3AC7-4E6A-8D8D-6324EF9E17A1}"/>
                </a:ext>
              </a:extLst>
            </p:cNvPr>
            <p:cNvSpPr/>
            <p:nvPr/>
          </p:nvSpPr>
          <p:spPr>
            <a:xfrm>
              <a:off x="1997865" y="5581566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0AC1C1-2147-4733-8229-97CF5E67D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28951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85E3A9-C0FA-406E-8C40-EA5F810513C6}"/>
                </a:ext>
              </a:extLst>
            </p:cNvPr>
            <p:cNvSpPr/>
            <p:nvPr/>
          </p:nvSpPr>
          <p:spPr>
            <a:xfrm>
              <a:off x="3080654" y="5871146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D97C226-8DD5-4E57-B0EF-BD5BC780F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0316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6EC41-5302-4AAA-A0A9-633F4657A1FD}"/>
                </a:ext>
              </a:extLst>
            </p:cNvPr>
            <p:cNvSpPr/>
            <p:nvPr/>
          </p:nvSpPr>
          <p:spPr>
            <a:xfrm>
              <a:off x="4213841" y="5871146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E2939-D832-4BC2-A178-DF0E3D954682}"/>
              </a:ext>
            </a:extLst>
          </p:cNvPr>
          <p:cNvGrpSpPr/>
          <p:nvPr/>
        </p:nvGrpSpPr>
        <p:grpSpPr>
          <a:xfrm>
            <a:off x="9772446" y="627937"/>
            <a:ext cx="1355311" cy="880722"/>
            <a:chOff x="11050067" y="627635"/>
            <a:chExt cx="1355311" cy="880722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29F16E8-5ECB-4BB9-B075-20F8ED7E52A9}"/>
                </a:ext>
              </a:extLst>
            </p:cNvPr>
            <p:cNvSpPr/>
            <p:nvPr/>
          </p:nvSpPr>
          <p:spPr>
            <a:xfrm>
              <a:off x="11050067" y="627635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35639C-9C55-4C4E-B62A-8DE48649E0EF}"/>
                </a:ext>
              </a:extLst>
            </p:cNvPr>
            <p:cNvSpPr txBox="1"/>
            <p:nvPr/>
          </p:nvSpPr>
          <p:spPr>
            <a:xfrm>
              <a:off x="11398751" y="92358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F43F8-C44F-4A8F-8F3E-0B0EE3F10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431" y="205505"/>
            <a:ext cx="495369" cy="8192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546293E-4939-4847-BD2B-5D9CB08A34E8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3566BF-71D0-41BE-9F28-840772479365}"/>
              </a:ext>
            </a:extLst>
          </p:cNvPr>
          <p:cNvSpPr txBox="1"/>
          <p:nvPr/>
        </p:nvSpPr>
        <p:spPr>
          <a:xfrm>
            <a:off x="-18366" y="2454106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the level of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408777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use more energy to manage salinity stress in certain areas or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factors or variables missing (e.g. temperature, precipitation) impacting a fishing ability to manage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957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09335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1" dirty="0"/>
              <a:t>🌍 Environmental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3952" y="2141571"/>
            <a:ext cx="499044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🧂 </a:t>
            </a:r>
            <a:r>
              <a:rPr lang="en-US" sz="1800" b="1" dirty="0"/>
              <a:t>Salinity</a:t>
            </a:r>
            <a:br>
              <a:rPr lang="en-US" sz="1800" dirty="0"/>
            </a:br>
            <a:r>
              <a:rPr lang="en-US" sz="1800" i="1" dirty="0"/>
              <a:t>How salty the surrounding water is</a:t>
            </a:r>
            <a:br>
              <a:rPr lang="en-US" sz="1800" dirty="0"/>
            </a:br>
            <a:r>
              <a:rPr lang="en-US" sz="1800" i="1" dirty="0"/>
              <a:t>(Affects how much the fish needs to regulate)</a:t>
            </a:r>
          </a:p>
          <a:p>
            <a:r>
              <a:rPr lang="en-US" sz="1800" dirty="0"/>
              <a:t>🌡️</a:t>
            </a:r>
            <a:r>
              <a:rPr lang="en-US" sz="1200" dirty="0"/>
              <a:t> </a:t>
            </a:r>
            <a:r>
              <a:rPr lang="en-US" sz="1800" b="1" dirty="0"/>
              <a:t>Patch-Stress</a:t>
            </a:r>
            <a:br>
              <a:rPr lang="en-US" sz="1800" dirty="0"/>
            </a:br>
            <a:r>
              <a:rPr lang="en-US" sz="1800" dirty="0"/>
              <a:t>L</a:t>
            </a:r>
            <a:r>
              <a:rPr lang="en-US" sz="1800" i="1" dirty="0"/>
              <a:t>ocations where fish experience the highest salinity stress</a:t>
            </a:r>
          </a:p>
          <a:p>
            <a:r>
              <a:rPr lang="en-US" sz="1800" dirty="0"/>
              <a:t>⚡</a:t>
            </a:r>
            <a:r>
              <a:rPr lang="en-US" sz="1800" b="1" dirty="0"/>
              <a:t>Patch-Energy</a:t>
            </a:r>
            <a:br>
              <a:rPr lang="en-US" sz="1800" dirty="0"/>
            </a:br>
            <a:r>
              <a:rPr lang="en-US" sz="1800" i="1" dirty="0"/>
              <a:t>Locations where fish are using the most energy to stay balanced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209335"/>
            <a:ext cx="57038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🐟 Individual (Fish)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2524-FA0B-4B09-A398-76A25CDC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141571"/>
            <a:ext cx="5703887" cy="3774513"/>
          </a:xfrm>
        </p:spPr>
        <p:txBody>
          <a:bodyPr>
            <a:noAutofit/>
          </a:bodyPr>
          <a:lstStyle/>
          <a:p>
            <a:r>
              <a:rPr lang="en-US" sz="1800" dirty="0"/>
              <a:t>⚡ </a:t>
            </a:r>
            <a:r>
              <a:rPr lang="en-US" sz="1800" b="1" dirty="0"/>
              <a:t>Energy</a:t>
            </a:r>
            <a:br>
              <a:rPr lang="en-US" sz="1800" dirty="0"/>
            </a:br>
            <a:r>
              <a:rPr lang="en-US" sz="1800" i="1" dirty="0"/>
              <a:t>Available energy for physiological processes</a:t>
            </a:r>
            <a:endParaRPr lang="en-US" sz="1800" dirty="0"/>
          </a:p>
          <a:p>
            <a:r>
              <a:rPr lang="en-US" sz="1800" dirty="0"/>
              <a:t>💧 </a:t>
            </a:r>
            <a:r>
              <a:rPr lang="en-US" sz="1800" b="1" dirty="0"/>
              <a:t>Acclimated Salinity</a:t>
            </a:r>
            <a:br>
              <a:rPr lang="en-US" sz="1800" dirty="0"/>
            </a:br>
            <a:r>
              <a:rPr lang="en-US" sz="1800" i="1" dirty="0"/>
              <a:t>The salt level the fish internally acclimated to (Assumes internal physiological processes managing internal salt levels)</a:t>
            </a:r>
          </a:p>
          <a:p>
            <a:r>
              <a:rPr lang="en-US" sz="1800" dirty="0"/>
              <a:t>🌊 </a:t>
            </a:r>
            <a:r>
              <a:rPr lang="en-US" sz="1800" b="1" dirty="0"/>
              <a:t>Salinity Stress</a:t>
            </a:r>
            <a:br>
              <a:rPr lang="en-US" sz="1800" dirty="0"/>
            </a:br>
            <a:r>
              <a:rPr lang="en-US" sz="1800" i="1" dirty="0"/>
              <a:t>Difference between acclimated and external salinity</a:t>
            </a:r>
            <a:endParaRPr lang="en-US" sz="1800" dirty="0"/>
          </a:p>
          <a:p>
            <a:r>
              <a:rPr lang="en-US" sz="1800" dirty="0"/>
              <a:t>🧫 </a:t>
            </a:r>
            <a:r>
              <a:rPr lang="en-US" sz="1800" b="1" dirty="0"/>
              <a:t>Chloride Cell Density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i="1" dirty="0"/>
              <a:t>Percent of specialized gill cells expressed for salt regulation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2788"/>
              </p:ext>
            </p:extLst>
          </p:nvPr>
        </p:nvGraphicFramePr>
        <p:xfrm>
          <a:off x="1258094" y="1895697"/>
          <a:ext cx="967581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79742" y="143525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FE6AB8-17F4-45C0-9EF9-9F93A2D63BEA}"/>
              </a:ext>
            </a:extLst>
          </p:cNvPr>
          <p:cNvSpPr txBox="1"/>
          <p:nvPr/>
        </p:nvSpPr>
        <p:spPr>
          <a:xfrm>
            <a:off x="1015091" y="195084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Acclimated Salinity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2688798" y="228622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7D0D9F-6B88-4144-9DE0-A55754F0865C}"/>
                </a:ext>
              </a:extLst>
            </p:cNvPr>
            <p:cNvGrpSpPr/>
            <p:nvPr/>
          </p:nvGrpSpPr>
          <p:grpSpPr>
            <a:xfrm>
              <a:off x="2886605" y="1693727"/>
              <a:ext cx="2525485" cy="1513114"/>
              <a:chOff x="816429" y="1839686"/>
              <a:chExt cx="2525485" cy="151311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9FB4A0-E4C0-4AB3-AEEB-1D487982B552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9FA3F9-D286-449A-BD9D-273C564786E3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467343"/>
              <a:ext cx="2525485" cy="1513114"/>
              <a:chOff x="816429" y="1839686"/>
              <a:chExt cx="2525485" cy="151311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674575" cy="4880070"/>
            <a:chOff x="2133731" y="1544190"/>
            <a:chExt cx="7674575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766855" y="3308172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Increase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Decrease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5851</TotalTime>
  <Words>1334</Words>
  <Application>Microsoft Office PowerPoint</Application>
  <PresentationFormat>Widescreen</PresentationFormat>
  <Paragraphs>227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128</cp:revision>
  <dcterms:created xsi:type="dcterms:W3CDTF">2025-05-20T23:38:07Z</dcterms:created>
  <dcterms:modified xsi:type="dcterms:W3CDTF">2025-06-30T01:44:35Z</dcterms:modified>
</cp:coreProperties>
</file>