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3" r:id="rId5"/>
    <p:sldId id="294" r:id="rId6"/>
    <p:sldId id="305" r:id="rId7"/>
    <p:sldId id="310" r:id="rId8"/>
    <p:sldId id="291" r:id="rId9"/>
    <p:sldId id="306" r:id="rId10"/>
    <p:sldId id="297" r:id="rId11"/>
    <p:sldId id="296" r:id="rId12"/>
    <p:sldId id="303" r:id="rId13"/>
    <p:sldId id="307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FFFFFF"/>
    <a:srgbClr val="391F1F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3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3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Bioaccumulation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4753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4785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59" y="5634696"/>
            <a:ext cx="1086803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fish enter a patch with contamination above NOAA limits, exposure time increases and is recorded for that location.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1175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65B9399-3353-4CBD-9B2D-E9D75434C84D}"/>
              </a:ext>
            </a:extLst>
          </p:cNvPr>
          <p:cNvSpPr/>
          <p:nvPr/>
        </p:nvSpPr>
        <p:spPr>
          <a:xfrm>
            <a:off x="5875113" y="138697"/>
            <a:ext cx="406913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96F140-6CD7-4F66-97FA-37175FD66FC6}"/>
              </a:ext>
            </a:extLst>
          </p:cNvPr>
          <p:cNvSpPr txBox="1"/>
          <p:nvPr/>
        </p:nvSpPr>
        <p:spPr>
          <a:xfrm>
            <a:off x="5679374" y="890335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9C6AA06-A84D-4CCC-86C8-171CD70BA9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2" t="27651" r="74061" b="51180"/>
          <a:stretch/>
        </p:blipFill>
        <p:spPr>
          <a:xfrm>
            <a:off x="6603516" y="104698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7DA7A-22DF-4E83-BE66-2DD54E354203}"/>
              </a:ext>
            </a:extLst>
          </p:cNvPr>
          <p:cNvCxnSpPr/>
          <p:nvPr/>
        </p:nvCxnSpPr>
        <p:spPr>
          <a:xfrm>
            <a:off x="6726126" y="560522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CBBF30-CA9B-41BA-9BA7-56DBAF014CAA}"/>
              </a:ext>
            </a:extLst>
          </p:cNvPr>
          <p:cNvSpPr txBox="1"/>
          <p:nvPr/>
        </p:nvSpPr>
        <p:spPr>
          <a:xfrm>
            <a:off x="8312971" y="512915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0 + 1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ED997B9-99ED-455F-BA87-01E507B936A5}"/>
              </a:ext>
            </a:extLst>
          </p:cNvPr>
          <p:cNvSpPr/>
          <p:nvPr/>
        </p:nvSpPr>
        <p:spPr>
          <a:xfrm>
            <a:off x="7599960" y="560522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7C8FFE-1122-430F-8122-B26F3B5AFBD9}"/>
              </a:ext>
            </a:extLst>
          </p:cNvPr>
          <p:cNvSpPr txBox="1"/>
          <p:nvPr/>
        </p:nvSpPr>
        <p:spPr>
          <a:xfrm>
            <a:off x="7018734" y="426978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4307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742058" y="271119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83C2028-E915-4205-9CAC-AB4A2B1352DF}"/>
              </a:ext>
            </a:extLst>
          </p:cNvPr>
          <p:cNvSpPr/>
          <p:nvPr/>
        </p:nvSpPr>
        <p:spPr>
          <a:xfrm>
            <a:off x="7724898" y="301367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1F156-1D32-4711-92B3-D0BB90BC759E}"/>
              </a:ext>
            </a:extLst>
          </p:cNvPr>
          <p:cNvGrpSpPr/>
          <p:nvPr/>
        </p:nvGrpSpPr>
        <p:grpSpPr>
          <a:xfrm>
            <a:off x="7935310" y="1696246"/>
            <a:ext cx="622855" cy="1236202"/>
            <a:chOff x="7935310" y="1696246"/>
            <a:chExt cx="622855" cy="123620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746124-3CFE-457D-BCCD-B43C2BB5C231}"/>
                </a:ext>
              </a:extLst>
            </p:cNvPr>
            <p:cNvSpPr/>
            <p:nvPr/>
          </p:nvSpPr>
          <p:spPr>
            <a:xfrm>
              <a:off x="7974286" y="2318321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D0FD85EB-7589-4B4E-82D7-B6A1936DDBB4}"/>
                </a:ext>
              </a:extLst>
            </p:cNvPr>
            <p:cNvSpPr/>
            <p:nvPr/>
          </p:nvSpPr>
          <p:spPr>
            <a:xfrm>
              <a:off x="7935310" y="2383806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8BD2C3-2F59-459B-94E4-1C91251C08D8}"/>
                </a:ext>
              </a:extLst>
            </p:cNvPr>
            <p:cNvSpPr/>
            <p:nvPr/>
          </p:nvSpPr>
          <p:spPr>
            <a:xfrm rot="16200000">
              <a:off x="7946576" y="1968577"/>
              <a:ext cx="6400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D2649C7E-3F05-47D7-BAA6-6FA508A18D14}"/>
                </a:ext>
              </a:extLst>
            </p:cNvPr>
            <p:cNvSpPr/>
            <p:nvPr/>
          </p:nvSpPr>
          <p:spPr>
            <a:xfrm>
              <a:off x="8391187" y="2383808"/>
              <a:ext cx="166978" cy="54864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3409C5-765A-43F1-85D3-4AAB6F0D76F6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E4C3679-B463-4980-B556-21602D01213C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A145D6B-7360-4985-9777-F1616C63367D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C8DCAC-B953-468C-9910-8AA47E98DDD7}"/>
              </a:ext>
            </a:extLst>
          </p:cNvPr>
          <p:cNvSpPr txBox="1"/>
          <p:nvPr/>
        </p:nvSpPr>
        <p:spPr>
          <a:xfrm>
            <a:off x="124750" y="1902941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144502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57D0189-5C6B-4CAC-90C5-84DFC5F32044}"/>
              </a:ext>
            </a:extLst>
          </p:cNvPr>
          <p:cNvSpPr/>
          <p:nvPr/>
        </p:nvSpPr>
        <p:spPr>
          <a:xfrm>
            <a:off x="2145892" y="10694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299036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Cumulative Contamination builds up as fish move through polluted areas.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546440" y="526267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</a:t>
            </a:r>
            <a:r>
              <a:rPr lang="en-US" sz="1600" dirty="0"/>
              <a:t> = 1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216B7F-8B69-49D1-8041-5BE3950C7170}"/>
              </a:ext>
            </a:extLst>
          </p:cNvPr>
          <p:cNvGrpSpPr/>
          <p:nvPr/>
        </p:nvGrpSpPr>
        <p:grpSpPr>
          <a:xfrm>
            <a:off x="9911084" y="740851"/>
            <a:ext cx="3112943" cy="1336276"/>
            <a:chOff x="9917324" y="1183186"/>
            <a:chExt cx="3112943" cy="133627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32A25A-5C3D-45E3-91D5-95A740DCD48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D509655-BCF7-431F-B1F8-8271BF531A75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001EB84-649E-4D8F-9CA4-BEF08F8D2141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3BE7400-D4DD-463B-A77B-A09557E9DB3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F80738B-367F-447B-AB84-F4805186F5F3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B6B56E-C2DD-4D62-8DC9-E76CF665E04D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7669FC0-B727-4A25-A504-7360025AACA7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0FFB0F-03C9-4AAF-8BFD-770196DDF30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D9A8DDA-7958-4608-A9AE-16165623965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4A47A2E-B462-4A36-9CBD-CE10E128CEC3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26D3E81-7EA3-4887-B2E5-BF441EE81008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F1512579-294A-4F08-B0BB-4011A15FFF7A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AC9C41B-4458-461F-87CF-E66CD1733DEA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A1FB8AF-8A00-438B-B2CE-1D5E9D98C888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DC318D-7FDA-4434-86FF-F0FEC16B8AA5}"/>
              </a:ext>
            </a:extLst>
          </p:cNvPr>
          <p:cNvSpPr/>
          <p:nvPr/>
        </p:nvSpPr>
        <p:spPr>
          <a:xfrm>
            <a:off x="8395020" y="3095656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8BB4F-6211-426F-88D2-98343A4AA8F7}"/>
              </a:ext>
            </a:extLst>
          </p:cNvPr>
          <p:cNvSpPr txBox="1"/>
          <p:nvPr/>
        </p:nvSpPr>
        <p:spPr>
          <a:xfrm>
            <a:off x="8199281" y="3856402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05CADF-E294-485D-B92C-8BDE4E1A49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9130091" y="3033216"/>
            <a:ext cx="570995" cy="1005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B6907E8-1B6D-4F66-A50A-D61EE187C3AE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649374-F79F-4CAD-9477-BF9F089042AD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20856" y="4231692"/>
            <a:ext cx="622855" cy="902890"/>
            <a:chOff x="9164836" y="4129622"/>
            <a:chExt cx="622855" cy="902890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92432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752CC1-957D-4DEC-B066-AD1579DEAA44}"/>
              </a:ext>
            </a:extLst>
          </p:cNvPr>
          <p:cNvGrpSpPr/>
          <p:nvPr/>
        </p:nvGrpSpPr>
        <p:grpSpPr>
          <a:xfrm>
            <a:off x="7856961" y="1516888"/>
            <a:ext cx="622855" cy="1236202"/>
            <a:chOff x="7935310" y="1696246"/>
            <a:chExt cx="622855" cy="123620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D345-0538-4AE2-A3CF-9913F1AE52DB}"/>
                </a:ext>
              </a:extLst>
            </p:cNvPr>
            <p:cNvSpPr/>
            <p:nvPr/>
          </p:nvSpPr>
          <p:spPr>
            <a:xfrm>
              <a:off x="7974286" y="2318321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Down 38">
              <a:extLst>
                <a:ext uri="{FF2B5EF4-FFF2-40B4-BE49-F238E27FC236}">
                  <a16:creationId xmlns:a16="http://schemas.microsoft.com/office/drawing/2014/main" id="{CD0CF514-A507-4CF5-AFFF-8B7072BF8A3C}"/>
                </a:ext>
              </a:extLst>
            </p:cNvPr>
            <p:cNvSpPr/>
            <p:nvPr/>
          </p:nvSpPr>
          <p:spPr>
            <a:xfrm>
              <a:off x="7935310" y="2383806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FDE820-7253-4BB2-B2D0-46B8235C1256}"/>
                </a:ext>
              </a:extLst>
            </p:cNvPr>
            <p:cNvSpPr/>
            <p:nvPr/>
          </p:nvSpPr>
          <p:spPr>
            <a:xfrm rot="16200000">
              <a:off x="7946576" y="1968577"/>
              <a:ext cx="6400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row: Down 40">
              <a:extLst>
                <a:ext uri="{FF2B5EF4-FFF2-40B4-BE49-F238E27FC236}">
                  <a16:creationId xmlns:a16="http://schemas.microsoft.com/office/drawing/2014/main" id="{F3325A2A-1392-4257-913B-2F7C5793E7F4}"/>
                </a:ext>
              </a:extLst>
            </p:cNvPr>
            <p:cNvSpPr/>
            <p:nvPr/>
          </p:nvSpPr>
          <p:spPr>
            <a:xfrm>
              <a:off x="8391187" y="2383808"/>
              <a:ext cx="166978" cy="54864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0FD4AD19-249D-4CF6-ADF9-23DF2899E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468943" y="89253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EE1473B-72D2-457D-89B7-E4DDF88C184E}"/>
              </a:ext>
            </a:extLst>
          </p:cNvPr>
          <p:cNvSpPr txBox="1"/>
          <p:nvPr/>
        </p:nvSpPr>
        <p:spPr>
          <a:xfrm>
            <a:off x="182855" y="163960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49057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25586 0.4935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986" y="5467642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Exposure time increases as fish move through highly polluted areas.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18855" y="4292669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E8EE3DC-7241-4E5D-8685-C591A3C72BF2}"/>
              </a:ext>
            </a:extLst>
          </p:cNvPr>
          <p:cNvSpPr txBox="1"/>
          <p:nvPr/>
        </p:nvSpPr>
        <p:spPr>
          <a:xfrm>
            <a:off x="7355697" y="1200221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3245503-9573-4894-8524-209102BD9DBA}"/>
              </a:ext>
            </a:extLst>
          </p:cNvPr>
          <p:cNvSpPr/>
          <p:nvPr/>
        </p:nvSpPr>
        <p:spPr>
          <a:xfrm>
            <a:off x="7700682" y="2479487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1325245-D9D4-4EA7-9A49-C0C8FF2F3704}"/>
              </a:ext>
            </a:extLst>
          </p:cNvPr>
          <p:cNvSpPr/>
          <p:nvPr/>
        </p:nvSpPr>
        <p:spPr>
          <a:xfrm>
            <a:off x="7700682" y="2758473"/>
            <a:ext cx="745708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724BD7-D831-4929-80BB-0C5AB3178274}"/>
              </a:ext>
            </a:extLst>
          </p:cNvPr>
          <p:cNvGrpSpPr/>
          <p:nvPr/>
        </p:nvGrpSpPr>
        <p:grpSpPr>
          <a:xfrm>
            <a:off x="6872567" y="3100713"/>
            <a:ext cx="5196773" cy="1090192"/>
            <a:chOff x="6995227" y="2962899"/>
            <a:chExt cx="5196773" cy="109019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6027A88-B663-42FD-9FB9-04DA59BF5810}"/>
                </a:ext>
              </a:extLst>
            </p:cNvPr>
            <p:cNvSpPr/>
            <p:nvPr/>
          </p:nvSpPr>
          <p:spPr>
            <a:xfrm>
              <a:off x="7190966" y="2962899"/>
              <a:ext cx="3855092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D22A4D-3D1F-44C3-B8DF-4EA9B0CE9443}"/>
                </a:ext>
              </a:extLst>
            </p:cNvPr>
            <p:cNvSpPr txBox="1"/>
            <p:nvPr/>
          </p:nvSpPr>
          <p:spPr>
            <a:xfrm>
              <a:off x="6995227" y="3714537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5EA723-DCE1-4B0D-8332-0C8278877A34}"/>
                </a:ext>
              </a:extLst>
            </p:cNvPr>
            <p:cNvSpPr txBox="1"/>
            <p:nvPr/>
          </p:nvSpPr>
          <p:spPr>
            <a:xfrm>
              <a:off x="9628824" y="3337117"/>
              <a:ext cx="2563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Exposure</a:t>
              </a:r>
              <a:r>
                <a:rPr lang="en-US" sz="1600" dirty="0"/>
                <a:t>= 1+1</a:t>
              </a:r>
            </a:p>
          </p:txBody>
        </p:sp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5FE50903-889E-4364-BD7E-5EEF6AD48833}"/>
                </a:ext>
              </a:extLst>
            </p:cNvPr>
            <p:cNvSpPr/>
            <p:nvPr/>
          </p:nvSpPr>
          <p:spPr>
            <a:xfrm>
              <a:off x="8915813" y="3384724"/>
              <a:ext cx="624872" cy="24802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E066134-C8CA-413E-B165-AC3615034A22}"/>
                </a:ext>
              </a:extLst>
            </p:cNvPr>
            <p:cNvSpPr txBox="1"/>
            <p:nvPr/>
          </p:nvSpPr>
          <p:spPr>
            <a:xfrm>
              <a:off x="8323898" y="3245185"/>
              <a:ext cx="573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</a:rPr>
                <a:t>NOAA</a:t>
              </a: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199E957-534C-413F-A939-D8CF6C2B7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7" t="28734" r="84140" b="51169"/>
            <a:stretch/>
          </p:blipFill>
          <p:spPr>
            <a:xfrm>
              <a:off x="7936241" y="3006023"/>
              <a:ext cx="548640" cy="9650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3115B55-ACC5-4CF1-A9E5-69B2BDFBA86B}"/>
                </a:ext>
              </a:extLst>
            </p:cNvPr>
            <p:cNvCxnSpPr/>
            <p:nvPr/>
          </p:nvCxnSpPr>
          <p:spPr>
            <a:xfrm>
              <a:off x="8041979" y="3384724"/>
              <a:ext cx="29260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74208" y="4358981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57048" y="4661459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6470226-1FFF-4D3C-AA9F-1B88E5E823C7}"/>
              </a:ext>
            </a:extLst>
          </p:cNvPr>
          <p:cNvSpPr/>
          <p:nvPr/>
        </p:nvSpPr>
        <p:spPr>
          <a:xfrm>
            <a:off x="2376702" y="2382348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10F5620-6FE6-44AB-B296-F9A67BD36444}"/>
              </a:ext>
            </a:extLst>
          </p:cNvPr>
          <p:cNvSpPr/>
          <p:nvPr/>
        </p:nvSpPr>
        <p:spPr>
          <a:xfrm>
            <a:off x="2359542" y="2684826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367BB4-002F-408A-8FC0-24FFEE317E63}"/>
              </a:ext>
            </a:extLst>
          </p:cNvPr>
          <p:cNvSpPr/>
          <p:nvPr/>
        </p:nvSpPr>
        <p:spPr>
          <a:xfrm>
            <a:off x="2359118" y="2956320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98DEE5-3626-4FA2-A2CA-93C4BFFD7A58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CBD2222-33E6-45D0-A3AC-31545F20F1CA}"/>
              </a:ext>
            </a:extLst>
          </p:cNvPr>
          <p:cNvSpPr txBox="1"/>
          <p:nvPr/>
        </p:nvSpPr>
        <p:spPr>
          <a:xfrm>
            <a:off x="82213" y="177033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231822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39BB86-6226-4D52-AFB3-C1F792EC5747}"/>
              </a:ext>
            </a:extLst>
          </p:cNvPr>
          <p:cNvSpPr/>
          <p:nvPr/>
        </p:nvSpPr>
        <p:spPr>
          <a:xfrm>
            <a:off x="2145892" y="1085211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90FD60B-24B1-47BA-9285-BF2102A8C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87" y="1085212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562403"/>
            <a:ext cx="1171009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Bioaccumulation risk varies by patch as fish encounter different combinations of contamination, stress, and suspended particles during migration.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592290" y="4265770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5CCBC55-AC07-4A82-9FC0-05EC1C7D7388}"/>
              </a:ext>
            </a:extLst>
          </p:cNvPr>
          <p:cNvGrpSpPr/>
          <p:nvPr/>
        </p:nvGrpSpPr>
        <p:grpSpPr>
          <a:xfrm>
            <a:off x="9954632" y="900014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21CEF8F-9F61-44B9-8DCA-DC407F7D936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D1CF89-B874-47D0-B0E8-83A192893D7D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7E81127-7AC0-4F5D-A078-6C0B3A99DECA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62D447-8FB6-4BBF-8CB4-103C121D0094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7EA6FB-B44F-433A-A822-6F378E8658FA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694D32-EBAD-487F-8405-E43DEF812C9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B2CFEB-5C84-4921-AE76-4674D2EA3826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30CBD6C-4FA7-45DD-9670-E8A9BFE466BF}"/>
              </a:ext>
            </a:extLst>
          </p:cNvPr>
          <p:cNvSpPr/>
          <p:nvPr/>
        </p:nvSpPr>
        <p:spPr>
          <a:xfrm>
            <a:off x="9025321" y="419405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7C86B2-5189-4F18-BEB2-2092B65A55E3}"/>
              </a:ext>
            </a:extLst>
          </p:cNvPr>
          <p:cNvSpPr/>
          <p:nvPr/>
        </p:nvSpPr>
        <p:spPr>
          <a:xfrm>
            <a:off x="9008161" y="449653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F56A013-FCD2-44F5-BAD9-75EBB6E8B34E}"/>
              </a:ext>
            </a:extLst>
          </p:cNvPr>
          <p:cNvSpPr/>
          <p:nvPr/>
        </p:nvSpPr>
        <p:spPr>
          <a:xfrm>
            <a:off x="9007737" y="476803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0.8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2083E2E-7390-4317-9753-9471D569C6A7}"/>
              </a:ext>
            </a:extLst>
          </p:cNvPr>
          <p:cNvGrpSpPr/>
          <p:nvPr/>
        </p:nvGrpSpPr>
        <p:grpSpPr>
          <a:xfrm rot="16200000" flipV="1">
            <a:off x="9932008" y="4242844"/>
            <a:ext cx="622855" cy="880588"/>
            <a:chOff x="9164836" y="4129622"/>
            <a:chExt cx="622855" cy="880588"/>
          </a:xfrm>
        </p:grpSpPr>
        <p:sp>
          <p:nvSpPr>
            <p:cNvPr id="66" name="Arrow: Down 65">
              <a:extLst>
                <a:ext uri="{FF2B5EF4-FFF2-40B4-BE49-F238E27FC236}">
                  <a16:creationId xmlns:a16="http://schemas.microsoft.com/office/drawing/2014/main" id="{49D52645-0296-488C-9AFE-FD083E65ADD0}"/>
                </a:ext>
              </a:extLst>
            </p:cNvPr>
            <p:cNvSpPr/>
            <p:nvPr/>
          </p:nvSpPr>
          <p:spPr>
            <a:xfrm>
              <a:off x="9164836" y="4359982"/>
              <a:ext cx="166978" cy="286247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row: Down 66">
              <a:extLst>
                <a:ext uri="{FF2B5EF4-FFF2-40B4-BE49-F238E27FC236}">
                  <a16:creationId xmlns:a16="http://schemas.microsoft.com/office/drawing/2014/main" id="{060D2CAD-300F-410F-A4FB-69B0F8E0BDC5}"/>
                </a:ext>
              </a:extLst>
            </p:cNvPr>
            <p:cNvSpPr/>
            <p:nvPr/>
          </p:nvSpPr>
          <p:spPr>
            <a:xfrm>
              <a:off x="9620713" y="4370130"/>
              <a:ext cx="166978" cy="640080"/>
            </a:xfrm>
            <a:prstGeom prst="downArrow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28986A6-29C4-4C7C-9A15-284ED6341787}"/>
                </a:ext>
              </a:extLst>
            </p:cNvPr>
            <p:cNvSpPr/>
            <p:nvPr/>
          </p:nvSpPr>
          <p:spPr>
            <a:xfrm>
              <a:off x="9203812" y="4294497"/>
              <a:ext cx="54864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31F48C2-4F0E-4123-9A9F-78C10C002E27}"/>
                </a:ext>
              </a:extLst>
            </p:cNvPr>
            <p:cNvSpPr/>
            <p:nvPr/>
          </p:nvSpPr>
          <p:spPr>
            <a:xfrm rot="16200000">
              <a:off x="9404702" y="4173353"/>
              <a:ext cx="182880" cy="95417"/>
            </a:xfrm>
            <a:prstGeom prst="rect">
              <a:avLst/>
            </a:prstGeom>
            <a:solidFill>
              <a:srgbClr val="C01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9238883-0604-471D-9A17-3F5A1BFF93FD}"/>
              </a:ext>
            </a:extLst>
          </p:cNvPr>
          <p:cNvSpPr/>
          <p:nvPr/>
        </p:nvSpPr>
        <p:spPr>
          <a:xfrm>
            <a:off x="7720249" y="2378269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61070AA-2527-45D2-BD76-ED2B4C718E9D}"/>
              </a:ext>
            </a:extLst>
          </p:cNvPr>
          <p:cNvSpPr/>
          <p:nvPr/>
        </p:nvSpPr>
        <p:spPr>
          <a:xfrm>
            <a:off x="7703089" y="2680747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4DBD7A9-49D4-4B4B-95DF-D59F833DCB5A}"/>
              </a:ext>
            </a:extLst>
          </p:cNvPr>
          <p:cNvSpPr/>
          <p:nvPr/>
        </p:nvSpPr>
        <p:spPr>
          <a:xfrm>
            <a:off x="7702665" y="2952241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FD2F2C-5256-4EE2-B164-271115B2DD5A}"/>
              </a:ext>
            </a:extLst>
          </p:cNvPr>
          <p:cNvGrpSpPr/>
          <p:nvPr/>
        </p:nvGrpSpPr>
        <p:grpSpPr>
          <a:xfrm>
            <a:off x="6297790" y="2872963"/>
            <a:ext cx="5013824" cy="1226340"/>
            <a:chOff x="578299" y="3672354"/>
            <a:chExt cx="5013824" cy="1226340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49B9F8-BBCA-4EE0-A458-EB4057E93039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FD90999-53AA-4413-AA08-50473741589B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5BB79055-2270-4559-95A1-2C6C54900CDE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FC3682-3DA4-44E8-A89C-D3AC91D470AD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 Risk</a:t>
                  </a:r>
                </a:p>
              </p:txBody>
            </p:sp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9B2D47D-3E9C-4416-A1C5-66F93FAC6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A728C21F-0091-401B-95CE-2C86F4143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221C28F-0A19-49E7-A250-BBA935E4E011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69406E8-AF89-420E-8923-0EAA9BB2014A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E6CCC28-31A6-479E-9283-96F6AAD0A97B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A93327A2-E544-468E-B362-3245ADF72B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Arrow: Left-Right 88">
                  <a:extLst>
                    <a:ext uri="{FF2B5EF4-FFF2-40B4-BE49-F238E27FC236}">
                      <a16:creationId xmlns:a16="http://schemas.microsoft.com/office/drawing/2014/main" id="{589C6CD0-9FDA-48CE-B9FC-505B3A94CB4A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CF4F70A-E5CE-4961-A275-1F44AF5B7FA5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4C7C639-A790-428C-88E5-B368C785E6D9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F2085CF-0036-4EB9-B7BA-867272DA6B39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9E095FEE-A060-497D-97C5-44852484B494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B22C3CF5-FA74-4A39-9F42-39C622C33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524B254-A443-480A-8EF3-663E21D29E8B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7C61EC59-0F7C-42AE-8C5A-6B235B32848C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74" name="Arrow: Left-Right 73">
              <a:extLst>
                <a:ext uri="{FF2B5EF4-FFF2-40B4-BE49-F238E27FC236}">
                  <a16:creationId xmlns:a16="http://schemas.microsoft.com/office/drawing/2014/main" id="{E137DAFE-AC23-4D18-BEC6-459A8E49FF40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49CBF6A-2682-4E47-8A3B-C65BD5BC9B6A}"/>
              </a:ext>
            </a:extLst>
          </p:cNvPr>
          <p:cNvSpPr txBox="1"/>
          <p:nvPr/>
        </p:nvSpPr>
        <p:spPr>
          <a:xfrm>
            <a:off x="3319444" y="507529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4C5492D-B403-4B3A-86B3-0C76138E7AA0}"/>
              </a:ext>
            </a:extLst>
          </p:cNvPr>
          <p:cNvSpPr/>
          <p:nvPr/>
        </p:nvSpPr>
        <p:spPr>
          <a:xfrm>
            <a:off x="2321549" y="237695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3B415EC0-66D1-4C2E-8CC5-3852B5435A7B}"/>
              </a:ext>
            </a:extLst>
          </p:cNvPr>
          <p:cNvSpPr/>
          <p:nvPr/>
        </p:nvSpPr>
        <p:spPr>
          <a:xfrm>
            <a:off x="2304389" y="267943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8582910-64E5-4FA2-A566-4643E79289ED}"/>
              </a:ext>
            </a:extLst>
          </p:cNvPr>
          <p:cNvSpPr/>
          <p:nvPr/>
        </p:nvSpPr>
        <p:spPr>
          <a:xfrm>
            <a:off x="2303965" y="295092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65F683-54B2-47D6-A82C-A7B7F0B8F8A0}"/>
              </a:ext>
            </a:extLst>
          </p:cNvPr>
          <p:cNvSpPr txBox="1"/>
          <p:nvPr/>
        </p:nvSpPr>
        <p:spPr>
          <a:xfrm>
            <a:off x="7355697" y="1200221"/>
            <a:ext cx="256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 </a:t>
            </a:r>
            <a:r>
              <a:rPr lang="en-US" sz="1600" dirty="0"/>
              <a:t>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CA51BC-636E-4807-A617-7E3AD8599569}"/>
              </a:ext>
            </a:extLst>
          </p:cNvPr>
          <p:cNvSpPr txBox="1"/>
          <p:nvPr/>
        </p:nvSpPr>
        <p:spPr>
          <a:xfrm>
            <a:off x="82213" y="1770335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404283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911591"/>
              </p:ext>
            </p:extLst>
          </p:nvPr>
        </p:nvGraphicFramePr>
        <p:xfrm>
          <a:off x="2629164" y="1570225"/>
          <a:ext cx="6933670" cy="140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Related to an fish’s ability to mitigate salinity and temperature stress.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931ACE-7497-4E49-AFDA-E55AAF3ED914}"/>
              </a:ext>
            </a:extLst>
          </p:cNvPr>
          <p:cNvSpPr txBox="1"/>
          <p:nvPr/>
        </p:nvSpPr>
        <p:spPr>
          <a:xfrm>
            <a:off x="1606785" y="3283854"/>
            <a:ext cx="89784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influence individual stress levels in fish.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339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97362"/>
              </p:ext>
            </p:extLst>
          </p:nvPr>
        </p:nvGraphicFramePr>
        <p:xfrm>
          <a:off x="316173" y="1612598"/>
          <a:ext cx="11559653" cy="40026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31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</a:t>
                      </a:r>
                    </a:p>
                    <a:p>
                      <a:pPr algn="ctr"/>
                      <a:r>
                        <a:rPr lang="en-US" sz="1800" b="0" dirty="0"/>
                        <a:t>MeHg-Exposure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When during migration fish are in the most contaminated areas.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Hg-Exposure-Total</a:t>
                      </a:r>
                    </a:p>
                    <a:p>
                      <a:pPr algn="ctr"/>
                      <a:r>
                        <a:rPr lang="en-US" sz="1800" b="0" dirty="0"/>
                        <a:t>MeHg-Exposure-Total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contamination fish have built up over their whole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Hg-Exposure-Duration</a:t>
                      </a:r>
                    </a:p>
                    <a:p>
                      <a:pPr algn="ctr"/>
                      <a:r>
                        <a:rPr lang="en-US" sz="1800" b="0" dirty="0"/>
                        <a:t>MeHg-Exposure-Duration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long fish are exposed to harmful levels of contamination.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8528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Hg-Uptake-Risk</a:t>
                      </a:r>
                    </a:p>
                    <a:p>
                      <a:pPr algn="ctr"/>
                      <a:r>
                        <a:rPr lang="en-US" sz="1800" b="0" dirty="0"/>
                        <a:t>MeHg-Uptake-Risk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How much risk of mercury entering the body fish face at each moment.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97606"/>
                  </a:ext>
                </a:extLst>
              </a:tr>
              <a:tr h="4364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Time-Spent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 in the environment fish spend the most time.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3067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Hg-Patch-Risk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MeHg-Patch-Risk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Where fish are most likely to absorb mercury based on stress and conditions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521A8A-8318-4AD0-8750-A1B09AB30E6C}"/>
              </a:ext>
            </a:extLst>
          </p:cNvPr>
          <p:cNvSpPr txBox="1"/>
          <p:nvPr/>
        </p:nvSpPr>
        <p:spPr>
          <a:xfrm>
            <a:off x="316173" y="5764407"/>
            <a:ext cx="11559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contamination hotspots and periods of exposure that may increase fish toxicity and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547813"/>
            <a:ext cx="107632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(like predation, spawning condition, or foraging behavior) that could influence exposure or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be more at risk in certain areas or times based on conditions like salinity, temperature, or pollution levels?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would help us understand risk to fish or guide management decisions (e.g., exposure maps, stress zones)?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(like how long fish are exposed) more useful, or location-based outputs (like where risk is highest)?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93377"/>
              </p:ext>
            </p:extLst>
          </p:nvPr>
        </p:nvGraphicFramePr>
        <p:xfrm>
          <a:off x="628253" y="1854753"/>
          <a:ext cx="10935494" cy="3727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Contamination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Harmful substances (like mercury and methylmercury) that can be found in the environment and affect fish health.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Suspended Particulate Matter (SPM)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Tiny floating particles in the water that can carry pollution and be absorbed through skin and gills exposure.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Stress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Bioaccumulation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buildup of harmful chemicals (like mercury and methylmercury) inside a fish over time, leading to fish toxicity.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4211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exposure to contamination as fish move through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exposure dynamics</a:t>
            </a:r>
            <a:br>
              <a:rPr lang="en-US" sz="2000" dirty="0"/>
            </a:br>
            <a:r>
              <a:rPr lang="en-US" sz="2000" dirty="0"/>
              <a:t>Track how migratory fish encounter and accumulate mercury (Hg) and methylmercury (MeHg) across space and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thresholds and exceedance</a:t>
            </a:r>
            <a:br>
              <a:rPr lang="en-US" sz="2000" dirty="0"/>
            </a:br>
            <a:r>
              <a:rPr lang="en-US" sz="2000" dirty="0"/>
              <a:t>Identify when exposure exceeds health thresholds that may trigger physiological stress or regulatory concern.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Bioaccumulation Risk</a:t>
            </a:r>
            <a:br>
              <a:rPr lang="en-US" sz="2000" dirty="0"/>
            </a:br>
            <a:r>
              <a:rPr lang="en-US" sz="2000" dirty="0"/>
              <a:t>Compute cumulative exposure and uptake risk by integrating environmental contamination, stress responses, and suspended particulate matter dynamics.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CE0056A-E85C-4496-A640-EE407F547FF1}"/>
              </a:ext>
            </a:extLst>
          </p:cNvPr>
          <p:cNvSpPr/>
          <p:nvPr/>
        </p:nvSpPr>
        <p:spPr>
          <a:xfrm>
            <a:off x="2178361" y="1431987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2001499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0" y="5779377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Experience and Record Contamination Levels Along Migration.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4A561A-7AF0-4CB0-A589-122C7972B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21" y="1964586"/>
            <a:ext cx="8455885" cy="354818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496679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327642"/>
            <a:chOff x="2620464" y="1892162"/>
            <a:chExt cx="622855" cy="132764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705567"/>
              <a:chOff x="2620464" y="2514237"/>
              <a:chExt cx="622855" cy="70556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64008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C7A5829-CC44-4F48-889D-57F16C5F434B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3B653F-3C63-4CB1-B7BF-F6481319BCF3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82994EC-ADC0-498D-9984-BB1C7ABB0E9B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383D12-0080-4923-A6D8-373D03D03C72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1DDF584-85B6-4664-BE3D-5EEBE9286BEC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113E012-A872-49A2-B840-136152E152C6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B42B22-F1A2-44E5-B123-C2F562B7E70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74214-27BE-4ACB-93ED-247EE69D3F4B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2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76A3B-0622-4D1B-B7BE-7B590E6C8875}"/>
              </a:ext>
            </a:extLst>
          </p:cNvPr>
          <p:cNvSpPr/>
          <p:nvPr/>
        </p:nvSpPr>
        <p:spPr>
          <a:xfrm>
            <a:off x="1954499" y="107719"/>
            <a:ext cx="4572000" cy="10869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Time Exposed to Contamination Above NOAA Limits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D2405-22D1-497F-B70E-7819266DCCBB}"/>
              </a:ext>
            </a:extLst>
          </p:cNvPr>
          <p:cNvSpPr txBox="1"/>
          <p:nvPr/>
        </p:nvSpPr>
        <p:spPr>
          <a:xfrm>
            <a:off x="1758761" y="859357"/>
            <a:ext cx="2392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Contamination Levels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54D5470-D74E-41F4-AC02-0FE2697D77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19" t="28457" r="54147" b="50510"/>
          <a:stretch/>
        </p:blipFill>
        <p:spPr>
          <a:xfrm>
            <a:off x="2649191" y="91120"/>
            <a:ext cx="624872" cy="101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3FF4AC-7382-4EAA-97F0-03D621D8CA87}"/>
              </a:ext>
            </a:extLst>
          </p:cNvPr>
          <p:cNvCxnSpPr/>
          <p:nvPr/>
        </p:nvCxnSpPr>
        <p:spPr>
          <a:xfrm>
            <a:off x="2805513" y="529544"/>
            <a:ext cx="29260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016036-B48E-4C9B-BF8B-B93B3285A2F9}"/>
              </a:ext>
            </a:extLst>
          </p:cNvPr>
          <p:cNvSpPr/>
          <p:nvPr/>
        </p:nvSpPr>
        <p:spPr>
          <a:xfrm>
            <a:off x="3699512" y="534508"/>
            <a:ext cx="624872" cy="24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21B9D9-F061-4BBA-8713-CE5B7F525A02}"/>
              </a:ext>
            </a:extLst>
          </p:cNvPr>
          <p:cNvSpPr txBox="1"/>
          <p:nvPr/>
        </p:nvSpPr>
        <p:spPr>
          <a:xfrm>
            <a:off x="4407578" y="489242"/>
            <a:ext cx="2275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Exposure-Duration</a:t>
            </a:r>
            <a:r>
              <a:rPr lang="en-US" sz="1600" dirty="0"/>
              <a:t> = 0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0E88B-62CB-41AB-9AA0-84F2301DD8D8}"/>
              </a:ext>
            </a:extLst>
          </p:cNvPr>
          <p:cNvSpPr txBox="1"/>
          <p:nvPr/>
        </p:nvSpPr>
        <p:spPr>
          <a:xfrm>
            <a:off x="3098121" y="402287"/>
            <a:ext cx="573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NOAA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1A8C0-7EC6-473E-A5F7-B4D8EA8F7FA7}"/>
              </a:ext>
            </a:extLst>
          </p:cNvPr>
          <p:cNvSpPr txBox="1"/>
          <p:nvPr/>
        </p:nvSpPr>
        <p:spPr>
          <a:xfrm>
            <a:off x="182468" y="1777780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1395A25-59BA-427E-9A9D-60CFAF5EB537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81D351D-2A0D-4368-B552-B02C16D0457B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B5186EC-C86F-475D-AC7D-684D80E01CB7}"/>
              </a:ext>
            </a:extLst>
          </p:cNvPr>
          <p:cNvSpPr/>
          <p:nvPr/>
        </p:nvSpPr>
        <p:spPr>
          <a:xfrm>
            <a:off x="2178186" y="14288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45E8949-0F6E-44DF-94ED-1C173F31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399677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95189" y="1129418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84962" y="5430790"/>
            <a:ext cx="596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  <a:p>
            <a:pPr algn="ctr"/>
            <a:r>
              <a:rPr lang="en-US" b="1" dirty="0"/>
              <a:t>(Mercury and Methylmercury)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Track Bioaccumulation Uptake Risk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6881191-6DD9-41D1-B793-B9C81490028D}"/>
              </a:ext>
            </a:extLst>
          </p:cNvPr>
          <p:cNvSpPr/>
          <p:nvPr/>
        </p:nvSpPr>
        <p:spPr>
          <a:xfrm>
            <a:off x="2403457" y="268890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09B7F5-65E9-4E8C-9FF8-CF6027F0AE06}"/>
              </a:ext>
            </a:extLst>
          </p:cNvPr>
          <p:cNvSpPr/>
          <p:nvPr/>
        </p:nvSpPr>
        <p:spPr>
          <a:xfrm>
            <a:off x="2386297" y="299138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27250DB-3AC2-4077-8656-C9A60C03419D}"/>
              </a:ext>
            </a:extLst>
          </p:cNvPr>
          <p:cNvGrpSpPr/>
          <p:nvPr/>
        </p:nvGrpSpPr>
        <p:grpSpPr>
          <a:xfrm>
            <a:off x="2630915" y="1708162"/>
            <a:ext cx="622855" cy="1236202"/>
            <a:chOff x="2620464" y="1892162"/>
            <a:chExt cx="622855" cy="1236202"/>
          </a:xfrm>
          <a:solidFill>
            <a:srgbClr val="C0161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E53CD32-448C-44F8-AD48-94FFE2E6A1E7}"/>
                </a:ext>
              </a:extLst>
            </p:cNvPr>
            <p:cNvGrpSpPr/>
            <p:nvPr/>
          </p:nvGrpSpPr>
          <p:grpSpPr>
            <a:xfrm>
              <a:off x="2620464" y="2514237"/>
              <a:ext cx="622855" cy="614127"/>
              <a:chOff x="2620464" y="2514237"/>
              <a:chExt cx="622855" cy="614127"/>
            </a:xfrm>
            <a:grpFill/>
          </p:grpSpPr>
          <p:sp>
            <p:nvSpPr>
              <p:cNvPr id="4" name="Arrow: Down 3">
                <a:extLst>
                  <a:ext uri="{FF2B5EF4-FFF2-40B4-BE49-F238E27FC236}">
                    <a16:creationId xmlns:a16="http://schemas.microsoft.com/office/drawing/2014/main" id="{A67E2559-D81F-41E6-A6FC-AEB9343E2EB4}"/>
                  </a:ext>
                </a:extLst>
              </p:cNvPr>
              <p:cNvSpPr/>
              <p:nvPr/>
            </p:nvSpPr>
            <p:spPr>
              <a:xfrm>
                <a:off x="2620464" y="2579722"/>
                <a:ext cx="166978" cy="286247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9D91D105-09AA-4F7B-A8FD-A9313F712B4A}"/>
                  </a:ext>
                </a:extLst>
              </p:cNvPr>
              <p:cNvSpPr/>
              <p:nvPr/>
            </p:nvSpPr>
            <p:spPr>
              <a:xfrm>
                <a:off x="3076341" y="2579724"/>
                <a:ext cx="166978" cy="548640"/>
              </a:xfrm>
              <a:prstGeom prst="down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1A8CB6F-2179-418E-978B-4BFFED3CE6DA}"/>
                  </a:ext>
                </a:extLst>
              </p:cNvPr>
              <p:cNvSpPr/>
              <p:nvPr/>
            </p:nvSpPr>
            <p:spPr>
              <a:xfrm>
                <a:off x="2659440" y="2514237"/>
                <a:ext cx="54864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FBC2BAF-AD47-4CFF-AFAC-8CE209217FD3}"/>
                </a:ext>
              </a:extLst>
            </p:cNvPr>
            <p:cNvSpPr/>
            <p:nvPr/>
          </p:nvSpPr>
          <p:spPr>
            <a:xfrm rot="16200000">
              <a:off x="2631730" y="2164493"/>
              <a:ext cx="640080" cy="954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E94ACD-C015-4BDD-AC17-19C6AAFA285E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E272CCF-4CD1-4097-B807-310F49770CAF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F9FD193-A192-457D-BC1A-02EB32E3A3B0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2E5F230-4871-4DB8-9F56-AD6C68604D18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FAFB3E-3467-4C05-8E50-03B23DC9CC51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A722F8-7E77-4567-963D-B9A8B74C4CED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B512D7D-8D1A-44F1-929C-67C25ECF23BA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476F7A1-2D58-44A1-B21D-C1E662FD976F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AFB4BA-CB29-48F1-A60D-2A9F1E6C4619}"/>
              </a:ext>
            </a:extLst>
          </p:cNvPr>
          <p:cNvGrpSpPr/>
          <p:nvPr/>
        </p:nvGrpSpPr>
        <p:grpSpPr>
          <a:xfrm>
            <a:off x="-4989349" y="4441566"/>
            <a:ext cx="5013824" cy="1226340"/>
            <a:chOff x="578299" y="3672354"/>
            <a:chExt cx="5013824" cy="12263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A203764-6634-4772-9D2D-C4854F8E2DB4}"/>
                </a:ext>
              </a:extLst>
            </p:cNvPr>
            <p:cNvGrpSpPr/>
            <p:nvPr/>
          </p:nvGrpSpPr>
          <p:grpSpPr>
            <a:xfrm>
              <a:off x="578299" y="3672354"/>
              <a:ext cx="5013824" cy="1226340"/>
              <a:chOff x="578299" y="3672354"/>
              <a:chExt cx="5013824" cy="122634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4AEDE56-B83F-4FA4-87D7-3D3EF6245B68}"/>
                  </a:ext>
                </a:extLst>
              </p:cNvPr>
              <p:cNvGrpSpPr/>
              <p:nvPr/>
            </p:nvGrpSpPr>
            <p:grpSpPr>
              <a:xfrm>
                <a:off x="578299" y="3672354"/>
                <a:ext cx="5013824" cy="1226340"/>
                <a:chOff x="309748" y="-12502"/>
                <a:chExt cx="5013824" cy="122634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D4640668-03B9-4923-B5A0-321922E35D86}"/>
                    </a:ext>
                  </a:extLst>
                </p:cNvPr>
                <p:cNvSpPr/>
                <p:nvPr/>
              </p:nvSpPr>
              <p:spPr>
                <a:xfrm>
                  <a:off x="522405" y="86121"/>
                  <a:ext cx="4562856" cy="11118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A485EB-85EE-4706-BBB8-861A3BF89CDA}"/>
                    </a:ext>
                  </a:extLst>
                </p:cNvPr>
                <p:cNvSpPr txBox="1"/>
                <p:nvPr/>
              </p:nvSpPr>
              <p:spPr>
                <a:xfrm>
                  <a:off x="3637435" y="875284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D320887D-EAB5-4D13-A80F-73148AC70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69207" y="917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DE9F8A1B-ADA2-4150-9B13-D3092E9025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736475" y="12207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409A9CFC-98C2-4DA8-BCF9-3AECA7F98E80}"/>
                    </a:ext>
                  </a:extLst>
                </p:cNvPr>
                <p:cNvSpPr txBox="1"/>
                <p:nvPr/>
              </p:nvSpPr>
              <p:spPr>
                <a:xfrm>
                  <a:off x="309748" y="862601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SPM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B4943FE-1EB4-4557-8067-F7AF02D14956}"/>
                    </a:ext>
                  </a:extLst>
                </p:cNvPr>
                <p:cNvSpPr txBox="1"/>
                <p:nvPr/>
              </p:nvSpPr>
              <p:spPr>
                <a:xfrm>
                  <a:off x="1458683" y="859366"/>
                  <a:ext cx="12091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Stress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06800A5-A129-4676-988B-6DF7DF4E693D}"/>
                    </a:ext>
                  </a:extLst>
                </p:cNvPr>
                <p:cNvSpPr txBox="1"/>
                <p:nvPr/>
              </p:nvSpPr>
              <p:spPr>
                <a:xfrm>
                  <a:off x="3516503" y="105832"/>
                  <a:ext cx="457200" cy="1015663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b="1" dirty="0"/>
                    <a:t>=</a:t>
                  </a:r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9CDCC214-C925-4E79-A011-EB45F011E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601420" y="-12502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Arrow: Left-Right 80">
                  <a:extLst>
                    <a:ext uri="{FF2B5EF4-FFF2-40B4-BE49-F238E27FC236}">
                      <a16:creationId xmlns:a16="http://schemas.microsoft.com/office/drawing/2014/main" id="{857457A8-07E8-4F46-820D-1F5625D00A0C}"/>
                    </a:ext>
                  </a:extLst>
                </p:cNvPr>
                <p:cNvSpPr/>
                <p:nvPr/>
              </p:nvSpPr>
              <p:spPr>
                <a:xfrm>
                  <a:off x="1210085" y="539157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81BE7938-3F40-432C-B13F-FD2F509B82AB}"/>
                    </a:ext>
                  </a:extLst>
                </p:cNvPr>
                <p:cNvSpPr/>
                <p:nvPr/>
              </p:nvSpPr>
              <p:spPr>
                <a:xfrm>
                  <a:off x="4357273" y="512506"/>
                  <a:ext cx="254405" cy="334983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CB4C9F6-37AB-4E64-8A23-72EEF80BC374}"/>
                    </a:ext>
                  </a:extLst>
                </p:cNvPr>
                <p:cNvSpPr/>
                <p:nvPr/>
              </p:nvSpPr>
              <p:spPr>
                <a:xfrm>
                  <a:off x="1922028" y="807010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551EEEB-498B-4F66-A4E2-6068DAA72750}"/>
                  </a:ext>
                </a:extLst>
              </p:cNvPr>
              <p:cNvGrpSpPr/>
              <p:nvPr/>
            </p:nvGrpSpPr>
            <p:grpSpPr>
              <a:xfrm>
                <a:off x="2749238" y="3721407"/>
                <a:ext cx="1455199" cy="1177287"/>
                <a:chOff x="2904970" y="802352"/>
                <a:chExt cx="1455199" cy="1177287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EEF6F61-8369-4F44-8EAC-76235CB43ED8}"/>
                    </a:ext>
                  </a:extLst>
                </p:cNvPr>
                <p:cNvSpPr txBox="1"/>
                <p:nvPr/>
              </p:nvSpPr>
              <p:spPr>
                <a:xfrm>
                  <a:off x="2904970" y="1641085"/>
                  <a:ext cx="14551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Contamination</a:t>
                  </a:r>
                </a:p>
              </p:txBody>
            </p:sp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5E395691-C5F8-4F27-A22D-275F09765C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19" t="28457" r="54147" b="50510"/>
                <a:stretch/>
              </p:blipFill>
              <p:spPr>
                <a:xfrm>
                  <a:off x="3297872" y="802352"/>
                  <a:ext cx="621985" cy="1093233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540BF022-CF8E-4081-B7B1-3F46828DF468}"/>
                    </a:ext>
                  </a:extLst>
                </p:cNvPr>
                <p:cNvCxnSpPr/>
                <p:nvPr/>
              </p:nvCxnSpPr>
              <p:spPr>
                <a:xfrm>
                  <a:off x="3462560" y="1286519"/>
                  <a:ext cx="292608" cy="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C1D247C-B2E0-4AEE-8592-BF81B5CA8F72}"/>
                    </a:ext>
                  </a:extLst>
                </p:cNvPr>
                <p:cNvSpPr txBox="1"/>
                <p:nvPr/>
              </p:nvSpPr>
              <p:spPr>
                <a:xfrm>
                  <a:off x="3746091" y="1059085"/>
                  <a:ext cx="57368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rgbClr val="C00000"/>
                      </a:solidFill>
                    </a:rPr>
                    <a:t>NOAA</a:t>
                  </a:r>
                </a:p>
              </p:txBody>
            </p:sp>
          </p:grpSp>
        </p:grpSp>
        <p:sp>
          <p:nvSpPr>
            <p:cNvPr id="66" name="Arrow: Left-Right 65">
              <a:extLst>
                <a:ext uri="{FF2B5EF4-FFF2-40B4-BE49-F238E27FC236}">
                  <a16:creationId xmlns:a16="http://schemas.microsoft.com/office/drawing/2014/main" id="{742BCCAE-D497-4F35-B268-8E63A2913EC6}"/>
                </a:ext>
              </a:extLst>
            </p:cNvPr>
            <p:cNvSpPr/>
            <p:nvPr/>
          </p:nvSpPr>
          <p:spPr>
            <a:xfrm>
              <a:off x="2605722" y="423528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A6B40F91-2D53-4315-81D4-6EE1000BC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-3377069" y="1668566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6FB2AA-4976-4C1A-9330-9323C94070C2}"/>
              </a:ext>
            </a:extLst>
          </p:cNvPr>
          <p:cNvGrpSpPr/>
          <p:nvPr/>
        </p:nvGrpSpPr>
        <p:grpSpPr>
          <a:xfrm>
            <a:off x="503018" y="28765"/>
            <a:ext cx="5013824" cy="1204664"/>
            <a:chOff x="18685" y="35413"/>
            <a:chExt cx="5013824" cy="1204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DE8372-3F07-41D7-87F4-CC39C887B6D3}"/>
                </a:ext>
              </a:extLst>
            </p:cNvPr>
            <p:cNvGrpSpPr/>
            <p:nvPr/>
          </p:nvGrpSpPr>
          <p:grpSpPr>
            <a:xfrm>
              <a:off x="18685" y="35413"/>
              <a:ext cx="5013824" cy="1204664"/>
              <a:chOff x="18685" y="35413"/>
              <a:chExt cx="5013824" cy="120466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761E756-D1A4-4BC9-95B3-AA97D484F73F}"/>
                  </a:ext>
                </a:extLst>
              </p:cNvPr>
              <p:cNvGrpSpPr/>
              <p:nvPr/>
            </p:nvGrpSpPr>
            <p:grpSpPr>
              <a:xfrm>
                <a:off x="18685" y="35413"/>
                <a:ext cx="5013824" cy="1204664"/>
                <a:chOff x="18685" y="35413"/>
                <a:chExt cx="5013824" cy="120466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28AD6C6-7079-44D2-B823-FB599C975560}"/>
                    </a:ext>
                  </a:extLst>
                </p:cNvPr>
                <p:cNvGrpSpPr/>
                <p:nvPr/>
              </p:nvGrpSpPr>
              <p:grpSpPr>
                <a:xfrm>
                  <a:off x="18685" y="35413"/>
                  <a:ext cx="4775513" cy="1204664"/>
                  <a:chOff x="18685" y="35413"/>
                  <a:chExt cx="4775513" cy="1204664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C7D36923-D3FB-4D6C-ADB2-160080D8EB44}"/>
                      </a:ext>
                    </a:extLst>
                  </p:cNvPr>
                  <p:cNvGrpSpPr/>
                  <p:nvPr/>
                </p:nvGrpSpPr>
                <p:grpSpPr>
                  <a:xfrm>
                    <a:off x="18685" y="35413"/>
                    <a:ext cx="4775513" cy="1204664"/>
                    <a:chOff x="18685" y="35413"/>
                    <a:chExt cx="4775513" cy="120466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835ECF37-C07B-49B8-AFF7-778CBAA98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342" y="112360"/>
                      <a:ext cx="4562856" cy="1111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pic>
                  <p:nvPicPr>
                    <p:cNvPr id="50" name="Picture 49">
                      <a:extLst>
                        <a:ext uri="{FF2B5EF4-FFF2-40B4-BE49-F238E27FC236}">
                          <a16:creationId xmlns:a16="http://schemas.microsoft.com/office/drawing/2014/main" id="{B8A016E5-CA72-47FF-91CF-8451181A15D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17196" t="6647" r="73027" b="74624"/>
                    <a:stretch/>
                  </p:blipFill>
                  <p:spPr>
                    <a:xfrm>
                      <a:off x="3878144" y="35413"/>
                      <a:ext cx="738732" cy="986350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52" name="Picture 51">
                      <a:extLst>
                        <a:ext uri="{FF2B5EF4-FFF2-40B4-BE49-F238E27FC236}">
                          <a16:creationId xmlns:a16="http://schemas.microsoft.com/office/drawing/2014/main" id="{1239EE8C-059B-4748-A502-AB14CDF527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1445412" y="148312"/>
                      <a:ext cx="561821" cy="89600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C073669C-3373-409E-B207-43D11694B7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685" y="888840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SPM</a:t>
                      </a:r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4016FC-71E3-446E-81FC-E42F69AE26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7620" y="885605"/>
                      <a:ext cx="12091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b="1" dirty="0"/>
                        <a:t>Stress</a:t>
                      </a:r>
                    </a:p>
                  </p:txBody>
                </p:sp>
                <p:sp>
                  <p:nvSpPr>
                    <p:cNvPr id="58" name="Arrow: Left-Right 57">
                      <a:extLst>
                        <a:ext uri="{FF2B5EF4-FFF2-40B4-BE49-F238E27FC236}">
                          <a16:creationId xmlns:a16="http://schemas.microsoft.com/office/drawing/2014/main" id="{623EB9F7-CCB9-4F7C-917C-48BCE21B1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9022" y="565396"/>
                      <a:ext cx="548640" cy="184938"/>
                    </a:xfrm>
                    <a:prstGeom prst="leftRightArrow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5" name="Group 4">
                      <a:extLst>
                        <a:ext uri="{FF2B5EF4-FFF2-40B4-BE49-F238E27FC236}">
                          <a16:creationId xmlns:a16="http://schemas.microsoft.com/office/drawing/2014/main" id="{82CD3493-7C38-4D7E-BA16-785F90F9E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89624" y="319523"/>
                      <a:ext cx="1455199" cy="920554"/>
                      <a:chOff x="2904970" y="1059085"/>
                      <a:chExt cx="1455199" cy="920554"/>
                    </a:xfrm>
                  </p:grpSpPr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A0D2405-22D1-497F-B70E-7819266DCC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04970" y="1641085"/>
                        <a:ext cx="1455199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600" b="1" dirty="0"/>
                          <a:t>Contamination</a:t>
                        </a:r>
                      </a:p>
                    </p:txBody>
                  </p:sp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E070E88B-62CB-41AB-9AA0-84F2301DD8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746091" y="1059085"/>
                        <a:ext cx="57368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b="1" dirty="0">
                            <a:solidFill>
                              <a:srgbClr val="C00000"/>
                            </a:solidFill>
                          </a:rPr>
                          <a:t>NOAA</a:t>
                        </a:r>
                      </a:p>
                    </p:txBody>
                  </p:sp>
                </p:grpSp>
                <p:pic>
                  <p:nvPicPr>
                    <p:cNvPr id="87" name="Picture 86">
                      <a:extLst>
                        <a:ext uri="{FF2B5EF4-FFF2-40B4-BE49-F238E27FC236}">
                          <a16:creationId xmlns:a16="http://schemas.microsoft.com/office/drawing/2014/main" id="{27D2EECE-EF4E-47F7-80BB-F9C66B05216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l="36883" t="9252" r="55401" b="73628"/>
                    <a:stretch/>
                  </p:blipFill>
                  <p:spPr>
                    <a:xfrm>
                      <a:off x="295449" y="132071"/>
                      <a:ext cx="584698" cy="904191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85" name="Picture 84">
                      <a:extLst>
                        <a:ext uri="{FF2B5EF4-FFF2-40B4-BE49-F238E27FC236}">
                          <a16:creationId xmlns:a16="http://schemas.microsoft.com/office/drawing/2014/main" id="{D3DFED57-4F84-4F7F-83A9-A62B350E0A4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7562" t="27651" r="74061" b="51180"/>
                    <a:stretch/>
                  </p:blipFill>
                  <p:spPr>
                    <a:xfrm>
                      <a:off x="2599798" y="73746"/>
                      <a:ext cx="606456" cy="1068129"/>
                    </a:xfrm>
                    <a:prstGeom prst="rect">
                      <a:avLst/>
                    </a:prstGeom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86" name="Straight Connector 85">
                      <a:extLst>
                        <a:ext uri="{FF2B5EF4-FFF2-40B4-BE49-F238E27FC236}">
                          <a16:creationId xmlns:a16="http://schemas.microsoft.com/office/drawing/2014/main" id="{E8D0612B-DA7C-4A32-B237-12EDA0DF67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2408" y="529570"/>
                      <a:ext cx="310780" cy="0"/>
                    </a:xfrm>
                    <a:prstGeom prst="line">
                      <a:avLst/>
                    </a:prstGeom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8A8B4AC-C431-48A5-9CA1-C10082A587B7}"/>
                      </a:ext>
                    </a:extLst>
                  </p:cNvPr>
                  <p:cNvSpPr txBox="1"/>
                  <p:nvPr/>
                </p:nvSpPr>
                <p:spPr>
                  <a:xfrm>
                    <a:off x="3291391" y="137426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63" name="Arrow: Left-Right 62">
                    <a:extLst>
                      <a:ext uri="{FF2B5EF4-FFF2-40B4-BE49-F238E27FC236}">
                        <a16:creationId xmlns:a16="http://schemas.microsoft.com/office/drawing/2014/main" id="{7C3B6165-2D12-4CBD-A121-868E70EA309B}"/>
                      </a:ext>
                    </a:extLst>
                  </p:cNvPr>
                  <p:cNvSpPr/>
                  <p:nvPr/>
                </p:nvSpPr>
                <p:spPr>
                  <a:xfrm>
                    <a:off x="2046108" y="57666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FEC133A-94C7-4019-9B20-8C843A6146ED}"/>
                    </a:ext>
                  </a:extLst>
                </p:cNvPr>
                <p:cNvSpPr txBox="1"/>
                <p:nvPr/>
              </p:nvSpPr>
              <p:spPr>
                <a:xfrm>
                  <a:off x="3346372" y="901523"/>
                  <a:ext cx="168613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Uptake Risk</a:t>
                  </a:r>
                </a:p>
              </p:txBody>
            </p:sp>
          </p:grp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8409034-1E93-471F-8964-92AED49426CB}"/>
                  </a:ext>
                </a:extLst>
              </p:cNvPr>
              <p:cNvSpPr/>
              <p:nvPr/>
            </p:nvSpPr>
            <p:spPr>
              <a:xfrm>
                <a:off x="1630965" y="833249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31DA61-3907-4758-834B-7283F1AEABD7}"/>
                </a:ext>
              </a:extLst>
            </p:cNvPr>
            <p:cNvSpPr/>
            <p:nvPr/>
          </p:nvSpPr>
          <p:spPr>
            <a:xfrm>
              <a:off x="4066210" y="538745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227015-51DE-4CAE-9BE3-5386E2FE07A9}"/>
              </a:ext>
            </a:extLst>
          </p:cNvPr>
          <p:cNvSpPr/>
          <p:nvPr/>
        </p:nvSpPr>
        <p:spPr>
          <a:xfrm>
            <a:off x="2385873" y="326287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1772-48BC-4ECA-9C61-DCDB7D874924}"/>
              </a:ext>
            </a:extLst>
          </p:cNvPr>
          <p:cNvSpPr txBox="1"/>
          <p:nvPr/>
        </p:nvSpPr>
        <p:spPr>
          <a:xfrm>
            <a:off x="182468" y="1777780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risk of bioaccumulation experiences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20138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07" y="535670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Fish are more likely to accumulate contaminants when they are stressed, surrounded by fine suspended particles, or exposed to high contamination levels.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B1002-BA5C-4716-AC7D-45C64BFED4B0}"/>
              </a:ext>
            </a:extLst>
          </p:cNvPr>
          <p:cNvSpPr txBox="1"/>
          <p:nvPr/>
        </p:nvSpPr>
        <p:spPr>
          <a:xfrm>
            <a:off x="4121270" y="3446860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08FA8-C98A-453E-BE8B-44EBE7256A56}"/>
              </a:ext>
            </a:extLst>
          </p:cNvPr>
          <p:cNvSpPr txBox="1"/>
          <p:nvPr/>
        </p:nvSpPr>
        <p:spPr>
          <a:xfrm>
            <a:off x="1359000" y="478291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954A8CA-7FEC-4611-AE16-BDADC035E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065786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97C43-B239-4DB9-8F58-EF1A151D4FA9}"/>
              </a:ext>
            </a:extLst>
          </p:cNvPr>
          <p:cNvSpPr txBox="1"/>
          <p:nvPr/>
        </p:nvSpPr>
        <p:spPr>
          <a:xfrm>
            <a:off x="7956496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EACED-367A-4B3F-94BB-0F7C5587D059}"/>
              </a:ext>
            </a:extLst>
          </p:cNvPr>
          <p:cNvSpPr txBox="1"/>
          <p:nvPr/>
        </p:nvSpPr>
        <p:spPr>
          <a:xfrm>
            <a:off x="3523375" y="3455350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A7758D-1C8D-4F6A-8477-0A4AE4BCD64B}"/>
              </a:ext>
            </a:extLst>
          </p:cNvPr>
          <p:cNvSpPr txBox="1"/>
          <p:nvPr/>
        </p:nvSpPr>
        <p:spPr>
          <a:xfrm>
            <a:off x="5894333" y="3476846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D3340-50DE-4D11-AB1D-F8E2EE6AD239}"/>
              </a:ext>
            </a:extLst>
          </p:cNvPr>
          <p:cNvSpPr txBox="1"/>
          <p:nvPr/>
        </p:nvSpPr>
        <p:spPr>
          <a:xfrm>
            <a:off x="3646281" y="4793659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303E0C-C4FC-471F-ABE0-A11AEB234F6A}"/>
              </a:ext>
            </a:extLst>
          </p:cNvPr>
          <p:cNvSpPr txBox="1"/>
          <p:nvPr/>
        </p:nvSpPr>
        <p:spPr>
          <a:xfrm>
            <a:off x="6084807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F0459A-B9BF-4F40-9629-F321FE75CFE8}"/>
              </a:ext>
            </a:extLst>
          </p:cNvPr>
          <p:cNvSpPr txBox="1"/>
          <p:nvPr/>
        </p:nvSpPr>
        <p:spPr>
          <a:xfrm>
            <a:off x="8181506" y="477855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2CB4E7E-B645-4E02-A204-A7878F3695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819" t="28457" r="54147" b="50510"/>
          <a:stretch/>
        </p:blipFill>
        <p:spPr>
          <a:xfrm>
            <a:off x="2108334" y="223093"/>
            <a:ext cx="1350547" cy="2191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83EDE17-6189-46CE-B03B-6AD5312F8C15}"/>
              </a:ext>
            </a:extLst>
          </p:cNvPr>
          <p:cNvSpPr txBox="1"/>
          <p:nvPr/>
        </p:nvSpPr>
        <p:spPr>
          <a:xfrm>
            <a:off x="4197470" y="734885"/>
            <a:ext cx="444529" cy="14465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8800" dirty="0"/>
              <a:t>🧠</a:t>
            </a:r>
            <a:endParaRPr lang="en-US" sz="4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49FFC-311E-4F4D-B4C2-6AF23D60E50C}"/>
              </a:ext>
            </a:extLst>
          </p:cNvPr>
          <p:cNvSpPr txBox="1"/>
          <p:nvPr/>
        </p:nvSpPr>
        <p:spPr>
          <a:xfrm>
            <a:off x="1435200" y="2070936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Contamination Levels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E7E08B-5D74-42BF-A1DF-C028328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04" t="28899" r="74347" b="50016"/>
          <a:stretch/>
        </p:blipFill>
        <p:spPr>
          <a:xfrm>
            <a:off x="8697024" y="353811"/>
            <a:ext cx="1330002" cy="2208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0823098-89DD-43CD-BC4B-F91FDA27DE07}"/>
              </a:ext>
            </a:extLst>
          </p:cNvPr>
          <p:cNvSpPr txBox="1"/>
          <p:nvPr/>
        </p:nvSpPr>
        <p:spPr>
          <a:xfrm>
            <a:off x="8032696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=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65EF9E-08FA-44A5-8D75-3263BAB8C477}"/>
              </a:ext>
            </a:extLst>
          </p:cNvPr>
          <p:cNvSpPr txBox="1"/>
          <p:nvPr/>
        </p:nvSpPr>
        <p:spPr>
          <a:xfrm>
            <a:off x="3599575" y="743375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8056C2-49AD-4ED1-AA5C-239D55F9C08E}"/>
              </a:ext>
            </a:extLst>
          </p:cNvPr>
          <p:cNvSpPr txBox="1"/>
          <p:nvPr/>
        </p:nvSpPr>
        <p:spPr>
          <a:xfrm>
            <a:off x="5970533" y="764871"/>
            <a:ext cx="45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ED5F1-2821-4A66-BFEC-60F9CBEC7F86}"/>
              </a:ext>
            </a:extLst>
          </p:cNvPr>
          <p:cNvSpPr txBox="1"/>
          <p:nvPr/>
        </p:nvSpPr>
        <p:spPr>
          <a:xfrm>
            <a:off x="3722481" y="2081684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B5024C-6710-4AF9-BF43-E9AC5A7C193B}"/>
              </a:ext>
            </a:extLst>
          </p:cNvPr>
          <p:cNvSpPr txBox="1"/>
          <p:nvPr/>
        </p:nvSpPr>
        <p:spPr>
          <a:xfrm>
            <a:off x="6161007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SPM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A910005-E232-40CC-A452-66F7DAD61A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6738698" y="246070"/>
            <a:ext cx="1437964" cy="1919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A3711DC-1893-49C7-AAEA-40068100CED4}"/>
              </a:ext>
            </a:extLst>
          </p:cNvPr>
          <p:cNvSpPr txBox="1"/>
          <p:nvPr/>
        </p:nvSpPr>
        <p:spPr>
          <a:xfrm>
            <a:off x="8257706" y="2066581"/>
            <a:ext cx="2392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Bioaccumulation Risk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054F-4D32-4F15-AB01-D36B69D3BF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6716540" y="3135998"/>
            <a:ext cx="1129510" cy="174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BBCA5E-BD65-4663-B975-090DA9505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62" t="27651" r="74061" b="51180"/>
          <a:stretch/>
        </p:blipFill>
        <p:spPr>
          <a:xfrm>
            <a:off x="2133508" y="2962324"/>
            <a:ext cx="1213356" cy="213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7D34E8-8C4F-45E7-9B02-5A631A79FB62}"/>
              </a:ext>
            </a:extLst>
          </p:cNvPr>
          <p:cNvSpPr/>
          <p:nvPr/>
        </p:nvSpPr>
        <p:spPr>
          <a:xfrm>
            <a:off x="2174569" y="1450922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150863B-E46F-4E38-AB8E-1AED9EFB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24" y="1454123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379664" y="5530133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1" y="5639701"/>
            <a:ext cx="1210119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Keep Track of Cumulative Contamination Throughout Migration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C25EB7-3618-4D38-BB1D-84B5ADBF53D4}"/>
              </a:ext>
            </a:extLst>
          </p:cNvPr>
          <p:cNvGrpSpPr/>
          <p:nvPr/>
        </p:nvGrpSpPr>
        <p:grpSpPr>
          <a:xfrm>
            <a:off x="1758761" y="124574"/>
            <a:ext cx="2392976" cy="1106791"/>
            <a:chOff x="1758761" y="124574"/>
            <a:chExt cx="2392976" cy="1106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676A3B-0622-4D1B-B7BE-7B590E6C8875}"/>
                </a:ext>
              </a:extLst>
            </p:cNvPr>
            <p:cNvSpPr/>
            <p:nvPr/>
          </p:nvSpPr>
          <p:spPr>
            <a:xfrm>
              <a:off x="1954499" y="141173"/>
              <a:ext cx="2001499" cy="10869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0D2405-22D1-497F-B70E-7819266DCCBB}"/>
                </a:ext>
              </a:extLst>
            </p:cNvPr>
            <p:cNvSpPr txBox="1"/>
            <p:nvPr/>
          </p:nvSpPr>
          <p:spPr>
            <a:xfrm>
              <a:off x="1758761" y="892811"/>
              <a:ext cx="2392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Contamination Levels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54D5470-D74E-41F4-AC02-0FE2697D77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819" t="28457" r="54147" b="50510"/>
            <a:stretch/>
          </p:blipFill>
          <p:spPr>
            <a:xfrm>
              <a:off x="2649191" y="124574"/>
              <a:ext cx="624872" cy="101398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EEE9F0-95F5-44DC-8201-4815405731E5}"/>
              </a:ext>
            </a:extLst>
          </p:cNvPr>
          <p:cNvGrpSpPr/>
          <p:nvPr/>
        </p:nvGrpSpPr>
        <p:grpSpPr>
          <a:xfrm>
            <a:off x="9917324" y="1183186"/>
            <a:ext cx="3112943" cy="1336276"/>
            <a:chOff x="9917324" y="1183186"/>
            <a:chExt cx="3112943" cy="13362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EF16C94-E94F-485E-A2D6-DD631BC490B0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93D193-70CC-411B-9326-B19170273B8A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2398E0D-29F7-4445-AB4F-959C430D46E7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A80E89-D06E-4FAB-815F-49D2A0A3C92E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2F4AB6-14D4-41F8-9B7E-FB48CC560857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7647A01-CE59-4DC7-B9C2-8E0E0EDB3351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8732ED-32E9-4600-A268-89C9B985725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8E2D42-96F3-4FE1-8DC6-885147CC7A70}"/>
              </a:ext>
            </a:extLst>
          </p:cNvPr>
          <p:cNvGrpSpPr/>
          <p:nvPr/>
        </p:nvGrpSpPr>
        <p:grpSpPr>
          <a:xfrm>
            <a:off x="7103259" y="62134"/>
            <a:ext cx="2392976" cy="3186325"/>
            <a:chOff x="7103259" y="62134"/>
            <a:chExt cx="2392976" cy="31863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0F751B-F81D-433D-B0BF-147E00A82684}"/>
                </a:ext>
              </a:extLst>
            </p:cNvPr>
            <p:cNvGrpSpPr/>
            <p:nvPr/>
          </p:nvGrpSpPr>
          <p:grpSpPr>
            <a:xfrm>
              <a:off x="7103259" y="124574"/>
              <a:ext cx="2392976" cy="1099300"/>
              <a:chOff x="7103259" y="124574"/>
              <a:chExt cx="2392976" cy="10993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BB9399C-987C-46FA-9A76-B6026535DB75}"/>
                  </a:ext>
                </a:extLst>
              </p:cNvPr>
              <p:cNvSpPr/>
              <p:nvPr/>
            </p:nvSpPr>
            <p:spPr>
              <a:xfrm>
                <a:off x="7298998" y="124574"/>
                <a:ext cx="2001499" cy="108699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26B3B0-C804-466F-A065-F6E376632DE2}"/>
                  </a:ext>
                </a:extLst>
              </p:cNvPr>
              <p:cNvSpPr txBox="1"/>
              <p:nvPr/>
            </p:nvSpPr>
            <p:spPr>
              <a:xfrm>
                <a:off x="7103259" y="885320"/>
                <a:ext cx="23929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Contamination Levels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D1625DB-C299-4353-B543-40A5B3CE0A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562" t="27651" r="74061" b="51180"/>
            <a:stretch/>
          </p:blipFill>
          <p:spPr>
            <a:xfrm>
              <a:off x="8034069" y="62134"/>
              <a:ext cx="570995" cy="10056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665282-0729-40C5-BD2A-A6F7C4BCAA7F}"/>
                </a:ext>
              </a:extLst>
            </p:cNvPr>
            <p:cNvGrpSpPr/>
            <p:nvPr/>
          </p:nvGrpSpPr>
          <p:grpSpPr>
            <a:xfrm>
              <a:off x="7724898" y="2711194"/>
              <a:ext cx="839604" cy="537265"/>
              <a:chOff x="7724898" y="2711194"/>
              <a:chExt cx="839604" cy="53726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6E9C3589-E34C-45F7-BB1F-D0C553BBB71C}"/>
                  </a:ext>
                </a:extLst>
              </p:cNvPr>
              <p:cNvSpPr/>
              <p:nvPr/>
            </p:nvSpPr>
            <p:spPr>
              <a:xfrm>
                <a:off x="7742058" y="2711194"/>
                <a:ext cx="793492" cy="26250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Time: 1 </a:t>
                </a: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F78D1C20-CF65-4EE1-A4E7-BDA08EBF6475}"/>
                  </a:ext>
                </a:extLst>
              </p:cNvPr>
              <p:cNvSpPr/>
              <p:nvPr/>
            </p:nvSpPr>
            <p:spPr>
              <a:xfrm>
                <a:off x="7724898" y="3013672"/>
                <a:ext cx="839604" cy="234787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Fish: 1 </a:t>
                </a: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F2D1D0-F63E-4353-B08F-46C953035281}"/>
              </a:ext>
            </a:extLst>
          </p:cNvPr>
          <p:cNvGrpSpPr/>
          <p:nvPr/>
        </p:nvGrpSpPr>
        <p:grpSpPr>
          <a:xfrm>
            <a:off x="2125172" y="1184260"/>
            <a:ext cx="1438648" cy="1906386"/>
            <a:chOff x="7546077" y="1162872"/>
            <a:chExt cx="1438648" cy="190638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54993E-BB34-4514-90AA-F0212803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546077" y="1162872"/>
              <a:ext cx="1438648" cy="830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7250DB-3AC2-4077-8656-C9A60C03419D}"/>
                </a:ext>
              </a:extLst>
            </p:cNvPr>
            <p:cNvGrpSpPr/>
            <p:nvPr/>
          </p:nvGrpSpPr>
          <p:grpSpPr>
            <a:xfrm>
              <a:off x="7981803" y="1741616"/>
              <a:ext cx="622855" cy="1327642"/>
              <a:chOff x="5780409" y="1894800"/>
              <a:chExt cx="622855" cy="1327642"/>
            </a:xfrm>
            <a:solidFill>
              <a:srgbClr val="C0161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E53CD32-448C-44F8-AD48-94FFE2E6A1E7}"/>
                  </a:ext>
                </a:extLst>
              </p:cNvPr>
              <p:cNvGrpSpPr/>
              <p:nvPr/>
            </p:nvGrpSpPr>
            <p:grpSpPr>
              <a:xfrm>
                <a:off x="5780409" y="2516875"/>
                <a:ext cx="622855" cy="705567"/>
                <a:chOff x="5780409" y="2516875"/>
                <a:chExt cx="622855" cy="705567"/>
              </a:xfrm>
              <a:grpFill/>
            </p:grpSpPr>
            <p:sp>
              <p:nvSpPr>
                <p:cNvPr id="4" name="Arrow: Down 3">
                  <a:extLst>
                    <a:ext uri="{FF2B5EF4-FFF2-40B4-BE49-F238E27FC236}">
                      <a16:creationId xmlns:a16="http://schemas.microsoft.com/office/drawing/2014/main" id="{A67E2559-D81F-41E6-A6FC-AEB9343E2EB4}"/>
                    </a:ext>
                  </a:extLst>
                </p:cNvPr>
                <p:cNvSpPr/>
                <p:nvPr/>
              </p:nvSpPr>
              <p:spPr>
                <a:xfrm>
                  <a:off x="5780409" y="2582360"/>
                  <a:ext cx="166978" cy="286247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Down 10">
                  <a:extLst>
                    <a:ext uri="{FF2B5EF4-FFF2-40B4-BE49-F238E27FC236}">
                      <a16:creationId xmlns:a16="http://schemas.microsoft.com/office/drawing/2014/main" id="{9D91D105-09AA-4F7B-A8FD-A9313F712B4A}"/>
                    </a:ext>
                  </a:extLst>
                </p:cNvPr>
                <p:cNvSpPr/>
                <p:nvPr/>
              </p:nvSpPr>
              <p:spPr>
                <a:xfrm>
                  <a:off x="6236286" y="2582362"/>
                  <a:ext cx="166978" cy="640080"/>
                </a:xfrm>
                <a:prstGeom prst="downArrow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1A8CB6F-2179-418E-978B-4BFFED3CE6DA}"/>
                    </a:ext>
                  </a:extLst>
                </p:cNvPr>
                <p:cNvSpPr/>
                <p:nvPr/>
              </p:nvSpPr>
              <p:spPr>
                <a:xfrm>
                  <a:off x="5819385" y="2516875"/>
                  <a:ext cx="548640" cy="95417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BC2BAF-AD47-4CFF-AFAC-8CE209217FD3}"/>
                  </a:ext>
                </a:extLst>
              </p:cNvPr>
              <p:cNvSpPr/>
              <p:nvPr/>
            </p:nvSpPr>
            <p:spPr>
              <a:xfrm rot="16200000">
                <a:off x="5791675" y="2167131"/>
                <a:ext cx="640080" cy="9541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CD1A0D-69DA-4445-B41D-1CF4A1668650}"/>
              </a:ext>
            </a:extLst>
          </p:cNvPr>
          <p:cNvGrpSpPr/>
          <p:nvPr/>
        </p:nvGrpSpPr>
        <p:grpSpPr>
          <a:xfrm>
            <a:off x="2385873" y="2688904"/>
            <a:ext cx="840028" cy="808759"/>
            <a:chOff x="2385873" y="2688904"/>
            <a:chExt cx="840028" cy="80875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9C1A5A2-3DDE-4F24-8C2D-1309C34D78ED}"/>
                </a:ext>
              </a:extLst>
            </p:cNvPr>
            <p:cNvSpPr/>
            <p:nvPr/>
          </p:nvSpPr>
          <p:spPr>
            <a:xfrm>
              <a:off x="2403457" y="2688904"/>
              <a:ext cx="793492" cy="26250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BEFD4EA-FAAA-4FD8-97F5-2E626B2CDE31}"/>
                </a:ext>
              </a:extLst>
            </p:cNvPr>
            <p:cNvSpPr/>
            <p:nvPr/>
          </p:nvSpPr>
          <p:spPr>
            <a:xfrm>
              <a:off x="2386297" y="2991382"/>
              <a:ext cx="839604" cy="23478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BDC137AE-C93A-4C4B-8311-29AFFD9ECCD6}"/>
                </a:ext>
              </a:extLst>
            </p:cNvPr>
            <p:cNvSpPr/>
            <p:nvPr/>
          </p:nvSpPr>
          <p:spPr>
            <a:xfrm>
              <a:off x="2385873" y="3262876"/>
              <a:ext cx="829197" cy="234787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Risk: 1.4 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2C81AE0-3428-41D1-965C-B1D242918F62}"/>
              </a:ext>
            </a:extLst>
          </p:cNvPr>
          <p:cNvSpPr txBox="1"/>
          <p:nvPr/>
        </p:nvSpPr>
        <p:spPr>
          <a:xfrm>
            <a:off x="59906" y="1993522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41614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43529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58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D1747000-A45E-4D74-9009-E4DE347F9363}"/>
              </a:ext>
            </a:extLst>
          </p:cNvPr>
          <p:cNvSpPr/>
          <p:nvPr/>
        </p:nvSpPr>
        <p:spPr>
          <a:xfrm>
            <a:off x="2291833" y="1640429"/>
            <a:ext cx="7629290" cy="420624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35000">
                <a:schemeClr val="accent6">
                  <a:lumMod val="0"/>
                  <a:lumOff val="100000"/>
                </a:schemeClr>
              </a:gs>
              <a:gs pos="70000">
                <a:srgbClr val="6C3C3C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7D65B77-1EC4-41FC-AD77-51EAE9436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4" y="1643630"/>
            <a:ext cx="7675529" cy="4224894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50" y="5743465"/>
            <a:ext cx="11710099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Overlap of salinity shifts, SPM, and contamination in transitional zones raises bioaccumulation risk.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DFC0ED-A89A-4B0F-80A3-5EB4519E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99584" y="1282602"/>
            <a:ext cx="1438648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9746124-3CFE-457D-BCCD-B43C2BB5C231}"/>
              </a:ext>
            </a:extLst>
          </p:cNvPr>
          <p:cNvSpPr/>
          <p:nvPr/>
        </p:nvSpPr>
        <p:spPr>
          <a:xfrm>
            <a:off x="7974286" y="2483421"/>
            <a:ext cx="54864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0FD85EB-7589-4B4E-82D7-B6A1936DDBB4}"/>
              </a:ext>
            </a:extLst>
          </p:cNvPr>
          <p:cNvSpPr/>
          <p:nvPr/>
        </p:nvSpPr>
        <p:spPr>
          <a:xfrm>
            <a:off x="7935310" y="2548906"/>
            <a:ext cx="166978" cy="286247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8BD2C3-2F59-459B-94E4-1C91251C08D8}"/>
              </a:ext>
            </a:extLst>
          </p:cNvPr>
          <p:cNvSpPr/>
          <p:nvPr/>
        </p:nvSpPr>
        <p:spPr>
          <a:xfrm rot="16200000">
            <a:off x="7946576" y="2133677"/>
            <a:ext cx="640080" cy="95417"/>
          </a:xfrm>
          <a:prstGeom prst="rect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0D72CC0-A0E9-4BAA-A700-9571681825C1}"/>
              </a:ext>
            </a:extLst>
          </p:cNvPr>
          <p:cNvGrpSpPr/>
          <p:nvPr/>
        </p:nvGrpSpPr>
        <p:grpSpPr>
          <a:xfrm>
            <a:off x="9917324" y="1348286"/>
            <a:ext cx="3112943" cy="1336276"/>
            <a:chOff x="9917324" y="1183186"/>
            <a:chExt cx="3112943" cy="133627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B1B455-D125-4616-A81C-FE66B63CF2C4}"/>
                </a:ext>
              </a:extLst>
            </p:cNvPr>
            <p:cNvGrpSpPr/>
            <p:nvPr/>
          </p:nvGrpSpPr>
          <p:grpSpPr>
            <a:xfrm>
              <a:off x="9917324" y="1183186"/>
              <a:ext cx="3112943" cy="1336276"/>
              <a:chOff x="9267696" y="5401572"/>
              <a:chExt cx="3112943" cy="133627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7A20743-684C-42BB-B647-FAFB574D2E38}"/>
                  </a:ext>
                </a:extLst>
              </p:cNvPr>
              <p:cNvSpPr/>
              <p:nvPr/>
            </p:nvSpPr>
            <p:spPr>
              <a:xfrm>
                <a:off x="9267696" y="5787731"/>
                <a:ext cx="2063453" cy="9501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5BF04B3-B2DC-4951-8AC3-225EA84BB615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19C515A-9CAD-4456-97F5-2D9F7D81C322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637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Contamination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010EFF-9765-4FA2-AF3F-BB98B8360DAF}"/>
                  </a:ext>
                </a:extLst>
              </p:cNvPr>
              <p:cNvSpPr txBox="1"/>
              <p:nvPr/>
            </p:nvSpPr>
            <p:spPr>
              <a:xfrm>
                <a:off x="9452838" y="5401572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7652240-C774-4AE3-B698-94264F9C8C13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F59165-2416-42C4-8D06-7493E983B8F0}"/>
                </a:ext>
              </a:extLst>
            </p:cNvPr>
            <p:cNvSpPr txBox="1"/>
            <p:nvPr/>
          </p:nvSpPr>
          <p:spPr>
            <a:xfrm>
              <a:off x="10392853" y="2027209"/>
              <a:ext cx="263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30C5EA2-D76F-491C-A9C3-65593EB4F068}"/>
              </a:ext>
            </a:extLst>
          </p:cNvPr>
          <p:cNvSpPr txBox="1"/>
          <p:nvPr/>
        </p:nvSpPr>
        <p:spPr>
          <a:xfrm>
            <a:off x="3384962" y="5595890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Contamination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E35508-9884-4278-9A64-DC0F8E5FAC16}"/>
              </a:ext>
            </a:extLst>
          </p:cNvPr>
          <p:cNvSpPr/>
          <p:nvPr/>
        </p:nvSpPr>
        <p:spPr>
          <a:xfrm>
            <a:off x="7821892" y="2949274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D2649C7E-3F05-47D7-BAA6-6FA508A18D14}"/>
              </a:ext>
            </a:extLst>
          </p:cNvPr>
          <p:cNvSpPr/>
          <p:nvPr/>
        </p:nvSpPr>
        <p:spPr>
          <a:xfrm>
            <a:off x="8391187" y="2548908"/>
            <a:ext cx="166978" cy="548640"/>
          </a:xfrm>
          <a:prstGeom prst="downArrow">
            <a:avLst/>
          </a:prstGeom>
          <a:solidFill>
            <a:srgbClr val="C0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DC9FB-3530-4C0E-8AF5-C1CBCAE0DBC2}"/>
              </a:ext>
            </a:extLst>
          </p:cNvPr>
          <p:cNvSpPr/>
          <p:nvPr/>
        </p:nvSpPr>
        <p:spPr>
          <a:xfrm>
            <a:off x="7804732" y="3251752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7480F7-AB28-4F8C-B55D-AFB7F9AA8551}"/>
              </a:ext>
            </a:extLst>
          </p:cNvPr>
          <p:cNvSpPr/>
          <p:nvPr/>
        </p:nvSpPr>
        <p:spPr>
          <a:xfrm>
            <a:off x="7804308" y="3523246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0.3 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8B21DA7-95B0-42F1-A283-8F638D895FA5}"/>
              </a:ext>
            </a:extLst>
          </p:cNvPr>
          <p:cNvSpPr/>
          <p:nvPr/>
        </p:nvSpPr>
        <p:spPr>
          <a:xfrm>
            <a:off x="2460077" y="2912567"/>
            <a:ext cx="793492" cy="26250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733EAFF-8491-46D0-AD09-9B2AF29F4CF0}"/>
              </a:ext>
            </a:extLst>
          </p:cNvPr>
          <p:cNvSpPr/>
          <p:nvPr/>
        </p:nvSpPr>
        <p:spPr>
          <a:xfrm>
            <a:off x="2442917" y="3215045"/>
            <a:ext cx="839604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D667E0F-E001-4C26-A5BD-07F8FE35702D}"/>
              </a:ext>
            </a:extLst>
          </p:cNvPr>
          <p:cNvSpPr/>
          <p:nvPr/>
        </p:nvSpPr>
        <p:spPr>
          <a:xfrm>
            <a:off x="2442493" y="3486539"/>
            <a:ext cx="829197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Risk: 1.4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7AEB4-9E8B-4EAE-90C8-BB9BF96A5A3A}"/>
              </a:ext>
            </a:extLst>
          </p:cNvPr>
          <p:cNvGrpSpPr/>
          <p:nvPr/>
        </p:nvGrpSpPr>
        <p:grpSpPr>
          <a:xfrm>
            <a:off x="5711726" y="73390"/>
            <a:ext cx="5013824" cy="1204664"/>
            <a:chOff x="5711726" y="73390"/>
            <a:chExt cx="5013824" cy="1204664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360A520-D0F4-4D92-B637-A30445A8118F}"/>
                </a:ext>
              </a:extLst>
            </p:cNvPr>
            <p:cNvGrpSpPr/>
            <p:nvPr/>
          </p:nvGrpSpPr>
          <p:grpSpPr>
            <a:xfrm>
              <a:off x="5711726" y="73390"/>
              <a:ext cx="5013824" cy="1204664"/>
              <a:chOff x="578299" y="3694030"/>
              <a:chExt cx="5013824" cy="120466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3ADA20B-91D8-4644-B4C1-F4284173F594}"/>
                  </a:ext>
                </a:extLst>
              </p:cNvPr>
              <p:cNvGrpSpPr/>
              <p:nvPr/>
            </p:nvGrpSpPr>
            <p:grpSpPr>
              <a:xfrm>
                <a:off x="578299" y="3694030"/>
                <a:ext cx="5013824" cy="1204664"/>
                <a:chOff x="578299" y="3694030"/>
                <a:chExt cx="5013824" cy="1204664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DB14C3C-139F-49E6-AB18-A380060AB598}"/>
                    </a:ext>
                  </a:extLst>
                </p:cNvPr>
                <p:cNvGrpSpPr/>
                <p:nvPr/>
              </p:nvGrpSpPr>
              <p:grpSpPr>
                <a:xfrm>
                  <a:off x="578299" y="3694030"/>
                  <a:ext cx="5013824" cy="1204664"/>
                  <a:chOff x="309748" y="9174"/>
                  <a:chExt cx="5013824" cy="1204664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C65ED1EB-51DB-4950-8637-5891A03678DB}"/>
                      </a:ext>
                    </a:extLst>
                  </p:cNvPr>
                  <p:cNvSpPr/>
                  <p:nvPr/>
                </p:nvSpPr>
                <p:spPr>
                  <a:xfrm>
                    <a:off x="522405" y="86121"/>
                    <a:ext cx="4562856" cy="111180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10B88043-0827-4C08-B981-8D1B3961536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35" y="875284"/>
                    <a:ext cx="168613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Risk</a:t>
                    </a:r>
                  </a:p>
                </p:txBody>
              </p:sp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7173C320-4FCE-4C70-A620-0CEADECFA8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7196" t="6647" r="73027" b="74624"/>
                  <a:stretch/>
                </p:blipFill>
                <p:spPr>
                  <a:xfrm>
                    <a:off x="4169207" y="917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01B116E3-808A-4D9C-97BD-C6B0D97703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6883" t="9252" r="55401" b="73628"/>
                  <a:stretch/>
                </p:blipFill>
                <p:spPr>
                  <a:xfrm>
                    <a:off x="1736475" y="122073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E1C68980-88DC-4E0C-9A3C-03B9BEED05B9}"/>
                      </a:ext>
                    </a:extLst>
                  </p:cNvPr>
                  <p:cNvSpPr txBox="1"/>
                  <p:nvPr/>
                </p:nvSpPr>
                <p:spPr>
                  <a:xfrm>
                    <a:off x="309748" y="862601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SPM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C3C3FB61-FF9D-4CFF-8CE4-43A931C51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458683" y="859366"/>
                    <a:ext cx="120916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Stress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322ABF02-A70B-4601-B976-4C64738A71B8}"/>
                      </a:ext>
                    </a:extLst>
                  </p:cNvPr>
                  <p:cNvSpPr txBox="1"/>
                  <p:nvPr/>
                </p:nvSpPr>
                <p:spPr>
                  <a:xfrm>
                    <a:off x="3516503" y="105832"/>
                    <a:ext cx="457200" cy="1015663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6000" b="1" dirty="0"/>
                      <a:t>=</a:t>
                    </a:r>
                  </a:p>
                </p:txBody>
              </p:sp>
              <p:sp>
                <p:nvSpPr>
                  <p:cNvPr id="76" name="Arrow: Left-Right 75">
                    <a:extLst>
                      <a:ext uri="{FF2B5EF4-FFF2-40B4-BE49-F238E27FC236}">
                        <a16:creationId xmlns:a16="http://schemas.microsoft.com/office/drawing/2014/main" id="{BB74B151-091D-4F79-9154-E76A2684DCFE}"/>
                      </a:ext>
                    </a:extLst>
                  </p:cNvPr>
                  <p:cNvSpPr/>
                  <p:nvPr/>
                </p:nvSpPr>
                <p:spPr>
                  <a:xfrm>
                    <a:off x="1210085" y="539157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668FD5F3-80C6-4216-9AD8-ED23A839E4E5}"/>
                      </a:ext>
                    </a:extLst>
                  </p:cNvPr>
                  <p:cNvSpPr/>
                  <p:nvPr/>
                </p:nvSpPr>
                <p:spPr>
                  <a:xfrm>
                    <a:off x="4357273" y="512506"/>
                    <a:ext cx="254405" cy="334983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8B9B3727-FF06-4D1D-B9B5-F1C47050BC1C}"/>
                      </a:ext>
                    </a:extLst>
                  </p:cNvPr>
                  <p:cNvSpPr/>
                  <p:nvPr/>
                </p:nvSpPr>
                <p:spPr>
                  <a:xfrm>
                    <a:off x="1922028" y="807010"/>
                    <a:ext cx="254405" cy="36576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2006DF6-7F02-4214-8139-FB09765CB14D}"/>
                    </a:ext>
                  </a:extLst>
                </p:cNvPr>
                <p:cNvGrpSpPr/>
                <p:nvPr/>
              </p:nvGrpSpPr>
              <p:grpSpPr>
                <a:xfrm>
                  <a:off x="2749238" y="3721407"/>
                  <a:ext cx="1455199" cy="1177287"/>
                  <a:chOff x="2904970" y="802352"/>
                  <a:chExt cx="1455199" cy="1177287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87CE078-36C8-431A-8E35-5292E5D130E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970" y="1641085"/>
                    <a:ext cx="145519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Contamination</a:t>
                    </a:r>
                  </a:p>
                </p:txBody>
              </p:sp>
              <p:pic>
                <p:nvPicPr>
                  <p:cNvPr id="65" name="Picture 64">
                    <a:extLst>
                      <a:ext uri="{FF2B5EF4-FFF2-40B4-BE49-F238E27FC236}">
                        <a16:creationId xmlns:a16="http://schemas.microsoft.com/office/drawing/2014/main" id="{57C42AC8-17F4-4802-B256-F4FED7C132D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19" t="28457" r="54147" b="50510"/>
                  <a:stretch/>
                </p:blipFill>
                <p:spPr>
                  <a:xfrm>
                    <a:off x="3297872" y="802352"/>
                    <a:ext cx="621985" cy="1093233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6CDDD92-0F37-4865-A406-7A0149CFDC36}"/>
                      </a:ext>
                    </a:extLst>
                  </p:cNvPr>
                  <p:cNvCxnSpPr/>
                  <p:nvPr/>
                </p:nvCxnSpPr>
                <p:spPr>
                  <a:xfrm>
                    <a:off x="3462560" y="1286519"/>
                    <a:ext cx="292608" cy="0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1794F18-D938-4201-9527-B40D88F6CD9F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091" y="1059085"/>
                    <a:ext cx="57368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C00000"/>
                        </a:solidFill>
                      </a:rPr>
                      <a:t>NOAA</a:t>
                    </a:r>
                  </a:p>
                </p:txBody>
              </p:sp>
            </p:grpSp>
          </p:grpSp>
          <p:sp>
            <p:nvSpPr>
              <p:cNvPr id="61" name="Arrow: Left-Right 60">
                <a:extLst>
                  <a:ext uri="{FF2B5EF4-FFF2-40B4-BE49-F238E27FC236}">
                    <a16:creationId xmlns:a16="http://schemas.microsoft.com/office/drawing/2014/main" id="{E3F09D83-EBD1-4486-A411-8E9FE6A1F0A7}"/>
                  </a:ext>
                </a:extLst>
              </p:cNvPr>
              <p:cNvSpPr/>
              <p:nvPr/>
            </p:nvSpPr>
            <p:spPr>
              <a:xfrm>
                <a:off x="2605722" y="423528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2DAA6D98-1F9D-485B-B75B-173DF36C3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989938" y="177264"/>
              <a:ext cx="584698" cy="9041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31B55A2-A4A7-41CD-A9FA-6DC7CD05FA32}"/>
              </a:ext>
            </a:extLst>
          </p:cNvPr>
          <p:cNvSpPr txBox="1"/>
          <p:nvPr/>
        </p:nvSpPr>
        <p:spPr>
          <a:xfrm>
            <a:off x="59906" y="1993522"/>
            <a:ext cx="2158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visit, how long they stay, and the risk they experience.</a:t>
            </a:r>
          </a:p>
        </p:txBody>
      </p:sp>
    </p:spTree>
    <p:extLst>
      <p:ext uri="{BB962C8B-B14F-4D97-AF65-F5344CB8AC3E}">
        <p14:creationId xmlns:p14="http://schemas.microsoft.com/office/powerpoint/2010/main" val="240976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1015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Bioaccumulation Dynamics</vt:lpstr>
      <vt:lpstr>Relevant Background Information</vt:lpstr>
      <vt:lpstr>Model Objectives</vt:lpstr>
      <vt:lpstr>Fish Experience and Record Contamination Levels Along Migration.</vt:lpstr>
      <vt:lpstr>Fish Track Time Exposed to Contamination Above NOAA Limits</vt:lpstr>
      <vt:lpstr>Fish Track Bioaccumulation Uptake Risk</vt:lpstr>
      <vt:lpstr>Fish are more likely to accumulate contaminants when they are stressed, surrounded by fine suspended particles, or exposed to high contamination levels.</vt:lpstr>
      <vt:lpstr>Fish Keep Track of Cumulative Contamination Throughout Migration</vt:lpstr>
      <vt:lpstr>Overlap of salinity shifts, SPM, and contamination in transitional zones raises bioaccumulation risk.</vt:lpstr>
      <vt:lpstr>When fish enter a patch with contamination above NOAA limits, exposure time increases and is recorded for that location.</vt:lpstr>
      <vt:lpstr>Cumulative Contamination builds up as fish move through polluted areas.</vt:lpstr>
      <vt:lpstr>Exposure time increases as fish move through highly polluted areas.</vt:lpstr>
      <vt:lpstr>Bioaccumulation risk varies by patch as fish encounter different combinations of contamination, stress, and suspended particles during migration.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120</cp:revision>
  <dcterms:created xsi:type="dcterms:W3CDTF">2025-06-04T12:52:07Z</dcterms:created>
  <dcterms:modified xsi:type="dcterms:W3CDTF">2025-07-22T01:57:16Z</dcterms:modified>
</cp:coreProperties>
</file>