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2" r:id="rId3"/>
    <p:sldId id="259" r:id="rId4"/>
    <p:sldId id="285" r:id="rId5"/>
    <p:sldId id="286" r:id="rId6"/>
    <p:sldId id="301" r:id="rId7"/>
    <p:sldId id="310" r:id="rId8"/>
    <p:sldId id="307" r:id="rId9"/>
    <p:sldId id="291" r:id="rId10"/>
    <p:sldId id="292" r:id="rId11"/>
    <p:sldId id="278" r:id="rId12"/>
    <p:sldId id="279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1616"/>
    <a:srgbClr val="6C3C3C"/>
    <a:srgbClr val="57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78" autoAdjust="0"/>
    <p:restoredTop sz="82061" autoAdjust="0"/>
  </p:normalViewPr>
  <p:slideViewPr>
    <p:cSldViewPr snapToGrid="0">
      <p:cViewPr varScale="1">
        <p:scale>
          <a:sx n="69" d="100"/>
          <a:sy n="69" d="100"/>
        </p:scale>
        <p:origin x="52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41F60-1629-46FF-849D-2D3415030A6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77F5A-AE78-413A-BB36-995AB637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Reduce energy cost during high-flow events</a:t>
            </a:r>
            <a:br>
              <a:rPr lang="en-US" dirty="0"/>
            </a:br>
            <a:r>
              <a:rPr lang="en-US" dirty="0"/>
              <a:t>Enable fish to passively drift with the current when swimming is inefficient, conserving energy for critical behaviors like spawning.</a:t>
            </a:r>
          </a:p>
          <a:p>
            <a:r>
              <a:rPr lang="en-US" b="1" dirty="0"/>
              <a:t>Allow recovery during periods of physiological stress</a:t>
            </a:r>
            <a:br>
              <a:rPr lang="en-US" dirty="0"/>
            </a:br>
            <a:r>
              <a:rPr lang="en-US" dirty="0"/>
              <a:t>Let fish temporarily stop migrating to restore energy and acclimate to environmental changes such as salinity shifts or elevated flow resistance.</a:t>
            </a:r>
          </a:p>
          <a:p>
            <a:r>
              <a:rPr lang="en-US" b="1" dirty="0"/>
              <a:t>Track when and where resting occurs</a:t>
            </a:r>
            <a:br>
              <a:rPr lang="en-US" dirty="0"/>
            </a:br>
            <a:r>
              <a:rPr lang="en-US" dirty="0"/>
              <a:t>Identify the spatial and temporal patterns of resting behaviors, including staging hotspots and zones of selective tidal stream transport, to inform habitat quality assessments.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29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90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3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93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6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9F1F-8141-4FBF-BF5A-6A38ACA86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38B69-8D7B-4DA7-9337-3BE471C8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CFE0F-94D3-4F8E-A4DE-97501900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D481-E5EA-4687-978B-FA850B51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B777-9386-4463-A30C-497BE152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110E-3C70-4265-92E6-27B0FDB1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7A9C3-D90F-472E-9108-14D174C61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990E2-107E-44F4-BD1E-35A09CD8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9C65-8A3F-4A51-AD07-F209CD91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110AB-2249-47EA-BF4D-167B5894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832A5-A46F-4F31-9488-F79ECFD1F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DEC43-A4F3-467F-80CD-340A69338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54CA-E3BA-450F-9EA7-C79E0500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6E605-E5B3-4E7E-986F-70A74EA2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332C-A5DA-4B60-A1D3-C1E4F82E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4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CDC8-7090-4978-91A5-2FFEBBB1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9FE4-26DD-46E4-8496-6A77EA25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786A0-8F04-4274-9A55-717320B6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888EE-862C-4763-AE35-0BEB7745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1F349-ADA4-4681-9205-90C3EE82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3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2BB6-E14D-493D-8215-8573540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EC6B-C50C-4FCA-B757-F6EB47221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D34AB-5657-4FA9-A713-57AD0FB9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14655-D8AC-4D2F-A311-5C6AEAA6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A6D47-5368-44C7-A8C9-C9BE063A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8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CBA0-3B5B-4213-977B-7590AAC3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67316-4E26-46C9-91D8-78645979D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1ED28-73DC-410B-92F6-0F90B939B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E3D4A-2AED-4748-815A-6AEA9D7B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4CDD8-CBFE-4E2A-AFB3-1855F335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EF412-CD08-4121-AE61-D622E47F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8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5E8C-9770-47EF-BE24-0CD790C8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9F71F-4584-4952-8321-07DF5D2D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A56E1-E548-4E06-8BC6-92137637E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7B174-900E-4640-A7E1-2B78677A9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11DF5-BE54-4C82-A296-531259ECF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EB407-9898-4885-9476-4D6ADF53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BCBBA-F113-4B54-A181-9002B6BD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1572C-0F75-4D3E-961E-4064457A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3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617E-EE61-427E-8F6D-220DBCB1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408A6-1A7F-451E-A9F0-0C839E02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02C96-FD98-485E-83B7-8B61F80D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536F9-5781-4EC0-A444-B6D8E85C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7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D3773-774D-451E-8E4B-ED5ABBAF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D8E68-3C83-4AF7-BD5A-473AAE51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74D8-3075-40ED-862F-4303D904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4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D163-F5D6-4A6D-97C7-18570C676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4CE2-FB4A-42C4-B7E6-10A8797A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B8B50-533D-455F-BB36-B2EB8A353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0D6CC-782D-4765-ABF1-E08E1519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E591-3EF1-4A94-B121-DB3D972A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FA53D-CAD1-45B1-BFD7-2C11EA66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FF04-BF4B-4111-AE7D-3029DA70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73707-16F0-4F11-8306-97951C67A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7999A-313F-4F07-AAA6-B3EF51701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85979-0696-40F2-B42E-A65D0E9E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09B80-A602-4242-BAAF-68E06ADC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F5C82-8559-4F05-AC95-A387EF5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4DA64-F61E-4BD4-9CB2-73E7A387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1272D-920A-414C-B438-BA35DB0DB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8C9D2-5604-4DC6-AEA5-610E5C79E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04731-B686-4222-965A-52EEC4187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E1F3C-613F-4941-BA95-6BA12D214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9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0" Type="http://schemas.openxmlformats.org/officeDocument/2006/relationships/image" Target="../media/image100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01AD-A261-4D81-829A-6B677B848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Resting Behavior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55772-D1B0-42C5-ACE9-FC72D03E3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Drafted By: Vanessa Quintana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69B74-8514-4808-99AD-42DBF8EE9940}"/>
              </a:ext>
            </a:extLst>
          </p:cNvPr>
          <p:cNvSpPr txBox="1"/>
          <p:nvPr/>
        </p:nvSpPr>
        <p:spPr>
          <a:xfrm>
            <a:off x="6934200" y="106958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Penobscot Estuary Community Modeling Workshop</a:t>
            </a:r>
          </a:p>
          <a:p>
            <a:pPr algn="r"/>
            <a:r>
              <a:rPr lang="en-US" dirty="0"/>
              <a:t>ABM Draft Bioaccumulation Function</a:t>
            </a:r>
          </a:p>
          <a:p>
            <a:pPr algn="r"/>
            <a:r>
              <a:rPr lang="en-US" dirty="0"/>
              <a:t>August 6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165787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6319"/>
            <a:ext cx="11353800" cy="1325563"/>
          </a:xfrm>
        </p:spPr>
        <p:txBody>
          <a:bodyPr/>
          <a:lstStyle/>
          <a:p>
            <a:pPr algn="ctr"/>
            <a:r>
              <a:rPr lang="en-US" b="1" dirty="0"/>
              <a:t>While in Rest</a:t>
            </a:r>
            <a:r>
              <a:rPr lang="en-US" dirty="0"/>
              <a:t>: Fish Check for Better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570965-C2DC-4D96-A963-F82D8595F4C9}"/>
                  </a:ext>
                </a:extLst>
              </p:cNvPr>
              <p:cNvSpPr txBox="1"/>
              <p:nvPr/>
            </p:nvSpPr>
            <p:spPr>
              <a:xfrm>
                <a:off x="2827351" y="2072345"/>
                <a:ext cx="7797800" cy="4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Fish remain in </a:t>
                </a:r>
                <a:r>
                  <a:rPr lang="en-US" sz="2000" b="1" dirty="0"/>
                  <a:t>STST</a:t>
                </a:r>
                <a:r>
                  <a:rPr lang="en-US" sz="2000" dirty="0"/>
                  <a:t> until </a:t>
                </a:r>
                <a:r>
                  <a:rPr lang="en-US" sz="2000" b="1" dirty="0"/>
                  <a:t>|</a:t>
                </a:r>
                <a:r>
                  <a:rPr lang="en-US" sz="2000" b="1" i="1" dirty="0"/>
                  <a:t>u</a:t>
                </a:r>
                <a:r>
                  <a:rPr lang="en-US" sz="2000" b="1" dirty="0"/>
                  <a:t>|</a:t>
                </a:r>
                <a:r>
                  <a:rPr lang="en-US" sz="2000" dirty="0"/>
                  <a:t> in the </a:t>
                </a:r>
                <a:r>
                  <a:rPr lang="en-US" sz="2000" b="1" dirty="0"/>
                  <a:t>opposite direction</a:t>
                </a:r>
                <a:r>
                  <a:rPr lang="en-US" sz="2000" dirty="0"/>
                  <a:t> is </a:t>
                </a:r>
                <a:r>
                  <a:rPr lang="en-US" sz="2000" b="1" dirty="0"/>
                  <a:t>&lt;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𝒂𝒈𝒆𝒏𝒕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570965-C2DC-4D96-A963-F82D8595F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351" y="2072345"/>
                <a:ext cx="7797800" cy="429220"/>
              </a:xfrm>
              <a:prstGeom prst="rect">
                <a:avLst/>
              </a:prstGeom>
              <a:blipFill>
                <a:blip r:embed="rId2"/>
                <a:stretch>
                  <a:fillRect l="-860" t="-714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C9ED671C-E30B-4BAE-A936-D1FC8C6BE207}"/>
              </a:ext>
            </a:extLst>
          </p:cNvPr>
          <p:cNvSpPr txBox="1"/>
          <p:nvPr/>
        </p:nvSpPr>
        <p:spPr>
          <a:xfrm>
            <a:off x="2827351" y="3086555"/>
            <a:ext cx="759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Fish remain </a:t>
            </a:r>
            <a:r>
              <a:rPr lang="en-US" sz="2000" b="1" dirty="0"/>
              <a:t>Staging</a:t>
            </a:r>
            <a:r>
              <a:rPr lang="en-US" sz="2000" dirty="0"/>
              <a:t> until </a:t>
            </a:r>
            <a:r>
              <a:rPr lang="en-US" sz="2000" b="1" dirty="0"/>
              <a:t>Stress</a:t>
            </a:r>
            <a:r>
              <a:rPr lang="en-US" sz="2000" dirty="0"/>
              <a:t> is </a:t>
            </a:r>
            <a:r>
              <a:rPr lang="en-US" sz="2000" b="1" dirty="0"/>
              <a:t>&lt;= 10%</a:t>
            </a:r>
            <a:r>
              <a:rPr lang="en-US" sz="2000" dirty="0"/>
              <a:t> and </a:t>
            </a:r>
            <a:r>
              <a:rPr lang="en-US" sz="2000" b="1" dirty="0"/>
              <a:t>Energy</a:t>
            </a:r>
            <a:r>
              <a:rPr lang="en-US" sz="2000" dirty="0"/>
              <a:t> </a:t>
            </a:r>
            <a:r>
              <a:rPr lang="en-US" sz="2000" b="1" dirty="0"/>
              <a:t>&gt;= 75%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1473A3-5F1B-4EA0-8959-745DDC452545}"/>
              </a:ext>
            </a:extLst>
          </p:cNvPr>
          <p:cNvSpPr txBox="1"/>
          <p:nvPr/>
        </p:nvSpPr>
        <p:spPr>
          <a:xfrm>
            <a:off x="659652" y="4757901"/>
            <a:ext cx="108726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Identifies critical recovery thresholds for migratory fish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Pinpoints locations where currents or temperature and salinity fluctuations impose energetic stress.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Supports fisheries management by revealing when and where fish pause most often, and assessing whether these resting zones overlap with areas of high contamination.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3B3F5-5284-49D7-BF69-984A77F2553E}"/>
              </a:ext>
            </a:extLst>
          </p:cNvPr>
          <p:cNvSpPr txBox="1"/>
          <p:nvPr/>
        </p:nvSpPr>
        <p:spPr>
          <a:xfrm>
            <a:off x="659652" y="4271172"/>
            <a:ext cx="266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Why it Matters: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ACABA6-87AF-42E8-8745-D6688CA06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351" y="2910722"/>
            <a:ext cx="766999" cy="766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490F76-9440-459E-957E-A53FDAC9D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351" y="1892201"/>
            <a:ext cx="766999" cy="76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54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834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Individual-Specific Traits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871574"/>
              </p:ext>
            </p:extLst>
          </p:nvPr>
        </p:nvGraphicFramePr>
        <p:xfrm>
          <a:off x="1519192" y="1658712"/>
          <a:ext cx="9153612" cy="30416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079666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6073946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3549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Trait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Generalization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8817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Stress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Sensitivity to salinity and temperature changes.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8817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Internal reserves used for movement and recovery.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381188"/>
                  </a:ext>
                </a:extLst>
              </a:tr>
              <a:tr h="8817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Swimming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How </a:t>
                      </a:r>
                      <a:r>
                        <a:rPr lang="en-US" sz="2000" dirty="0"/>
                        <a:t>fast a fish can move and if they can overcome current velocity.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1930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2520A0-FA2F-4ADC-B1FF-963AB1F9B8D0}"/>
              </a:ext>
            </a:extLst>
          </p:cNvPr>
          <p:cNvSpPr txBox="1"/>
          <p:nvPr/>
        </p:nvSpPr>
        <p:spPr>
          <a:xfrm>
            <a:off x="506041" y="5073801"/>
            <a:ext cx="11179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Each fish rests differently based on its own energy reserves, swimming speed, and ability to handle stress. These traits shape when, where, and how long it pauses during migration.</a:t>
            </a:r>
          </a:p>
        </p:txBody>
      </p:sp>
    </p:spTree>
    <p:extLst>
      <p:ext uri="{BB962C8B-B14F-4D97-AF65-F5344CB8AC3E}">
        <p14:creationId xmlns:p14="http://schemas.microsoft.com/office/powerpoint/2010/main" val="2138083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08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Outputs of Interest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566456"/>
              </p:ext>
            </p:extLst>
          </p:nvPr>
        </p:nvGraphicFramePr>
        <p:xfrm>
          <a:off x="316173" y="1093139"/>
          <a:ext cx="11559653" cy="478838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69315">
                  <a:extLst>
                    <a:ext uri="{9D8B030D-6E8A-4147-A177-3AD203B41FA5}">
                      <a16:colId xmlns:a16="http://schemas.microsoft.com/office/drawing/2014/main" val="3504199536"/>
                    </a:ext>
                  </a:extLst>
                </a:gridCol>
                <a:gridCol w="2275724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7214614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4320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It Tells Us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Temporal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STST?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When fish switch into passive drift due to unfavorable flow conditions.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Staging?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When fish stop active migration to recover from low energy or high stress.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106858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Time-in-STST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Cumulative time fish spend utilizing STST throughout migration.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388528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Time-in-Staging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Cumulative time fish spend staging throughout migration.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997606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Spatial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STST-in-Patch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Where in the environment fish most frequently rely on STST behavior.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195677"/>
                  </a:ext>
                </a:extLst>
              </a:tr>
              <a:tr h="432019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Staging-in-Patch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Where fish most often stop to recover based on flow and stress conditions.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146984"/>
                  </a:ext>
                </a:extLst>
              </a:tr>
              <a:tr h="432019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/>
                        <a:t>STST-time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Which locations accumulate the most total time in passive drift.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786940"/>
                  </a:ext>
                </a:extLst>
              </a:tr>
              <a:tr h="756034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/>
                        <a:t>Staging-time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Which locations accumulate the most total time spent resting or recovering.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4048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DA3446D-934F-4B37-AD3B-9F59A57C4D32}"/>
              </a:ext>
            </a:extLst>
          </p:cNvPr>
          <p:cNvSpPr txBox="1"/>
          <p:nvPr/>
        </p:nvSpPr>
        <p:spPr>
          <a:xfrm>
            <a:off x="506037" y="6064401"/>
            <a:ext cx="11179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Identifies where and when resting occurs during migration.</a:t>
            </a:r>
          </a:p>
        </p:txBody>
      </p:sp>
    </p:spTree>
    <p:extLst>
      <p:ext uri="{BB962C8B-B14F-4D97-AF65-F5344CB8AC3E}">
        <p14:creationId xmlns:p14="http://schemas.microsoft.com/office/powerpoint/2010/main" val="3845284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4DCF-B740-4A2B-8E3C-5E111C1F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Discussion Prompts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145DE-608B-466C-AA20-079097C90905}"/>
              </a:ext>
            </a:extLst>
          </p:cNvPr>
          <p:cNvSpPr txBox="1"/>
          <p:nvPr/>
        </p:nvSpPr>
        <p:spPr>
          <a:xfrm>
            <a:off x="838200" y="1547813"/>
            <a:ext cx="10515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Accuracy &amp; Realism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 the triggers for STST or Staging (e.g., high current velocity, low energy, high stress) feel biologically reasonable?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Does it make sense that fish might rest more in certain areas or times due to hydrodynamics, salinity stress, or thermal stress?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000" b="1" dirty="0"/>
              <a:t>Outputs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Which outputs are most useful for identifying critical habitat or management actions (e.g., resting hotspot maps, resting duration, overlap of these spots with contamination)?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it more helpful to track where fish rest or how long they remain in those states?</a:t>
            </a:r>
          </a:p>
        </p:txBody>
      </p:sp>
    </p:spTree>
    <p:extLst>
      <p:ext uri="{BB962C8B-B14F-4D97-AF65-F5344CB8AC3E}">
        <p14:creationId xmlns:p14="http://schemas.microsoft.com/office/powerpoint/2010/main" val="58872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Relevant Background Information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4663D66-C204-40C6-A188-C009FC307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838434"/>
              </p:ext>
            </p:extLst>
          </p:nvPr>
        </p:nvGraphicFramePr>
        <p:xfrm>
          <a:off x="628253" y="1854753"/>
          <a:ext cx="10935494" cy="310016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42801">
                  <a:extLst>
                    <a:ext uri="{9D8B030D-6E8A-4147-A177-3AD203B41FA5}">
                      <a16:colId xmlns:a16="http://schemas.microsoft.com/office/drawing/2014/main" val="758357700"/>
                    </a:ext>
                  </a:extLst>
                </a:gridCol>
                <a:gridCol w="8092693">
                  <a:extLst>
                    <a:ext uri="{9D8B030D-6E8A-4147-A177-3AD203B41FA5}">
                      <a16:colId xmlns:a16="http://schemas.microsoft.com/office/drawing/2014/main" val="4126208450"/>
                    </a:ext>
                  </a:extLst>
                </a:gridCol>
              </a:tblGrid>
              <a:tr h="461461">
                <a:tc>
                  <a:txBody>
                    <a:bodyPr/>
                    <a:lstStyle/>
                    <a:p>
                      <a:r>
                        <a:rPr lang="en-US" sz="2000" b="1" dirty="0"/>
                        <a:t>Term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Definition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524814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r>
                        <a:rPr lang="en-US" sz="2000" b="1" dirty="0"/>
                        <a:t>Selective Tidal Stream Transport (STST)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strategy where fish conserve energy by drifting with favorable tidal currents, usually by positioning themselves in slower or deeper water during migration.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36308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r>
                        <a:rPr lang="en-US" sz="2000" b="1" dirty="0"/>
                        <a:t>Staging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behavior where fish temporarily stop migrating to recover from low energy or high stress, often staying in one area until conditions improve.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721630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r>
                        <a:rPr lang="en-US" sz="2000" b="1" dirty="0"/>
                        <a:t>Stress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strain a fish feels when something in the environment changes (like temperature, or salinity) that makes it harder for them to stay healthy.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638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2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D33D-47AC-46B2-BACF-B697F646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7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81BF-4D07-47A4-AD5F-CACCFBA97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410" y="1632271"/>
            <a:ext cx="10781370" cy="1984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Purpose: </a:t>
            </a:r>
            <a:r>
              <a:rPr lang="en-US" dirty="0"/>
              <a:t>Simulate energy-conserving strategies fish use during migration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Objectives: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Reduce energy cost during high-flow events</a:t>
            </a:r>
            <a:br>
              <a:rPr lang="en-US" sz="2000" dirty="0"/>
            </a:br>
            <a:r>
              <a:rPr lang="en-US" sz="2000" dirty="0"/>
              <a:t>Enable fish to passively rest when swimming is inefficient, conserving energy for critical behaviors like migration and spawning.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Allow recovery during periods of physiological stress</a:t>
            </a:r>
            <a:br>
              <a:rPr lang="en-US" sz="2000" dirty="0"/>
            </a:br>
            <a:r>
              <a:rPr lang="en-US" sz="2000" dirty="0"/>
              <a:t>Let fish temporarily stop migrating to restore energy and acclimate to environmental changes such as salinity shifts or elevated flow resistance.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Track when and where resting occurs</a:t>
            </a:r>
            <a:br>
              <a:rPr lang="en-US" sz="2000" dirty="0"/>
            </a:br>
            <a:r>
              <a:rPr lang="en-US" sz="2000" dirty="0"/>
              <a:t>Identify the spatial and temporal patterns of resting behaviors, including staging hotspots and zones of selective tidal stream transport, to inform habitat quality assessments.</a:t>
            </a:r>
          </a:p>
        </p:txBody>
      </p:sp>
    </p:spTree>
    <p:extLst>
      <p:ext uri="{BB962C8B-B14F-4D97-AF65-F5344CB8AC3E}">
        <p14:creationId xmlns:p14="http://schemas.microsoft.com/office/powerpoint/2010/main" val="25502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096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Conditions that Trigger Resting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8664BBF-F40A-485E-9913-72D623BF4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946026"/>
              </p:ext>
            </p:extLst>
          </p:nvPr>
        </p:nvGraphicFramePr>
        <p:xfrm>
          <a:off x="775165" y="1946300"/>
          <a:ext cx="10641669" cy="27455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547223">
                  <a:extLst>
                    <a:ext uri="{9D8B030D-6E8A-4147-A177-3AD203B41FA5}">
                      <a16:colId xmlns:a16="http://schemas.microsoft.com/office/drawing/2014/main" val="1186926444"/>
                    </a:ext>
                  </a:extLst>
                </a:gridCol>
                <a:gridCol w="3547223">
                  <a:extLst>
                    <a:ext uri="{9D8B030D-6E8A-4147-A177-3AD203B41FA5}">
                      <a16:colId xmlns:a16="http://schemas.microsoft.com/office/drawing/2014/main" val="2511054185"/>
                    </a:ext>
                  </a:extLst>
                </a:gridCol>
                <a:gridCol w="3547223">
                  <a:extLst>
                    <a:ext uri="{9D8B030D-6E8A-4147-A177-3AD203B41FA5}">
                      <a16:colId xmlns:a16="http://schemas.microsoft.com/office/drawing/2014/main" val="1566382799"/>
                    </a:ext>
                  </a:extLst>
                </a:gridCol>
              </a:tblGrid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Mechanism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540755"/>
                  </a:ext>
                </a:extLst>
              </a:tr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Current velocity &gt; swimming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Passive resting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Selective Tidal Stream Transport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825415"/>
                  </a:ext>
                </a:extLst>
              </a:tr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Energy ≤ 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Stop &amp; actively recover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Staging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130966"/>
                  </a:ext>
                </a:extLst>
              </a:tr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Stress &gt; 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Stop &amp; actively recover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Staging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258485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5C49FF1-2916-4CDD-97B0-F40E0B3B42EC}"/>
              </a:ext>
            </a:extLst>
          </p:cNvPr>
          <p:cNvSpPr txBox="1"/>
          <p:nvPr/>
        </p:nvSpPr>
        <p:spPr>
          <a:xfrm>
            <a:off x="1396019" y="5073801"/>
            <a:ext cx="93999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Fish rest when environmental conditions exceed their ability to swim or cope. </a:t>
            </a:r>
          </a:p>
        </p:txBody>
      </p:sp>
    </p:spTree>
    <p:extLst>
      <p:ext uri="{BB962C8B-B14F-4D97-AF65-F5344CB8AC3E}">
        <p14:creationId xmlns:p14="http://schemas.microsoft.com/office/powerpoint/2010/main" val="341150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701206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827" y="173275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E6F67821-0371-4DFE-A091-17B83DA69D25}"/>
              </a:ext>
            </a:extLst>
          </p:cNvPr>
          <p:cNvGrpSpPr/>
          <p:nvPr/>
        </p:nvGrpSpPr>
        <p:grpSpPr>
          <a:xfrm>
            <a:off x="1585303" y="3012122"/>
            <a:ext cx="8658299" cy="2225347"/>
            <a:chOff x="1891845" y="3231495"/>
            <a:chExt cx="8658299" cy="222534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276A888-2ECE-4AB8-B3F1-7FAA0C246190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36376D9-59D6-43C3-A016-4189B80E1B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AA6A18C-73F4-401D-82EE-666BB3B07B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ACBF7041-5B86-4EE7-B4DD-8FCDC33371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1E9D3B5-52CB-4EF8-90FC-755ABBC515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88FB62C-34AF-4D50-A582-835C2B68A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72C09B0-38AE-4298-87F2-CEBDE777AC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86F7CDD-CE4B-4F06-B4D3-ED79669E61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2A4542D-33A8-48CB-96B9-A3CB23BA9B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F55B17BF-6755-4D69-B4A3-66188C691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EF482C0-DD48-49B4-B9AC-0DF016227C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D0C8BAC-6E08-490F-A4E1-2171D3E41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6AEC572-70B1-4668-82BD-C5CEE72BBB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B921A53-B0CB-45B0-8E81-8C3204D12F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89CFF4B-C07B-49FF-833D-BEE781EC0B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F5CF2D4-DE71-4EBD-B571-001BA27144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2362C5E-F9F0-4F7E-B59D-F1674DE0A2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A28C2BD-3438-4DD0-9510-71B97A3AA584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A4429FD-2F8B-4756-BC73-88AC77BB5A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BDA1ABD-5F75-4F9D-A705-8225B8ECAA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84612499-76E3-4012-B764-2EABB64907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63BBC51-E788-421A-9D78-C0AF97458B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C8B67D9-5F75-4548-AF92-72DA0E5D9C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FBFC15B-92B7-4397-AC9C-D5A1E4A59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C2C415F-32F1-4E09-A2F8-D62A5EC584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9D4B07B-BE0D-4D53-8815-B8A7F05FD4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1FF8A1B-4116-45F8-8D80-0626EE9CD0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9D47ED2-974A-4EA7-A8F6-33ABA327FC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14A5F04-FF65-4F4A-8FE6-2BDC7479A1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CDCDBFF-DDED-4721-8523-4FFB745BAF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957341" y="56282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2E7635E-2A71-4DE4-AC6F-D03B398BA01A}"/>
              </a:ext>
            </a:extLst>
          </p:cNvPr>
          <p:cNvGrpSpPr/>
          <p:nvPr/>
        </p:nvGrpSpPr>
        <p:grpSpPr>
          <a:xfrm>
            <a:off x="1402236" y="1393430"/>
            <a:ext cx="2419815" cy="1222332"/>
            <a:chOff x="1402236" y="1393430"/>
            <a:chExt cx="2419815" cy="1222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13EA09A-2BF2-442A-A7CE-1F49802B0E9E}"/>
                    </a:ext>
                  </a:extLst>
                </p:cNvPr>
                <p:cNvSpPr txBox="1"/>
                <p:nvPr/>
              </p:nvSpPr>
              <p:spPr>
                <a:xfrm>
                  <a:off x="1402236" y="2186542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13EA09A-2BF2-442A-A7CE-1F49802B0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236" y="2186542"/>
                  <a:ext cx="2419815" cy="429220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93D1E53-69A2-4A21-954D-B8C9542A3B97}"/>
                </a:ext>
              </a:extLst>
            </p:cNvPr>
            <p:cNvGrpSpPr/>
            <p:nvPr/>
          </p:nvGrpSpPr>
          <p:grpSpPr>
            <a:xfrm>
              <a:off x="1880406" y="1579624"/>
              <a:ext cx="1438648" cy="830997"/>
              <a:chOff x="2220402" y="1955114"/>
              <a:chExt cx="1438648" cy="83099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94CD7E2-905A-405C-9594-ACACE159E8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2220402" y="1955114"/>
                <a:ext cx="1438648" cy="830997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BFD2C57-24A4-49D5-9CD4-89FB2A8FDE51}"/>
                  </a:ext>
                </a:extLst>
              </p:cNvPr>
              <p:cNvCxnSpPr/>
              <p:nvPr/>
            </p:nvCxnSpPr>
            <p:spPr>
              <a:xfrm>
                <a:off x="2437921" y="2602786"/>
                <a:ext cx="109728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C9ADDD-6F2E-43C5-8890-9D49AEA5ABCB}"/>
                </a:ext>
              </a:extLst>
            </p:cNvPr>
            <p:cNvSpPr txBox="1"/>
            <p:nvPr/>
          </p:nvSpPr>
          <p:spPr>
            <a:xfrm>
              <a:off x="1775247" y="1393430"/>
              <a:ext cx="1822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Swimming Speed</a:t>
              </a: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E5302208-5464-4BA1-8659-FBA193762BE3}"/>
              </a:ext>
            </a:extLst>
          </p:cNvPr>
          <p:cNvSpPr txBox="1"/>
          <p:nvPr/>
        </p:nvSpPr>
        <p:spPr>
          <a:xfrm>
            <a:off x="4706106" y="2632056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F54FBCD-E6F9-4A31-9F9D-1828A0F1A04A}"/>
              </a:ext>
            </a:extLst>
          </p:cNvPr>
          <p:cNvSpPr txBox="1"/>
          <p:nvPr/>
        </p:nvSpPr>
        <p:spPr>
          <a:xfrm>
            <a:off x="4669255" y="3252028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8871C1B-F3A2-42D0-A152-F3BB435F33A6}"/>
              </a:ext>
            </a:extLst>
          </p:cNvPr>
          <p:cNvSpPr txBox="1"/>
          <p:nvPr/>
        </p:nvSpPr>
        <p:spPr>
          <a:xfrm>
            <a:off x="4622606" y="3997040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7A98A89-D7B7-4239-BDD4-466CE19FB404}"/>
              </a:ext>
            </a:extLst>
          </p:cNvPr>
          <p:cNvSpPr txBox="1"/>
          <p:nvPr/>
        </p:nvSpPr>
        <p:spPr>
          <a:xfrm>
            <a:off x="4532095" y="4794759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05943CF-7D2D-449E-A836-6D1B13CF1339}"/>
              </a:ext>
            </a:extLst>
          </p:cNvPr>
          <p:cNvSpPr txBox="1"/>
          <p:nvPr/>
        </p:nvSpPr>
        <p:spPr>
          <a:xfrm>
            <a:off x="2633267" y="266177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7995D19-5C76-48E3-88EF-BEDB705B7642}"/>
              </a:ext>
            </a:extLst>
          </p:cNvPr>
          <p:cNvSpPr txBox="1"/>
          <p:nvPr/>
        </p:nvSpPr>
        <p:spPr>
          <a:xfrm>
            <a:off x="1982927" y="4825562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7DA028B-90B7-4E43-B91A-D6F20C5CA9BD}"/>
              </a:ext>
            </a:extLst>
          </p:cNvPr>
          <p:cNvSpPr txBox="1"/>
          <p:nvPr/>
        </p:nvSpPr>
        <p:spPr>
          <a:xfrm>
            <a:off x="3645640" y="2664983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BB45CFA-21D2-4863-A70F-5CF1B83C7394}"/>
              </a:ext>
            </a:extLst>
          </p:cNvPr>
          <p:cNvSpPr txBox="1"/>
          <p:nvPr/>
        </p:nvSpPr>
        <p:spPr>
          <a:xfrm>
            <a:off x="3542237" y="3273576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0900940-F8EC-4A9B-AD4A-8CFE503F3A6E}"/>
              </a:ext>
            </a:extLst>
          </p:cNvPr>
          <p:cNvSpPr txBox="1"/>
          <p:nvPr/>
        </p:nvSpPr>
        <p:spPr>
          <a:xfrm>
            <a:off x="3416884" y="401095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D02A333-1E99-41B8-BE58-5ECCDC7BD555}"/>
              </a:ext>
            </a:extLst>
          </p:cNvPr>
          <p:cNvSpPr txBox="1"/>
          <p:nvPr/>
        </p:nvSpPr>
        <p:spPr>
          <a:xfrm>
            <a:off x="3268441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4E0B33D-E3D7-4D8B-A2F2-6A5C915B2565}"/>
              </a:ext>
            </a:extLst>
          </p:cNvPr>
          <p:cNvSpPr txBox="1"/>
          <p:nvPr/>
        </p:nvSpPr>
        <p:spPr>
          <a:xfrm>
            <a:off x="5826741" y="266177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776EC7-676B-4141-BE40-867A277188D5}"/>
              </a:ext>
            </a:extLst>
          </p:cNvPr>
          <p:cNvSpPr txBox="1"/>
          <p:nvPr/>
        </p:nvSpPr>
        <p:spPr>
          <a:xfrm>
            <a:off x="5835738" y="3284220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EC1B6A-ABD6-4F9A-9F46-7F6002A3E3C5}"/>
              </a:ext>
            </a:extLst>
          </p:cNvPr>
          <p:cNvSpPr txBox="1"/>
          <p:nvPr/>
        </p:nvSpPr>
        <p:spPr>
          <a:xfrm>
            <a:off x="5822520" y="40221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125BC97-BA80-45C4-A828-95A96668CCE6}"/>
              </a:ext>
            </a:extLst>
          </p:cNvPr>
          <p:cNvSpPr txBox="1"/>
          <p:nvPr/>
        </p:nvSpPr>
        <p:spPr>
          <a:xfrm>
            <a:off x="5834087" y="4824239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D6CF3FA-50AC-40F6-B2DB-1178D21DF0B8}"/>
              </a:ext>
            </a:extLst>
          </p:cNvPr>
          <p:cNvSpPr txBox="1"/>
          <p:nvPr/>
        </p:nvSpPr>
        <p:spPr>
          <a:xfrm>
            <a:off x="6944527" y="269283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810913E-2DAC-4AE8-9F08-2C1479E88C48}"/>
              </a:ext>
            </a:extLst>
          </p:cNvPr>
          <p:cNvSpPr txBox="1"/>
          <p:nvPr/>
        </p:nvSpPr>
        <p:spPr>
          <a:xfrm>
            <a:off x="6981674" y="329587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35C44C4-5629-49CD-A6DE-5F4E7CC1A119}"/>
              </a:ext>
            </a:extLst>
          </p:cNvPr>
          <p:cNvSpPr txBox="1"/>
          <p:nvPr/>
        </p:nvSpPr>
        <p:spPr>
          <a:xfrm>
            <a:off x="7027248" y="4022632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9AA271A-8298-4EBE-B2FE-A5284285502F}"/>
              </a:ext>
            </a:extLst>
          </p:cNvPr>
          <p:cNvSpPr txBox="1"/>
          <p:nvPr/>
        </p:nvSpPr>
        <p:spPr>
          <a:xfrm>
            <a:off x="7100261" y="48557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ADD980-3F05-4877-9F07-6D2908783F97}"/>
              </a:ext>
            </a:extLst>
          </p:cNvPr>
          <p:cNvSpPr txBox="1"/>
          <p:nvPr/>
        </p:nvSpPr>
        <p:spPr>
          <a:xfrm>
            <a:off x="7986957" y="2696090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B523829-5F1B-467B-86F7-F823E43A485F}"/>
              </a:ext>
            </a:extLst>
          </p:cNvPr>
          <p:cNvSpPr txBox="1"/>
          <p:nvPr/>
        </p:nvSpPr>
        <p:spPr>
          <a:xfrm>
            <a:off x="8103883" y="3294523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26DA491-E4BB-4DA9-81D4-FAA03DA95165}"/>
              </a:ext>
            </a:extLst>
          </p:cNvPr>
          <p:cNvSpPr txBox="1"/>
          <p:nvPr/>
        </p:nvSpPr>
        <p:spPr>
          <a:xfrm>
            <a:off x="8228143" y="40221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989ADC-976E-4925-81C5-56BA77C6B425}"/>
              </a:ext>
            </a:extLst>
          </p:cNvPr>
          <p:cNvSpPr txBox="1"/>
          <p:nvPr/>
        </p:nvSpPr>
        <p:spPr>
          <a:xfrm>
            <a:off x="8393145" y="48906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30D1D59-471F-4E79-A09B-AA371826C293}"/>
              </a:ext>
            </a:extLst>
          </p:cNvPr>
          <p:cNvSpPr txBox="1"/>
          <p:nvPr/>
        </p:nvSpPr>
        <p:spPr>
          <a:xfrm>
            <a:off x="9062116" y="26782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09403F1-0E5F-4280-B357-F290A704FFD4}"/>
              </a:ext>
            </a:extLst>
          </p:cNvPr>
          <p:cNvSpPr txBox="1"/>
          <p:nvPr/>
        </p:nvSpPr>
        <p:spPr>
          <a:xfrm>
            <a:off x="9203553" y="3288282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1C7E3-D045-4B72-8BD8-CD604A13A397}"/>
              </a:ext>
            </a:extLst>
          </p:cNvPr>
          <p:cNvSpPr txBox="1"/>
          <p:nvPr/>
        </p:nvSpPr>
        <p:spPr>
          <a:xfrm>
            <a:off x="9479944" y="404329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1989A41-9219-40A3-8330-F761AE0DE8A5}"/>
              </a:ext>
            </a:extLst>
          </p:cNvPr>
          <p:cNvSpPr txBox="1"/>
          <p:nvPr/>
        </p:nvSpPr>
        <p:spPr>
          <a:xfrm>
            <a:off x="9676949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306523" y="5718072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Fish adjust energy and stress based on current speed, salinity, and temperature.</a:t>
            </a:r>
          </a:p>
        </p:txBody>
      </p:sp>
      <p:sp>
        <p:nvSpPr>
          <p:cNvPr id="82" name="Arrow: Up-Down 81">
            <a:extLst>
              <a:ext uri="{FF2B5EF4-FFF2-40B4-BE49-F238E27FC236}">
                <a16:creationId xmlns:a16="http://schemas.microsoft.com/office/drawing/2014/main" id="{84270C7A-CC37-4BF3-8772-A8A0C6C58035}"/>
              </a:ext>
            </a:extLst>
          </p:cNvPr>
          <p:cNvSpPr/>
          <p:nvPr/>
        </p:nvSpPr>
        <p:spPr>
          <a:xfrm>
            <a:off x="2456264" y="2585816"/>
            <a:ext cx="208670" cy="82715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29E048-1567-49BD-ACE0-2AAAC078BA08}"/>
              </a:ext>
            </a:extLst>
          </p:cNvPr>
          <p:cNvSpPr txBox="1"/>
          <p:nvPr/>
        </p:nvSpPr>
        <p:spPr>
          <a:xfrm>
            <a:off x="2134347" y="4022108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974823B-4ADA-42E6-BF4D-58899B5CE3D8}"/>
              </a:ext>
            </a:extLst>
          </p:cNvPr>
          <p:cNvSpPr txBox="1"/>
          <p:nvPr/>
        </p:nvSpPr>
        <p:spPr>
          <a:xfrm>
            <a:off x="2393847" y="328111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DFE4E65-E31A-46B6-B80F-1DCBFCCFB56C}"/>
              </a:ext>
            </a:extLst>
          </p:cNvPr>
          <p:cNvGrpSpPr/>
          <p:nvPr/>
        </p:nvGrpSpPr>
        <p:grpSpPr>
          <a:xfrm>
            <a:off x="9486977" y="861094"/>
            <a:ext cx="3396953" cy="1608790"/>
            <a:chOff x="9267697" y="5389514"/>
            <a:chExt cx="3396953" cy="16087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CE758A5-5C83-48A3-98BB-FC1CDBCE7313}"/>
                </a:ext>
              </a:extLst>
            </p:cNvPr>
            <p:cNvSpPr/>
            <p:nvPr/>
          </p:nvSpPr>
          <p:spPr>
            <a:xfrm>
              <a:off x="9267697" y="5787731"/>
              <a:ext cx="2497656" cy="12105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C1F4471-1D11-4FF1-81D4-00981F97DED0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3616B5B-141C-4419-809F-DE9CAA918066}"/>
                </a:ext>
              </a:extLst>
            </p:cNvPr>
            <p:cNvSpPr/>
            <p:nvPr/>
          </p:nvSpPr>
          <p:spPr>
            <a:xfrm>
              <a:off x="9414592" y="6703367"/>
              <a:ext cx="365760" cy="23342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E59005B-333B-4D70-B945-C5B3A252F4B5}"/>
                </a:ext>
              </a:extLst>
            </p:cNvPr>
            <p:cNvSpPr txBox="1"/>
            <p:nvPr/>
          </p:nvSpPr>
          <p:spPr>
            <a:xfrm>
              <a:off x="9743225" y="5891916"/>
              <a:ext cx="2203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Salinity (</a:t>
              </a:r>
              <a:r>
                <a:rPr lang="en-US" b="1" i="1" dirty="0" err="1"/>
                <a:t>psu</a:t>
              </a:r>
              <a:r>
                <a:rPr lang="en-US" dirty="0"/>
                <a:t>)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7CF2A430-65F3-4D81-A76E-7D0E8757CDA1}"/>
                    </a:ext>
                  </a:extLst>
                </p:cNvPr>
                <p:cNvSpPr txBox="1"/>
                <p:nvPr/>
              </p:nvSpPr>
              <p:spPr>
                <a:xfrm>
                  <a:off x="9770694" y="6624633"/>
                  <a:ext cx="28939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Current Velocity 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a14:m>
                  <a:r>
                    <a:rPr lang="en-US" dirty="0"/>
                    <a:t>) </a:t>
                  </a:r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7CF2A430-65F3-4D81-A76E-7D0E8757C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0694" y="6624633"/>
                  <a:ext cx="289395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895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9C8B95-12C8-4562-A7CA-5DD9E13F4EAE}"/>
                </a:ext>
              </a:extLst>
            </p:cNvPr>
            <p:cNvSpPr txBox="1"/>
            <p:nvPr/>
          </p:nvSpPr>
          <p:spPr>
            <a:xfrm>
              <a:off x="9726219" y="5389514"/>
              <a:ext cx="1687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Legend</a:t>
              </a:r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6D05BD26-1DB7-47F2-B94F-B676E34E3399}"/>
              </a:ext>
            </a:extLst>
          </p:cNvPr>
          <p:cNvSpPr/>
          <p:nvPr/>
        </p:nvSpPr>
        <p:spPr>
          <a:xfrm>
            <a:off x="9622721" y="1802884"/>
            <a:ext cx="365760" cy="233429"/>
          </a:xfrm>
          <a:prstGeom prst="rect">
            <a:avLst/>
          </a:prstGeom>
          <a:solidFill>
            <a:srgbClr val="C0161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99940DA-EA48-40A1-A471-24013DD62DBC}"/>
                  </a:ext>
                </a:extLst>
              </p:cNvPr>
              <p:cNvSpPr txBox="1"/>
              <p:nvPr/>
            </p:nvSpPr>
            <p:spPr>
              <a:xfrm>
                <a:off x="9978823" y="1724150"/>
                <a:ext cx="2893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Temperature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99940DA-EA48-40A1-A471-24013DD62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8823" y="1724150"/>
                <a:ext cx="2893956" cy="369332"/>
              </a:xfrm>
              <a:prstGeom prst="rect">
                <a:avLst/>
              </a:prstGeom>
              <a:blipFill>
                <a:blip r:embed="rId7"/>
                <a:stretch>
                  <a:fillRect l="-189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2D0C901-A468-4750-87F3-35BC33386288}"/>
              </a:ext>
            </a:extLst>
          </p:cNvPr>
          <p:cNvGrpSpPr/>
          <p:nvPr/>
        </p:nvGrpSpPr>
        <p:grpSpPr>
          <a:xfrm>
            <a:off x="1604737" y="215901"/>
            <a:ext cx="1979663" cy="1184983"/>
            <a:chOff x="3905495" y="245296"/>
            <a:chExt cx="1979663" cy="1184983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1B49F855-B56E-4EB3-A77A-1A110943E6D1}"/>
                </a:ext>
              </a:extLst>
            </p:cNvPr>
            <p:cNvGrpSpPr/>
            <p:nvPr/>
          </p:nvGrpSpPr>
          <p:grpSpPr>
            <a:xfrm>
              <a:off x="3905495" y="245296"/>
              <a:ext cx="1979663" cy="1184983"/>
              <a:chOff x="1210362" y="235279"/>
              <a:chExt cx="1979663" cy="118498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2F34F68A-055C-4C0E-8DB7-4298426A1BCD}"/>
                  </a:ext>
                </a:extLst>
              </p:cNvPr>
              <p:cNvGrpSpPr/>
              <p:nvPr/>
            </p:nvGrpSpPr>
            <p:grpSpPr>
              <a:xfrm>
                <a:off x="1210362" y="235279"/>
                <a:ext cx="1772210" cy="1184983"/>
                <a:chOff x="1210362" y="235279"/>
                <a:chExt cx="1772210" cy="1184983"/>
              </a:xfrm>
            </p:grpSpPr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0658F4A7-9B9B-498C-948D-98B300E9CC76}"/>
                    </a:ext>
                  </a:extLst>
                </p:cNvPr>
                <p:cNvSpPr/>
                <p:nvPr/>
              </p:nvSpPr>
              <p:spPr>
                <a:xfrm>
                  <a:off x="1493519" y="235279"/>
                  <a:ext cx="1489053" cy="117705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47" name="Picture 146">
                  <a:extLst>
                    <a:ext uri="{FF2B5EF4-FFF2-40B4-BE49-F238E27FC236}">
                      <a16:creationId xmlns:a16="http://schemas.microsoft.com/office/drawing/2014/main" id="{37967FA0-B277-4A7C-87BB-1B02E89170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7897" t="28734" r="84140" b="51169"/>
                <a:stretch/>
              </p:blipFill>
              <p:spPr>
                <a:xfrm>
                  <a:off x="2313323" y="235279"/>
                  <a:ext cx="626224" cy="110148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106BC4D3-90E6-420D-B24D-E5DC5BFB900C}"/>
                    </a:ext>
                  </a:extLst>
                </p:cNvPr>
                <p:cNvSpPr/>
                <p:nvPr/>
              </p:nvSpPr>
              <p:spPr>
                <a:xfrm>
                  <a:off x="2432195" y="458301"/>
                  <a:ext cx="329184" cy="615479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385DDD41-13A6-466F-844C-06C02BD6D085}"/>
                    </a:ext>
                  </a:extLst>
                </p:cNvPr>
                <p:cNvSpPr txBox="1"/>
                <p:nvPr/>
              </p:nvSpPr>
              <p:spPr>
                <a:xfrm>
                  <a:off x="1210362" y="1081708"/>
                  <a:ext cx="13508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Stress</a:t>
                  </a:r>
                </a:p>
              </p:txBody>
            </p: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B8676A14-F935-4D32-8B59-7CC9CE769160}"/>
                  </a:ext>
                </a:extLst>
              </p:cNvPr>
              <p:cNvSpPr txBox="1"/>
              <p:nvPr/>
            </p:nvSpPr>
            <p:spPr>
              <a:xfrm>
                <a:off x="1980861" y="1081708"/>
                <a:ext cx="1209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</a:t>
                </a:r>
              </a:p>
            </p:txBody>
          </p:sp>
        </p:grp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6B9A23B0-DF4C-429B-87B8-51723F56E9F8}"/>
                </a:ext>
              </a:extLst>
            </p:cNvPr>
            <p:cNvPicPr>
              <a:picLocks/>
            </p:cNvPicPr>
            <p:nvPr/>
          </p:nvPicPr>
          <p:blipFill rotWithShape="1">
            <a:blip r:embed="rId9"/>
            <a:srcRect l="36883" t="9252" r="55401" b="73628"/>
            <a:stretch/>
          </p:blipFill>
          <p:spPr>
            <a:xfrm>
              <a:off x="4239182" y="304626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00CB8F2-7A30-4555-88B7-7AF8A8DAA31B}"/>
                </a:ext>
              </a:extLst>
            </p:cNvPr>
            <p:cNvSpPr/>
            <p:nvPr/>
          </p:nvSpPr>
          <p:spPr>
            <a:xfrm>
              <a:off x="4448383" y="1022863"/>
              <a:ext cx="274320" cy="3657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123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591478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69A95D0E-1A93-4500-9CA4-48F71E2EB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414" y="1584892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291982" y="5708933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Fish compare their energy, stress, and swimming capacity to the environment to decide whether to pause and recover (staging) or drift passively (STST).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2D0C901-A468-4750-87F3-35BC33386288}"/>
              </a:ext>
            </a:extLst>
          </p:cNvPr>
          <p:cNvGrpSpPr/>
          <p:nvPr/>
        </p:nvGrpSpPr>
        <p:grpSpPr>
          <a:xfrm>
            <a:off x="1604737" y="106173"/>
            <a:ext cx="1979663" cy="1184983"/>
            <a:chOff x="3905495" y="245296"/>
            <a:chExt cx="1979663" cy="1184983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1B49F855-B56E-4EB3-A77A-1A110943E6D1}"/>
                </a:ext>
              </a:extLst>
            </p:cNvPr>
            <p:cNvGrpSpPr/>
            <p:nvPr/>
          </p:nvGrpSpPr>
          <p:grpSpPr>
            <a:xfrm>
              <a:off x="3905495" y="245296"/>
              <a:ext cx="1979663" cy="1184983"/>
              <a:chOff x="1210362" y="235279"/>
              <a:chExt cx="1979663" cy="118498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2F34F68A-055C-4C0E-8DB7-4298426A1BCD}"/>
                  </a:ext>
                </a:extLst>
              </p:cNvPr>
              <p:cNvGrpSpPr/>
              <p:nvPr/>
            </p:nvGrpSpPr>
            <p:grpSpPr>
              <a:xfrm>
                <a:off x="1210362" y="235279"/>
                <a:ext cx="1772210" cy="1184983"/>
                <a:chOff x="1210362" y="235279"/>
                <a:chExt cx="1772210" cy="1184983"/>
              </a:xfrm>
            </p:grpSpPr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0658F4A7-9B9B-498C-948D-98B300E9CC76}"/>
                    </a:ext>
                  </a:extLst>
                </p:cNvPr>
                <p:cNvSpPr/>
                <p:nvPr/>
              </p:nvSpPr>
              <p:spPr>
                <a:xfrm>
                  <a:off x="1493519" y="235279"/>
                  <a:ext cx="1489053" cy="117705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47" name="Picture 146">
                  <a:extLst>
                    <a:ext uri="{FF2B5EF4-FFF2-40B4-BE49-F238E27FC236}">
                      <a16:creationId xmlns:a16="http://schemas.microsoft.com/office/drawing/2014/main" id="{37967FA0-B277-4A7C-87BB-1B02E89170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7897" t="28734" r="84140" b="51169"/>
                <a:stretch/>
              </p:blipFill>
              <p:spPr>
                <a:xfrm>
                  <a:off x="2313323" y="235279"/>
                  <a:ext cx="626224" cy="110148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106BC4D3-90E6-420D-B24D-E5DC5BFB900C}"/>
                    </a:ext>
                  </a:extLst>
                </p:cNvPr>
                <p:cNvSpPr/>
                <p:nvPr/>
              </p:nvSpPr>
              <p:spPr>
                <a:xfrm>
                  <a:off x="2432195" y="458301"/>
                  <a:ext cx="329184" cy="615479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385DDD41-13A6-466F-844C-06C02BD6D085}"/>
                    </a:ext>
                  </a:extLst>
                </p:cNvPr>
                <p:cNvSpPr txBox="1"/>
                <p:nvPr/>
              </p:nvSpPr>
              <p:spPr>
                <a:xfrm>
                  <a:off x="1210362" y="1081708"/>
                  <a:ext cx="13508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Stress</a:t>
                  </a:r>
                </a:p>
              </p:txBody>
            </p: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B8676A14-F935-4D32-8B59-7CC9CE769160}"/>
                  </a:ext>
                </a:extLst>
              </p:cNvPr>
              <p:cNvSpPr txBox="1"/>
              <p:nvPr/>
            </p:nvSpPr>
            <p:spPr>
              <a:xfrm>
                <a:off x="1980861" y="1081708"/>
                <a:ext cx="1209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</a:t>
                </a:r>
              </a:p>
            </p:txBody>
          </p:sp>
        </p:grp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6B9A23B0-DF4C-429B-87B8-51723F56E9F8}"/>
                </a:ext>
              </a:extLst>
            </p:cNvPr>
            <p:cNvPicPr>
              <a:picLocks/>
            </p:cNvPicPr>
            <p:nvPr/>
          </p:nvPicPr>
          <p:blipFill rotWithShape="1">
            <a:blip r:embed="rId5"/>
            <a:srcRect l="36883" t="9252" r="55401" b="73628"/>
            <a:stretch/>
          </p:blipFill>
          <p:spPr>
            <a:xfrm>
              <a:off x="4239182" y="304626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00CB8F2-7A30-4555-88B7-7AF8A8DAA31B}"/>
                </a:ext>
              </a:extLst>
            </p:cNvPr>
            <p:cNvSpPr/>
            <p:nvPr/>
          </p:nvSpPr>
          <p:spPr>
            <a:xfrm>
              <a:off x="4448383" y="1022863"/>
              <a:ext cx="274320" cy="3657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B81AE9F-6207-4CC2-995D-534546ACB559}"/>
              </a:ext>
            </a:extLst>
          </p:cNvPr>
          <p:cNvGrpSpPr/>
          <p:nvPr/>
        </p:nvGrpSpPr>
        <p:grpSpPr>
          <a:xfrm>
            <a:off x="1350691" y="1281633"/>
            <a:ext cx="2419815" cy="2021605"/>
            <a:chOff x="1350691" y="1281633"/>
            <a:chExt cx="2419815" cy="2021605"/>
          </a:xfrm>
        </p:grpSpPr>
        <p:sp>
          <p:nvSpPr>
            <p:cNvPr id="82" name="Arrow: Up-Down 81">
              <a:extLst>
                <a:ext uri="{FF2B5EF4-FFF2-40B4-BE49-F238E27FC236}">
                  <a16:creationId xmlns:a16="http://schemas.microsoft.com/office/drawing/2014/main" id="{84270C7A-CC37-4BF3-8772-A8A0C6C58035}"/>
                </a:ext>
              </a:extLst>
            </p:cNvPr>
            <p:cNvSpPr/>
            <p:nvPr/>
          </p:nvSpPr>
          <p:spPr>
            <a:xfrm>
              <a:off x="2456264" y="2476088"/>
              <a:ext cx="208670" cy="82715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60E7524F-55AB-456F-9D21-6A54FDC765FD}"/>
                </a:ext>
              </a:extLst>
            </p:cNvPr>
            <p:cNvGrpSpPr/>
            <p:nvPr/>
          </p:nvGrpSpPr>
          <p:grpSpPr>
            <a:xfrm>
              <a:off x="1350691" y="1281633"/>
              <a:ext cx="2419815" cy="1222332"/>
              <a:chOff x="1402236" y="1393430"/>
              <a:chExt cx="2419815" cy="1222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1A003433-0C68-486E-BACF-75A3AAE93841}"/>
                      </a:ext>
                    </a:extLst>
                  </p:cNvPr>
                  <p:cNvSpPr txBox="1"/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𝒂𝒈𝒆𝒏𝒕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1A003433-0C68-486E-BACF-75A3AAE938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845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35431B43-6D33-4CF2-9E84-91D5E1884919}"/>
                  </a:ext>
                </a:extLst>
              </p:cNvPr>
              <p:cNvGrpSpPr/>
              <p:nvPr/>
            </p:nvGrpSpPr>
            <p:grpSpPr>
              <a:xfrm>
                <a:off x="1880406" y="1579624"/>
                <a:ext cx="1438648" cy="830997"/>
                <a:chOff x="2220402" y="1955114"/>
                <a:chExt cx="1438648" cy="830997"/>
              </a:xfrm>
            </p:grpSpPr>
            <p:pic>
              <p:nvPicPr>
                <p:cNvPr id="156" name="Picture 155">
                  <a:extLst>
                    <a:ext uri="{FF2B5EF4-FFF2-40B4-BE49-F238E27FC236}">
                      <a16:creationId xmlns:a16="http://schemas.microsoft.com/office/drawing/2014/main" id="{5BFB7C61-8E1F-49E7-A526-BE950D24B7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2220402" y="1955114"/>
                  <a:ext cx="1438648" cy="83099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157" name="Straight Arrow Connector 156">
                  <a:extLst>
                    <a:ext uri="{FF2B5EF4-FFF2-40B4-BE49-F238E27FC236}">
                      <a16:creationId xmlns:a16="http://schemas.microsoft.com/office/drawing/2014/main" id="{1F2E99B6-A204-463B-BF62-E4EF247809EE}"/>
                    </a:ext>
                  </a:extLst>
                </p:cNvPr>
                <p:cNvCxnSpPr/>
                <p:nvPr/>
              </p:nvCxnSpPr>
              <p:spPr>
                <a:xfrm>
                  <a:off x="2437921" y="2602786"/>
                  <a:ext cx="109728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BADE80A-0798-4561-A932-76D657D4B589}"/>
                  </a:ext>
                </a:extLst>
              </p:cNvPr>
              <p:cNvSpPr txBox="1"/>
              <p:nvPr/>
            </p:nvSpPr>
            <p:spPr>
              <a:xfrm>
                <a:off x="1775247" y="1393430"/>
                <a:ext cx="1822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Swimming Speed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D656C4D-17F4-4028-B4FF-701687985734}"/>
              </a:ext>
            </a:extLst>
          </p:cNvPr>
          <p:cNvGrpSpPr/>
          <p:nvPr/>
        </p:nvGrpSpPr>
        <p:grpSpPr>
          <a:xfrm>
            <a:off x="1048637" y="751832"/>
            <a:ext cx="9760574" cy="4750622"/>
            <a:chOff x="1048637" y="751832"/>
            <a:chExt cx="9760574" cy="475062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DBA82323-4D4B-46FC-AEE4-F9CC82164D8A}"/>
                </a:ext>
              </a:extLst>
            </p:cNvPr>
            <p:cNvGrpSpPr/>
            <p:nvPr/>
          </p:nvGrpSpPr>
          <p:grpSpPr>
            <a:xfrm>
              <a:off x="5968208" y="3438504"/>
              <a:ext cx="4841003" cy="1327493"/>
              <a:chOff x="7910757" y="1120367"/>
              <a:chExt cx="4841003" cy="1804655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BCA2C9B-E9EC-489F-AA87-2F66F8FA1C4E}"/>
                  </a:ext>
                </a:extLst>
              </p:cNvPr>
              <p:cNvSpPr/>
              <p:nvPr/>
            </p:nvSpPr>
            <p:spPr>
              <a:xfrm>
                <a:off x="7910757" y="1122991"/>
                <a:ext cx="4476682" cy="18020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22666B2A-B726-4B13-969D-B358DE5A887C}"/>
                      </a:ext>
                    </a:extLst>
                  </p:cNvPr>
                  <p:cNvSpPr txBox="1"/>
                  <p:nvPr/>
                </p:nvSpPr>
                <p:spPr>
                  <a:xfrm>
                    <a:off x="7910757" y="1596389"/>
                    <a:ext cx="4841003" cy="9496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If </a:t>
                    </a:r>
                    <a:r>
                      <a:rPr lang="en-US" b="1" dirty="0"/>
                      <a:t>energy</a:t>
                    </a:r>
                    <a:r>
                      <a:rPr lang="en-US" dirty="0"/>
                      <a:t> </a:t>
                    </a:r>
                    <a:r>
                      <a:rPr lang="en-US" b="1" dirty="0"/>
                      <a:t>is ≥ 25% </a:t>
                    </a:r>
                  </a:p>
                  <a:p>
                    <a:pPr algn="ctr"/>
                    <a:r>
                      <a:rPr lang="en-US" dirty="0"/>
                      <a:t>and</a:t>
                    </a:r>
                  </a:p>
                  <a:p>
                    <a:pPr algn="ctr"/>
                    <a:r>
                      <a:rPr lang="en-US" b="1" dirty="0"/>
                      <a:t>|</a:t>
                    </a:r>
                    <a:r>
                      <a:rPr lang="en-US" b="1" i="1" dirty="0"/>
                      <a:t>u</a:t>
                    </a:r>
                    <a:r>
                      <a:rPr lang="en-US" b="1" dirty="0"/>
                      <a:t>| </a:t>
                    </a:r>
                    <a:r>
                      <a:rPr lang="en-US" dirty="0"/>
                      <a:t>in the opposite direction is </a:t>
                    </a:r>
                    <a:r>
                      <a:rPr lang="en-US" b="1" dirty="0"/>
                      <a:t>&gt;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22666B2A-B726-4B13-969D-B358DE5A88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0757" y="1596389"/>
                    <a:ext cx="4841003" cy="94961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4348" b="-4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9" name="Text Placeholder 4">
                <a:extLst>
                  <a:ext uri="{FF2B5EF4-FFF2-40B4-BE49-F238E27FC236}">
                    <a16:creationId xmlns:a16="http://schemas.microsoft.com/office/drawing/2014/main" id="{4D99E439-67C1-4C4A-8886-335E54D4C3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7450" y="1120367"/>
                <a:ext cx="4365605" cy="8239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 dirty="0"/>
                  <a:t>Selective Tidal Stream Transport (STST)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4CAE91B6-40CA-4278-A3BD-4BFA323863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0330" y="1552986"/>
                <a:ext cx="42062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9D07AE63-E9EB-40D1-ADF2-C1832E34A2C2}"/>
                </a:ext>
              </a:extLst>
            </p:cNvPr>
            <p:cNvGrpSpPr/>
            <p:nvPr/>
          </p:nvGrpSpPr>
          <p:grpSpPr>
            <a:xfrm>
              <a:off x="1048637" y="3422431"/>
              <a:ext cx="4498018" cy="1134291"/>
              <a:chOff x="7881775" y="1122993"/>
              <a:chExt cx="4498018" cy="847042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C750DB8-CFA4-4A38-872D-C50401B5AF42}"/>
                  </a:ext>
                </a:extLst>
              </p:cNvPr>
              <p:cNvSpPr/>
              <p:nvPr/>
            </p:nvSpPr>
            <p:spPr>
              <a:xfrm>
                <a:off x="7910756" y="1122993"/>
                <a:ext cx="4469037" cy="6831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63F6F33-42B3-40FC-816D-EC729E0D3BBD}"/>
                  </a:ext>
                </a:extLst>
              </p:cNvPr>
              <p:cNvSpPr txBox="1"/>
              <p:nvPr/>
            </p:nvSpPr>
            <p:spPr>
              <a:xfrm>
                <a:off x="7899641" y="1436800"/>
                <a:ext cx="4435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If </a:t>
                </a:r>
                <a:r>
                  <a:rPr lang="en-US" b="1" dirty="0"/>
                  <a:t>energy</a:t>
                </a:r>
                <a:r>
                  <a:rPr lang="en-US" dirty="0"/>
                  <a:t> is </a:t>
                </a:r>
                <a:r>
                  <a:rPr lang="en-US" b="1" dirty="0"/>
                  <a:t>≤ 25% </a:t>
                </a:r>
                <a:r>
                  <a:rPr lang="en-US" dirty="0"/>
                  <a:t>or </a:t>
                </a:r>
                <a:r>
                  <a:rPr lang="en-US" b="1" dirty="0"/>
                  <a:t>stress</a:t>
                </a:r>
                <a:r>
                  <a:rPr lang="en-US" dirty="0"/>
                  <a:t> </a:t>
                </a:r>
                <a:r>
                  <a:rPr lang="en-US" b="1" dirty="0"/>
                  <a:t>&gt; 50%</a:t>
                </a:r>
                <a:endParaRPr lang="en-US" dirty="0"/>
              </a:p>
            </p:txBody>
          </p:sp>
          <p:sp>
            <p:nvSpPr>
              <p:cNvPr id="130" name="Text Placeholder 4">
                <a:extLst>
                  <a:ext uri="{FF2B5EF4-FFF2-40B4-BE49-F238E27FC236}">
                    <a16:creationId xmlns:a16="http://schemas.microsoft.com/office/drawing/2014/main" id="{DF4245D9-FFAD-48B7-AF8F-82AF165E6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81775" y="1146123"/>
                <a:ext cx="4484786" cy="8239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 dirty="0"/>
                  <a:t>Staging</a:t>
                </a:r>
              </a:p>
            </p:txBody>
          </p: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2ED67DF-2B02-409D-A667-1BC4EE177D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0071" y="1396480"/>
                <a:ext cx="93936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A9D950-D857-48F0-86BE-38BD9FBED788}"/>
                </a:ext>
              </a:extLst>
            </p:cNvPr>
            <p:cNvSpPr/>
            <p:nvPr/>
          </p:nvSpPr>
          <p:spPr>
            <a:xfrm>
              <a:off x="4629641" y="5039501"/>
              <a:ext cx="2288523" cy="46295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No Rest Needed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7DA2D29-4864-4F39-B0C7-C2E290D6990E}"/>
                </a:ext>
              </a:extLst>
            </p:cNvPr>
            <p:cNvGrpSpPr/>
            <p:nvPr/>
          </p:nvGrpSpPr>
          <p:grpSpPr>
            <a:xfrm>
              <a:off x="3286614" y="751832"/>
              <a:ext cx="4937352" cy="2689816"/>
              <a:chOff x="3286614" y="751832"/>
              <a:chExt cx="4937352" cy="268981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988C165-7819-4D98-8753-9D764E0A2708}"/>
                  </a:ext>
                </a:extLst>
              </p:cNvPr>
              <p:cNvGrpSpPr/>
              <p:nvPr/>
            </p:nvGrpSpPr>
            <p:grpSpPr>
              <a:xfrm>
                <a:off x="3298151" y="751832"/>
                <a:ext cx="4925815" cy="2286000"/>
                <a:chOff x="3154739" y="741265"/>
                <a:chExt cx="4925815" cy="2286000"/>
              </a:xfrm>
            </p:grpSpPr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A49EB4A5-815F-4E78-8B3B-5D69B3F30528}"/>
                    </a:ext>
                  </a:extLst>
                </p:cNvPr>
                <p:cNvCxnSpPr/>
                <p:nvPr/>
              </p:nvCxnSpPr>
              <p:spPr>
                <a:xfrm>
                  <a:off x="3221081" y="751366"/>
                  <a:ext cx="246888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01835651-395F-4308-ABAC-A4B95D7ECB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526136" y="1884265"/>
                  <a:ext cx="228600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24FF5207-510A-44FA-B6C9-7B653A042B4B}"/>
                    </a:ext>
                  </a:extLst>
                </p:cNvPr>
                <p:cNvCxnSpPr/>
                <p:nvPr/>
              </p:nvCxnSpPr>
              <p:spPr>
                <a:xfrm>
                  <a:off x="3154739" y="2995849"/>
                  <a:ext cx="292608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33419CB1-97B0-4F92-A783-7B73BAFDC4A7}"/>
                    </a:ext>
                  </a:extLst>
                </p:cNvPr>
                <p:cNvCxnSpPr/>
                <p:nvPr/>
              </p:nvCxnSpPr>
              <p:spPr>
                <a:xfrm>
                  <a:off x="5751645" y="2995849"/>
                  <a:ext cx="2328909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745DFB75-1950-4262-BEE6-30669C88AB2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84001" y="3213048"/>
                <a:ext cx="4572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E3457FB1-6F76-4D27-B25A-C086AE7A49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058014" y="3203878"/>
                <a:ext cx="4572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3046E4B-9F04-4B0F-BCE9-CEA1036D915C}"/>
                </a:ext>
              </a:extLst>
            </p:cNvPr>
            <p:cNvGrpSpPr/>
            <p:nvPr/>
          </p:nvGrpSpPr>
          <p:grpSpPr>
            <a:xfrm>
              <a:off x="3267509" y="4354563"/>
              <a:ext cx="4949993" cy="941832"/>
              <a:chOff x="3266165" y="4712005"/>
              <a:chExt cx="4949993" cy="941832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9EEF5F36-2E50-4B2A-85C7-B09F2E8480B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266165" y="5626327"/>
                <a:ext cx="13716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4B6E425D-AD1D-4384-8479-4703B53470A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824842" y="5173777"/>
                <a:ext cx="92354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9301B03C-C2CD-448B-B557-F5A42342B9E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38281" y="5379517"/>
                <a:ext cx="54864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B514D82F-45A3-4570-A7FE-77353CCFAC3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899422" y="5635549"/>
                <a:ext cx="1316736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9B2541-70E7-4BDF-A2C7-672AE73DE07F}"/>
              </a:ext>
            </a:extLst>
          </p:cNvPr>
          <p:cNvGrpSpPr/>
          <p:nvPr/>
        </p:nvGrpSpPr>
        <p:grpSpPr>
          <a:xfrm>
            <a:off x="6122683" y="210664"/>
            <a:ext cx="1979663" cy="1184983"/>
            <a:chOff x="3905495" y="245296"/>
            <a:chExt cx="1979663" cy="118498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FC2D5BE-E4A4-410B-8B5B-9379ED0085A0}"/>
                </a:ext>
              </a:extLst>
            </p:cNvPr>
            <p:cNvGrpSpPr/>
            <p:nvPr/>
          </p:nvGrpSpPr>
          <p:grpSpPr>
            <a:xfrm>
              <a:off x="3905495" y="245296"/>
              <a:ext cx="1979663" cy="1184983"/>
              <a:chOff x="1210362" y="235279"/>
              <a:chExt cx="1979663" cy="118498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E373D655-295C-44C8-80B5-041C90899D18}"/>
                  </a:ext>
                </a:extLst>
              </p:cNvPr>
              <p:cNvGrpSpPr/>
              <p:nvPr/>
            </p:nvGrpSpPr>
            <p:grpSpPr>
              <a:xfrm>
                <a:off x="1210362" y="235279"/>
                <a:ext cx="1772210" cy="1184983"/>
                <a:chOff x="1210362" y="235279"/>
                <a:chExt cx="1772210" cy="1184983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4B5A066B-2A71-489F-BBFF-608F0B747505}"/>
                    </a:ext>
                  </a:extLst>
                </p:cNvPr>
                <p:cNvSpPr/>
                <p:nvPr/>
              </p:nvSpPr>
              <p:spPr>
                <a:xfrm>
                  <a:off x="1493519" y="235279"/>
                  <a:ext cx="1489053" cy="117705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C7923AA-7FED-4455-885B-A033498FEE20}"/>
                    </a:ext>
                  </a:extLst>
                </p:cNvPr>
                <p:cNvSpPr txBox="1"/>
                <p:nvPr/>
              </p:nvSpPr>
              <p:spPr>
                <a:xfrm>
                  <a:off x="1210362" y="1081708"/>
                  <a:ext cx="13508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Stress</a:t>
                  </a:r>
                </a:p>
              </p:txBody>
            </p: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C467058-D2E3-42DD-955A-610CE1E21681}"/>
                  </a:ext>
                </a:extLst>
              </p:cNvPr>
              <p:cNvSpPr txBox="1"/>
              <p:nvPr/>
            </p:nvSpPr>
            <p:spPr>
              <a:xfrm>
                <a:off x="1980861" y="1081708"/>
                <a:ext cx="1209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</a:t>
                </a:r>
              </a:p>
            </p:txBody>
          </p:sp>
        </p:grp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BBC3380-DF99-45E9-99D6-76FDC7D950F7}"/>
                </a:ext>
              </a:extLst>
            </p:cNvPr>
            <p:cNvPicPr>
              <a:picLocks/>
            </p:cNvPicPr>
            <p:nvPr/>
          </p:nvPicPr>
          <p:blipFill rotWithShape="1">
            <a:blip r:embed="rId5"/>
            <a:srcRect l="36883" t="9252" r="55401" b="73628"/>
            <a:stretch/>
          </p:blipFill>
          <p:spPr>
            <a:xfrm>
              <a:off x="4926785" y="301288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AB1FDD3-77EF-4BA1-82F7-8D22B6629E6E}"/>
                </a:ext>
              </a:extLst>
            </p:cNvPr>
            <p:cNvSpPr/>
            <p:nvPr/>
          </p:nvSpPr>
          <p:spPr>
            <a:xfrm>
              <a:off x="5135986" y="1019525"/>
              <a:ext cx="274320" cy="365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752A8352-2150-4DE6-9BD6-9EB31090E1CC}"/>
                </a:ext>
              </a:extLst>
            </p:cNvPr>
            <p:cNvPicPr>
              <a:picLocks/>
            </p:cNvPicPr>
            <p:nvPr/>
          </p:nvPicPr>
          <p:blipFill rotWithShape="1">
            <a:blip r:embed="rId5"/>
            <a:srcRect l="36883" t="9252" r="55401" b="73628"/>
            <a:stretch/>
          </p:blipFill>
          <p:spPr>
            <a:xfrm>
              <a:off x="4258282" y="294307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EA8C6D2-9BE4-4088-9C2D-6BB9B112FE08}"/>
                </a:ext>
              </a:extLst>
            </p:cNvPr>
            <p:cNvSpPr/>
            <p:nvPr/>
          </p:nvSpPr>
          <p:spPr>
            <a:xfrm>
              <a:off x="4435804" y="770709"/>
              <a:ext cx="338328" cy="300977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49AF068-8BFD-46E5-A440-0327C73FEAE1}"/>
              </a:ext>
            </a:extLst>
          </p:cNvPr>
          <p:cNvGrpSpPr/>
          <p:nvPr/>
        </p:nvGrpSpPr>
        <p:grpSpPr>
          <a:xfrm>
            <a:off x="1048637" y="751832"/>
            <a:ext cx="9760574" cy="4774595"/>
            <a:chOff x="1048637" y="751832"/>
            <a:chExt cx="9760574" cy="477459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57A58C8-F249-4DC1-94D4-3C28EE8DD366}"/>
                </a:ext>
              </a:extLst>
            </p:cNvPr>
            <p:cNvSpPr/>
            <p:nvPr/>
          </p:nvSpPr>
          <p:spPr>
            <a:xfrm>
              <a:off x="4655683" y="5063474"/>
              <a:ext cx="2288523" cy="46295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Staging Needed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BCF1128-CB6B-4E5E-AE9C-4E7683CCD534}"/>
                </a:ext>
              </a:extLst>
            </p:cNvPr>
            <p:cNvGrpSpPr/>
            <p:nvPr/>
          </p:nvGrpSpPr>
          <p:grpSpPr>
            <a:xfrm>
              <a:off x="3286614" y="751832"/>
              <a:ext cx="4937352" cy="2689816"/>
              <a:chOff x="3286614" y="751832"/>
              <a:chExt cx="4937352" cy="268981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E08C123A-F054-413A-8992-EA1888757E75}"/>
                  </a:ext>
                </a:extLst>
              </p:cNvPr>
              <p:cNvGrpSpPr/>
              <p:nvPr/>
            </p:nvGrpSpPr>
            <p:grpSpPr>
              <a:xfrm>
                <a:off x="3298151" y="751832"/>
                <a:ext cx="4925815" cy="2286000"/>
                <a:chOff x="3154739" y="741265"/>
                <a:chExt cx="4925815" cy="2286000"/>
              </a:xfrm>
            </p:grpSpPr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F36CDCDA-E6EF-452E-9C15-849249B9D571}"/>
                    </a:ext>
                  </a:extLst>
                </p:cNvPr>
                <p:cNvCxnSpPr/>
                <p:nvPr/>
              </p:nvCxnSpPr>
              <p:spPr>
                <a:xfrm>
                  <a:off x="5646781" y="751366"/>
                  <a:ext cx="59436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FFB894D0-A8AF-4DC3-9AD5-4A1C17B582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526136" y="1884265"/>
                  <a:ext cx="228600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B9380A93-0DF3-461E-81A7-8D130FCCCFBA}"/>
                    </a:ext>
                  </a:extLst>
                </p:cNvPr>
                <p:cNvCxnSpPr/>
                <p:nvPr/>
              </p:nvCxnSpPr>
              <p:spPr>
                <a:xfrm>
                  <a:off x="3154739" y="2995849"/>
                  <a:ext cx="292608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758C9F39-B571-4001-A8D1-DA17F7E4CFA3}"/>
                    </a:ext>
                  </a:extLst>
                </p:cNvPr>
                <p:cNvCxnSpPr/>
                <p:nvPr/>
              </p:nvCxnSpPr>
              <p:spPr>
                <a:xfrm>
                  <a:off x="5751645" y="2995849"/>
                  <a:ext cx="2328909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A61D68C-EE0B-44A1-A1ED-BD37EDD23AC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84001" y="3213048"/>
                <a:ext cx="4572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0E40E2AD-076A-4CA7-ABC4-CDD7150BAD3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058014" y="3203878"/>
                <a:ext cx="4572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3A0BF14-0A1E-4C34-AF8E-7608975964CD}"/>
                </a:ext>
              </a:extLst>
            </p:cNvPr>
            <p:cNvGrpSpPr/>
            <p:nvPr/>
          </p:nvGrpSpPr>
          <p:grpSpPr>
            <a:xfrm>
              <a:off x="3293551" y="4341960"/>
              <a:ext cx="4949993" cy="978408"/>
              <a:chOff x="3266165" y="4675429"/>
              <a:chExt cx="4949993" cy="978408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B1C5881-318F-43B4-9480-4F0396AEC6D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266165" y="5626327"/>
                <a:ext cx="13716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4BE8E29-26C8-4431-BFBE-D31A6C87991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806554" y="5155489"/>
                <a:ext cx="96012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E5AD306-FF70-4703-8383-CEFF84BD821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38281" y="5379517"/>
                <a:ext cx="54864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2AF5838-5BB7-48DE-8EB7-1F80AD4B15F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899422" y="5635549"/>
                <a:ext cx="1316736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96AB811-3181-4BB3-864B-C730D40AE408}"/>
                </a:ext>
              </a:extLst>
            </p:cNvPr>
            <p:cNvGrpSpPr/>
            <p:nvPr/>
          </p:nvGrpSpPr>
          <p:grpSpPr>
            <a:xfrm>
              <a:off x="5968208" y="3438504"/>
              <a:ext cx="4841003" cy="1327493"/>
              <a:chOff x="7910757" y="1120367"/>
              <a:chExt cx="4841003" cy="1804655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1CAA85A-C239-40DB-AC30-5FF010A4BC2F}"/>
                  </a:ext>
                </a:extLst>
              </p:cNvPr>
              <p:cNvSpPr/>
              <p:nvPr/>
            </p:nvSpPr>
            <p:spPr>
              <a:xfrm>
                <a:off x="7910757" y="1122991"/>
                <a:ext cx="4476682" cy="18020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3C8E91D0-73E1-476D-9273-DA6EDA300083}"/>
                      </a:ext>
                    </a:extLst>
                  </p:cNvPr>
                  <p:cNvSpPr txBox="1"/>
                  <p:nvPr/>
                </p:nvSpPr>
                <p:spPr>
                  <a:xfrm>
                    <a:off x="7910757" y="1596389"/>
                    <a:ext cx="4841003" cy="9496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If </a:t>
                    </a:r>
                    <a:r>
                      <a:rPr lang="en-US" b="1" dirty="0"/>
                      <a:t>energy</a:t>
                    </a:r>
                    <a:r>
                      <a:rPr lang="en-US" dirty="0"/>
                      <a:t> </a:t>
                    </a:r>
                    <a:r>
                      <a:rPr lang="en-US" b="1" dirty="0"/>
                      <a:t>is ≥ 25% </a:t>
                    </a:r>
                  </a:p>
                  <a:p>
                    <a:pPr algn="ctr"/>
                    <a:r>
                      <a:rPr lang="en-US" dirty="0"/>
                      <a:t>and</a:t>
                    </a:r>
                  </a:p>
                  <a:p>
                    <a:pPr algn="ctr"/>
                    <a:r>
                      <a:rPr lang="en-US" b="1" dirty="0"/>
                      <a:t>|</a:t>
                    </a:r>
                    <a:r>
                      <a:rPr lang="en-US" b="1" i="1" dirty="0"/>
                      <a:t>u</a:t>
                    </a:r>
                    <a:r>
                      <a:rPr lang="en-US" b="1" dirty="0"/>
                      <a:t>| </a:t>
                    </a:r>
                    <a:r>
                      <a:rPr lang="en-US" dirty="0"/>
                      <a:t>in the opposite direction is </a:t>
                    </a:r>
                    <a:r>
                      <a:rPr lang="en-US" b="1" dirty="0"/>
                      <a:t>&gt;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FFD46626-2DAF-49D3-97A8-39AFF7BDAC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0757" y="1596389"/>
                    <a:ext cx="4841003" cy="94961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4348" b="-4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Text Placeholder 4">
                <a:extLst>
                  <a:ext uri="{FF2B5EF4-FFF2-40B4-BE49-F238E27FC236}">
                    <a16:creationId xmlns:a16="http://schemas.microsoft.com/office/drawing/2014/main" id="{111C6A8C-66F5-410F-A18B-CB5882DC2F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7450" y="1120367"/>
                <a:ext cx="4365605" cy="8239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 dirty="0"/>
                  <a:t>Selective Tidal Stream Transport (STST)</a:t>
                </a: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7131504-DE3C-4C76-BF77-2F308AC1E0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0330" y="1552986"/>
                <a:ext cx="42062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A7BB056-3375-4FC7-8C0C-B679D90AA1FE}"/>
                </a:ext>
              </a:extLst>
            </p:cNvPr>
            <p:cNvGrpSpPr/>
            <p:nvPr/>
          </p:nvGrpSpPr>
          <p:grpSpPr>
            <a:xfrm>
              <a:off x="1048637" y="3422431"/>
              <a:ext cx="4498018" cy="1134291"/>
              <a:chOff x="7881775" y="1122993"/>
              <a:chExt cx="4498018" cy="847042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4E470A9-6364-4D22-9596-F0621BE37D47}"/>
                  </a:ext>
                </a:extLst>
              </p:cNvPr>
              <p:cNvSpPr/>
              <p:nvPr/>
            </p:nvSpPr>
            <p:spPr>
              <a:xfrm>
                <a:off x="7910756" y="1122993"/>
                <a:ext cx="4469037" cy="6831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62E7923-B188-4F01-B40B-F47BEFA00F9A}"/>
                  </a:ext>
                </a:extLst>
              </p:cNvPr>
              <p:cNvSpPr txBox="1"/>
              <p:nvPr/>
            </p:nvSpPr>
            <p:spPr>
              <a:xfrm>
                <a:off x="7899641" y="1436800"/>
                <a:ext cx="4435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If </a:t>
                </a:r>
                <a:r>
                  <a:rPr lang="en-US" b="1" dirty="0"/>
                  <a:t>energy</a:t>
                </a:r>
                <a:r>
                  <a:rPr lang="en-US" dirty="0"/>
                  <a:t> is </a:t>
                </a:r>
                <a:r>
                  <a:rPr lang="en-US" b="1" dirty="0"/>
                  <a:t>≤ 25% </a:t>
                </a:r>
                <a:r>
                  <a:rPr lang="en-US" dirty="0"/>
                  <a:t>or </a:t>
                </a:r>
                <a:r>
                  <a:rPr lang="en-US" b="1" dirty="0"/>
                  <a:t>stress</a:t>
                </a:r>
                <a:r>
                  <a:rPr lang="en-US" dirty="0"/>
                  <a:t> </a:t>
                </a:r>
                <a:r>
                  <a:rPr lang="en-US" b="1" dirty="0"/>
                  <a:t>&gt; 50%</a:t>
                </a:r>
                <a:endParaRPr lang="en-US" dirty="0"/>
              </a:p>
            </p:txBody>
          </p:sp>
          <p:sp>
            <p:nvSpPr>
              <p:cNvPr id="66" name="Text Placeholder 4">
                <a:extLst>
                  <a:ext uri="{FF2B5EF4-FFF2-40B4-BE49-F238E27FC236}">
                    <a16:creationId xmlns:a16="http://schemas.microsoft.com/office/drawing/2014/main" id="{6BBA68F9-BB00-45F2-8561-C67A884864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81775" y="1146123"/>
                <a:ext cx="4484786" cy="8239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 dirty="0"/>
                  <a:t>Staging</a:t>
                </a: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C0C3CBF1-07DE-4871-8D56-83C1F81FBA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0071" y="1396480"/>
                <a:ext cx="93936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9264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7.40741E-7 L 0.36432 0.0055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16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701206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4CCFC5B4-4F93-43FF-8101-BBD0D6BE8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827" y="173275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957341" y="56282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316566" y="5705372"/>
            <a:ext cx="116746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Environmental conditions affect how much stress a fish is experiencing and how much energy is available to the fish.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C43500-886E-4D9A-A767-F88EEB5787BC}"/>
              </a:ext>
            </a:extLst>
          </p:cNvPr>
          <p:cNvGrpSpPr/>
          <p:nvPr/>
        </p:nvGrpSpPr>
        <p:grpSpPr>
          <a:xfrm>
            <a:off x="5807302" y="1491905"/>
            <a:ext cx="2419815" cy="2019536"/>
            <a:chOff x="1402236" y="1393430"/>
            <a:chExt cx="2419815" cy="201953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4971A0-2BFE-4A39-A5B8-99A2FC5D04AB}"/>
                </a:ext>
              </a:extLst>
            </p:cNvPr>
            <p:cNvGrpSpPr/>
            <p:nvPr/>
          </p:nvGrpSpPr>
          <p:grpSpPr>
            <a:xfrm>
              <a:off x="1402236" y="1393430"/>
              <a:ext cx="2419815" cy="1222332"/>
              <a:chOff x="1402236" y="1393430"/>
              <a:chExt cx="2419815" cy="1222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13EA09A-2BF2-442A-A7CE-1F49802B0E9E}"/>
                      </a:ext>
                    </a:extLst>
                  </p:cNvPr>
                  <p:cNvSpPr txBox="1"/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𝒂𝒈𝒆𝒏𝒕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13EA09A-2BF2-442A-A7CE-1F49802B0E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845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93D1E53-69A2-4A21-954D-B8C9542A3B97}"/>
                  </a:ext>
                </a:extLst>
              </p:cNvPr>
              <p:cNvGrpSpPr/>
              <p:nvPr/>
            </p:nvGrpSpPr>
            <p:grpSpPr>
              <a:xfrm>
                <a:off x="1880406" y="1579624"/>
                <a:ext cx="1438648" cy="830997"/>
                <a:chOff x="2220402" y="1955114"/>
                <a:chExt cx="1438648" cy="830997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894CD7E2-905A-405C-9594-ACACE159E8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2220402" y="1955114"/>
                  <a:ext cx="1438648" cy="83099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BFD2C57-24A4-49D5-9CD4-89FB2A8FDE51}"/>
                    </a:ext>
                  </a:extLst>
                </p:cNvPr>
                <p:cNvCxnSpPr/>
                <p:nvPr/>
              </p:nvCxnSpPr>
              <p:spPr>
                <a:xfrm>
                  <a:off x="2437921" y="2602786"/>
                  <a:ext cx="109728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3C9ADDD-6F2E-43C5-8890-9D49AEA5ABCB}"/>
                  </a:ext>
                </a:extLst>
              </p:cNvPr>
              <p:cNvSpPr txBox="1"/>
              <p:nvPr/>
            </p:nvSpPr>
            <p:spPr>
              <a:xfrm>
                <a:off x="1775247" y="1393430"/>
                <a:ext cx="1822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Swimming Speed</a:t>
                </a:r>
              </a:p>
            </p:txBody>
          </p:sp>
        </p:grpSp>
        <p:sp>
          <p:nvSpPr>
            <p:cNvPr id="82" name="Arrow: Up-Down 81">
              <a:extLst>
                <a:ext uri="{FF2B5EF4-FFF2-40B4-BE49-F238E27FC236}">
                  <a16:creationId xmlns:a16="http://schemas.microsoft.com/office/drawing/2014/main" id="{84270C7A-CC37-4BF3-8772-A8A0C6C58035}"/>
                </a:ext>
              </a:extLst>
            </p:cNvPr>
            <p:cNvSpPr/>
            <p:nvPr/>
          </p:nvSpPr>
          <p:spPr>
            <a:xfrm>
              <a:off x="2456264" y="2585816"/>
              <a:ext cx="208670" cy="82715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39D253-48F0-4C65-964C-5AFB9DE24648}"/>
              </a:ext>
            </a:extLst>
          </p:cNvPr>
          <p:cNvGrpSpPr/>
          <p:nvPr/>
        </p:nvGrpSpPr>
        <p:grpSpPr>
          <a:xfrm>
            <a:off x="8373622" y="211072"/>
            <a:ext cx="1979663" cy="1184983"/>
            <a:chOff x="3905495" y="245296"/>
            <a:chExt cx="1979663" cy="1184983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340C4A2-5E2E-4BA9-B8EF-6E3E3F11E76B}"/>
                </a:ext>
              </a:extLst>
            </p:cNvPr>
            <p:cNvGrpSpPr/>
            <p:nvPr/>
          </p:nvGrpSpPr>
          <p:grpSpPr>
            <a:xfrm>
              <a:off x="3905495" y="245296"/>
              <a:ext cx="1979663" cy="1184983"/>
              <a:chOff x="1210362" y="235279"/>
              <a:chExt cx="1979663" cy="118498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2DD94268-9FE3-4778-BC34-E392A41A379E}"/>
                  </a:ext>
                </a:extLst>
              </p:cNvPr>
              <p:cNvGrpSpPr/>
              <p:nvPr/>
            </p:nvGrpSpPr>
            <p:grpSpPr>
              <a:xfrm>
                <a:off x="1210362" y="235279"/>
                <a:ext cx="1772210" cy="1184983"/>
                <a:chOff x="1210362" y="235279"/>
                <a:chExt cx="1772210" cy="1184983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2A491751-E5BC-435C-AB64-E513D7A468C1}"/>
                    </a:ext>
                  </a:extLst>
                </p:cNvPr>
                <p:cNvSpPr/>
                <p:nvPr/>
              </p:nvSpPr>
              <p:spPr>
                <a:xfrm>
                  <a:off x="1493519" y="235279"/>
                  <a:ext cx="1489053" cy="117705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DA622D3-4105-47C3-AC68-57FAE353E679}"/>
                    </a:ext>
                  </a:extLst>
                </p:cNvPr>
                <p:cNvSpPr txBox="1"/>
                <p:nvPr/>
              </p:nvSpPr>
              <p:spPr>
                <a:xfrm>
                  <a:off x="1210362" y="1081708"/>
                  <a:ext cx="13508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Stress</a:t>
                  </a:r>
                </a:p>
              </p:txBody>
            </p:sp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D476333-A2BB-4C44-9CF4-87AA56085256}"/>
                  </a:ext>
                </a:extLst>
              </p:cNvPr>
              <p:cNvSpPr txBox="1"/>
              <p:nvPr/>
            </p:nvSpPr>
            <p:spPr>
              <a:xfrm>
                <a:off x="1980861" y="1081708"/>
                <a:ext cx="1209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</a:t>
                </a:r>
              </a:p>
            </p:txBody>
          </p:sp>
        </p:grpSp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383ECB65-8439-4B82-B721-FBC358B381E9}"/>
                </a:ext>
              </a:extLst>
            </p:cNvPr>
            <p:cNvPicPr>
              <a:picLocks/>
            </p:cNvPicPr>
            <p:nvPr/>
          </p:nvPicPr>
          <p:blipFill rotWithShape="1">
            <a:blip r:embed="rId8"/>
            <a:srcRect l="36883" t="9252" r="55401" b="73628"/>
            <a:stretch/>
          </p:blipFill>
          <p:spPr>
            <a:xfrm>
              <a:off x="4237167" y="300889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CC5C073-273E-4CBC-90D0-80D05EDAD89A}"/>
                </a:ext>
              </a:extLst>
            </p:cNvPr>
            <p:cNvSpPr/>
            <p:nvPr/>
          </p:nvSpPr>
          <p:spPr>
            <a:xfrm>
              <a:off x="4446368" y="1019126"/>
              <a:ext cx="274320" cy="3657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16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24DF5AAB-A47B-4442-BB0A-4A2FA941A273}"/>
                </a:ext>
              </a:extLst>
            </p:cNvPr>
            <p:cNvPicPr>
              <a:picLocks/>
            </p:cNvPicPr>
            <p:nvPr/>
          </p:nvPicPr>
          <p:blipFill rotWithShape="1">
            <a:blip r:embed="rId8"/>
            <a:srcRect l="36883" t="9252" r="55401" b="73628"/>
            <a:stretch/>
          </p:blipFill>
          <p:spPr>
            <a:xfrm>
              <a:off x="4926005" y="295442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8FD24B1-B274-4883-88F5-0604C16BE746}"/>
                </a:ext>
              </a:extLst>
            </p:cNvPr>
            <p:cNvSpPr/>
            <p:nvPr/>
          </p:nvSpPr>
          <p:spPr>
            <a:xfrm>
              <a:off x="5103527" y="771844"/>
              <a:ext cx="338328" cy="300977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0E1CBB1-1F05-49F0-8581-5881DD88A4FF}"/>
              </a:ext>
            </a:extLst>
          </p:cNvPr>
          <p:cNvGrpSpPr/>
          <p:nvPr/>
        </p:nvGrpSpPr>
        <p:grpSpPr>
          <a:xfrm>
            <a:off x="1048637" y="751832"/>
            <a:ext cx="9760574" cy="4771490"/>
            <a:chOff x="1048637" y="751832"/>
            <a:chExt cx="9760574" cy="477149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42A0445-3ACB-4081-A6E0-5FA234111F27}"/>
                </a:ext>
              </a:extLst>
            </p:cNvPr>
            <p:cNvSpPr/>
            <p:nvPr/>
          </p:nvSpPr>
          <p:spPr>
            <a:xfrm>
              <a:off x="4624740" y="5060369"/>
              <a:ext cx="2288523" cy="46295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STST Needed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88F09AA-07AD-466D-87A5-490CEF20A8A4}"/>
                </a:ext>
              </a:extLst>
            </p:cNvPr>
            <p:cNvGrpSpPr/>
            <p:nvPr/>
          </p:nvGrpSpPr>
          <p:grpSpPr>
            <a:xfrm>
              <a:off x="3286614" y="751832"/>
              <a:ext cx="5338219" cy="2689816"/>
              <a:chOff x="3286614" y="751832"/>
              <a:chExt cx="5338219" cy="268981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2D55970-CB38-401C-9E52-7EC679904B7B}"/>
                  </a:ext>
                </a:extLst>
              </p:cNvPr>
              <p:cNvGrpSpPr/>
              <p:nvPr/>
            </p:nvGrpSpPr>
            <p:grpSpPr>
              <a:xfrm>
                <a:off x="3298151" y="751832"/>
                <a:ext cx="5326682" cy="2286000"/>
                <a:chOff x="3154739" y="741265"/>
                <a:chExt cx="5326682" cy="2286000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B7000154-780F-402A-8CF3-09DF598BF37E}"/>
                    </a:ext>
                  </a:extLst>
                </p:cNvPr>
                <p:cNvCxnSpPr/>
                <p:nvPr/>
              </p:nvCxnSpPr>
              <p:spPr>
                <a:xfrm>
                  <a:off x="5646781" y="751366"/>
                  <a:ext cx="283464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4F7878CB-8435-487D-BF6C-0E63E4F333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526136" y="1884265"/>
                  <a:ext cx="228600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41123B7A-282D-4A4F-8F2F-600747AE9C58}"/>
                    </a:ext>
                  </a:extLst>
                </p:cNvPr>
                <p:cNvCxnSpPr/>
                <p:nvPr/>
              </p:nvCxnSpPr>
              <p:spPr>
                <a:xfrm>
                  <a:off x="3154739" y="2995849"/>
                  <a:ext cx="292608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A087AD7-1E83-4BE8-9F8A-22A3BEB6120B}"/>
                    </a:ext>
                  </a:extLst>
                </p:cNvPr>
                <p:cNvCxnSpPr/>
                <p:nvPr/>
              </p:nvCxnSpPr>
              <p:spPr>
                <a:xfrm>
                  <a:off x="5751645" y="2995849"/>
                  <a:ext cx="2328909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AD57718-1E3C-4148-BD2B-A634996B8E9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84001" y="3213048"/>
                <a:ext cx="4572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927E343-08E9-4148-BA99-CBC8D28191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058014" y="3203878"/>
                <a:ext cx="4572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AE95EE7-DD84-4458-B349-324E2CCAE5EC}"/>
                </a:ext>
              </a:extLst>
            </p:cNvPr>
            <p:cNvGrpSpPr/>
            <p:nvPr/>
          </p:nvGrpSpPr>
          <p:grpSpPr>
            <a:xfrm>
              <a:off x="3262608" y="4338855"/>
              <a:ext cx="4949993" cy="978408"/>
              <a:chOff x="3266165" y="4675429"/>
              <a:chExt cx="4949993" cy="978408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13AE536-861F-4A0E-9DD3-700E18016CF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266165" y="5626327"/>
                <a:ext cx="13716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64B804A-DB59-46EF-B1E6-24685B413C6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806554" y="5155489"/>
                <a:ext cx="96012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A377CB2-DC1B-41A0-B8A7-1F1F70C117D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38281" y="5379517"/>
                <a:ext cx="54864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5C4E267-3E33-4725-9C53-06A84BEA57E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899422" y="5635549"/>
                <a:ext cx="1316736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E5CC546-F33F-429B-874F-C0879E62AA86}"/>
                </a:ext>
              </a:extLst>
            </p:cNvPr>
            <p:cNvGrpSpPr/>
            <p:nvPr/>
          </p:nvGrpSpPr>
          <p:grpSpPr>
            <a:xfrm>
              <a:off x="5968208" y="3438504"/>
              <a:ext cx="4841003" cy="1327493"/>
              <a:chOff x="7910757" y="1120367"/>
              <a:chExt cx="4841003" cy="180465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27702A4-BCB7-4BC4-BCE3-1374FF461C89}"/>
                  </a:ext>
                </a:extLst>
              </p:cNvPr>
              <p:cNvSpPr/>
              <p:nvPr/>
            </p:nvSpPr>
            <p:spPr>
              <a:xfrm>
                <a:off x="7910757" y="1122991"/>
                <a:ext cx="4476682" cy="18020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D441B956-0EC9-46E1-8AE6-76EB4ADED590}"/>
                      </a:ext>
                    </a:extLst>
                  </p:cNvPr>
                  <p:cNvSpPr txBox="1"/>
                  <p:nvPr/>
                </p:nvSpPr>
                <p:spPr>
                  <a:xfrm>
                    <a:off x="7910757" y="1596389"/>
                    <a:ext cx="4841003" cy="9496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If </a:t>
                    </a:r>
                    <a:r>
                      <a:rPr lang="en-US" b="1" dirty="0"/>
                      <a:t>energy</a:t>
                    </a:r>
                    <a:r>
                      <a:rPr lang="en-US" dirty="0"/>
                      <a:t> </a:t>
                    </a:r>
                    <a:r>
                      <a:rPr lang="en-US" b="1" dirty="0"/>
                      <a:t>is ≥ 25% </a:t>
                    </a:r>
                  </a:p>
                  <a:p>
                    <a:pPr algn="ctr"/>
                    <a:r>
                      <a:rPr lang="en-US" dirty="0"/>
                      <a:t>and</a:t>
                    </a:r>
                  </a:p>
                  <a:p>
                    <a:pPr algn="ctr"/>
                    <a:r>
                      <a:rPr lang="en-US" b="1" dirty="0"/>
                      <a:t>|</a:t>
                    </a:r>
                    <a:r>
                      <a:rPr lang="en-US" b="1" i="1" dirty="0"/>
                      <a:t>u</a:t>
                    </a:r>
                    <a:r>
                      <a:rPr lang="en-US" b="1" dirty="0"/>
                      <a:t>| </a:t>
                    </a:r>
                    <a:r>
                      <a:rPr lang="en-US" dirty="0"/>
                      <a:t>in the opposite direction is </a:t>
                    </a:r>
                    <a:r>
                      <a:rPr lang="en-US" b="1" dirty="0"/>
                      <a:t>&gt;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D441B956-0EC9-46E1-8AE6-76EB4ADED5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0757" y="1596389"/>
                    <a:ext cx="4841003" cy="94961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4348" b="-4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Text Placeholder 4">
                <a:extLst>
                  <a:ext uri="{FF2B5EF4-FFF2-40B4-BE49-F238E27FC236}">
                    <a16:creationId xmlns:a16="http://schemas.microsoft.com/office/drawing/2014/main" id="{AB3D3020-D255-4356-BA3B-3641B8D1F1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7450" y="1120367"/>
                <a:ext cx="4365605" cy="8239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 dirty="0"/>
                  <a:t>Selective Tidal Stream Transport (STST)</a:t>
                </a:r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B4E87E7-B777-4E6F-9674-5D5F0156B9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0330" y="1552986"/>
                <a:ext cx="42062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3ED43F9-8D72-4DDB-B4F1-C9A3B9DD14DF}"/>
                </a:ext>
              </a:extLst>
            </p:cNvPr>
            <p:cNvGrpSpPr/>
            <p:nvPr/>
          </p:nvGrpSpPr>
          <p:grpSpPr>
            <a:xfrm>
              <a:off x="1048637" y="3422431"/>
              <a:ext cx="4498018" cy="1134291"/>
              <a:chOff x="7881775" y="1122993"/>
              <a:chExt cx="4498018" cy="847042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8521C20-B93D-4D37-9F08-C19B481BA9AD}"/>
                  </a:ext>
                </a:extLst>
              </p:cNvPr>
              <p:cNvSpPr/>
              <p:nvPr/>
            </p:nvSpPr>
            <p:spPr>
              <a:xfrm>
                <a:off x="7910756" y="1122993"/>
                <a:ext cx="4469037" cy="6831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A6DADF9-4DD3-4C5C-B2C5-57766C33F2AB}"/>
                  </a:ext>
                </a:extLst>
              </p:cNvPr>
              <p:cNvSpPr txBox="1"/>
              <p:nvPr/>
            </p:nvSpPr>
            <p:spPr>
              <a:xfrm>
                <a:off x="7899641" y="1436800"/>
                <a:ext cx="4435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If </a:t>
                </a:r>
                <a:r>
                  <a:rPr lang="en-US" b="1" dirty="0"/>
                  <a:t>energy</a:t>
                </a:r>
                <a:r>
                  <a:rPr lang="en-US" dirty="0"/>
                  <a:t> is </a:t>
                </a:r>
                <a:r>
                  <a:rPr lang="en-US" b="1" dirty="0"/>
                  <a:t>≤ 25% </a:t>
                </a:r>
                <a:r>
                  <a:rPr lang="en-US" dirty="0"/>
                  <a:t>or </a:t>
                </a:r>
                <a:r>
                  <a:rPr lang="en-US" b="1" dirty="0"/>
                  <a:t>stress</a:t>
                </a:r>
                <a:r>
                  <a:rPr lang="en-US" dirty="0"/>
                  <a:t> </a:t>
                </a:r>
                <a:r>
                  <a:rPr lang="en-US" b="1" dirty="0"/>
                  <a:t>&gt; 50%</a:t>
                </a:r>
                <a:endParaRPr lang="en-US" dirty="0"/>
              </a:p>
            </p:txBody>
          </p:sp>
          <p:sp>
            <p:nvSpPr>
              <p:cNvPr id="60" name="Text Placeholder 4">
                <a:extLst>
                  <a:ext uri="{FF2B5EF4-FFF2-40B4-BE49-F238E27FC236}">
                    <a16:creationId xmlns:a16="http://schemas.microsoft.com/office/drawing/2014/main" id="{46C4C74D-7EBF-4264-BD6B-C7A712BD9F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81775" y="1146123"/>
                <a:ext cx="4484786" cy="8239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 dirty="0"/>
                  <a:t>Staging</a:t>
                </a: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FF07B871-B8B4-4F7C-8910-9719E6E69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0071" y="1396480"/>
                <a:ext cx="93936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8879BB6-4255-489B-96FF-111713B0F495}"/>
              </a:ext>
            </a:extLst>
          </p:cNvPr>
          <p:cNvGrpSpPr/>
          <p:nvPr/>
        </p:nvGrpSpPr>
        <p:grpSpPr>
          <a:xfrm>
            <a:off x="6122683" y="210664"/>
            <a:ext cx="1979663" cy="1184983"/>
            <a:chOff x="3905495" y="245296"/>
            <a:chExt cx="1979663" cy="1184983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7751961-A9EC-45EA-9D2F-D5A64C9E8F7A}"/>
                </a:ext>
              </a:extLst>
            </p:cNvPr>
            <p:cNvGrpSpPr/>
            <p:nvPr/>
          </p:nvGrpSpPr>
          <p:grpSpPr>
            <a:xfrm>
              <a:off x="3905495" y="245296"/>
              <a:ext cx="1979663" cy="1184983"/>
              <a:chOff x="1210362" y="235279"/>
              <a:chExt cx="1979663" cy="118498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4BFFDC68-A409-4500-9204-67DCD74DF741}"/>
                  </a:ext>
                </a:extLst>
              </p:cNvPr>
              <p:cNvGrpSpPr/>
              <p:nvPr/>
            </p:nvGrpSpPr>
            <p:grpSpPr>
              <a:xfrm>
                <a:off x="1210362" y="235279"/>
                <a:ext cx="1772210" cy="1184983"/>
                <a:chOff x="1210362" y="235279"/>
                <a:chExt cx="1772210" cy="1184983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D2E971FC-64C1-4733-8467-32F2A0275B66}"/>
                    </a:ext>
                  </a:extLst>
                </p:cNvPr>
                <p:cNvSpPr/>
                <p:nvPr/>
              </p:nvSpPr>
              <p:spPr>
                <a:xfrm>
                  <a:off x="1493519" y="235279"/>
                  <a:ext cx="1489053" cy="117705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565BBB44-67B4-405C-A441-18EEBE133171}"/>
                    </a:ext>
                  </a:extLst>
                </p:cNvPr>
                <p:cNvSpPr txBox="1"/>
                <p:nvPr/>
              </p:nvSpPr>
              <p:spPr>
                <a:xfrm>
                  <a:off x="1210362" y="1081708"/>
                  <a:ext cx="13508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Stress</a:t>
                  </a: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F5E6BAE-1B29-4C39-AFDD-5152EB50EFAD}"/>
                  </a:ext>
                </a:extLst>
              </p:cNvPr>
              <p:cNvSpPr txBox="1"/>
              <p:nvPr/>
            </p:nvSpPr>
            <p:spPr>
              <a:xfrm>
                <a:off x="1980861" y="1081708"/>
                <a:ext cx="1209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</a:t>
                </a:r>
              </a:p>
            </p:txBody>
          </p:sp>
        </p:grp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6478F88-3B9F-44EF-96DF-4BC211B0CC49}"/>
                </a:ext>
              </a:extLst>
            </p:cNvPr>
            <p:cNvPicPr>
              <a:picLocks/>
            </p:cNvPicPr>
            <p:nvPr/>
          </p:nvPicPr>
          <p:blipFill rotWithShape="1">
            <a:blip r:embed="rId8"/>
            <a:srcRect l="36883" t="9252" r="55401" b="73628"/>
            <a:stretch/>
          </p:blipFill>
          <p:spPr>
            <a:xfrm>
              <a:off x="4926785" y="301288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2B222ED-4A73-41B8-A225-6191AAE6890B}"/>
                </a:ext>
              </a:extLst>
            </p:cNvPr>
            <p:cNvSpPr/>
            <p:nvPr/>
          </p:nvSpPr>
          <p:spPr>
            <a:xfrm>
              <a:off x="5135986" y="1019525"/>
              <a:ext cx="274320" cy="365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CDF4B8A7-068B-40CB-9BF9-C4C0C4444D46}"/>
                </a:ext>
              </a:extLst>
            </p:cNvPr>
            <p:cNvPicPr>
              <a:picLocks/>
            </p:cNvPicPr>
            <p:nvPr/>
          </p:nvPicPr>
          <p:blipFill rotWithShape="1">
            <a:blip r:embed="rId8"/>
            <a:srcRect l="36883" t="9252" r="55401" b="73628"/>
            <a:stretch/>
          </p:blipFill>
          <p:spPr>
            <a:xfrm>
              <a:off x="4258282" y="294307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12ED6CA-87B9-4C8D-BCB0-99C80E80F590}"/>
                </a:ext>
              </a:extLst>
            </p:cNvPr>
            <p:cNvSpPr/>
            <p:nvPr/>
          </p:nvSpPr>
          <p:spPr>
            <a:xfrm>
              <a:off x="4435804" y="770709"/>
              <a:ext cx="338328" cy="300977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E925325-04F1-4921-B223-1740B5C8AC2F}"/>
              </a:ext>
            </a:extLst>
          </p:cNvPr>
          <p:cNvGrpSpPr/>
          <p:nvPr/>
        </p:nvGrpSpPr>
        <p:grpSpPr>
          <a:xfrm>
            <a:off x="1048637" y="751832"/>
            <a:ext cx="9760574" cy="4774595"/>
            <a:chOff x="1048637" y="751832"/>
            <a:chExt cx="9760574" cy="4774595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E5BFB99-3F04-41D3-9CE1-57FE08DED64E}"/>
                </a:ext>
              </a:extLst>
            </p:cNvPr>
            <p:cNvSpPr/>
            <p:nvPr/>
          </p:nvSpPr>
          <p:spPr>
            <a:xfrm>
              <a:off x="4655683" y="5063474"/>
              <a:ext cx="2288523" cy="46295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Staging Needed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B91C560-4C62-420E-B2ED-9216D3C81137}"/>
                </a:ext>
              </a:extLst>
            </p:cNvPr>
            <p:cNvGrpSpPr/>
            <p:nvPr/>
          </p:nvGrpSpPr>
          <p:grpSpPr>
            <a:xfrm>
              <a:off x="3286614" y="751832"/>
              <a:ext cx="4937352" cy="2689816"/>
              <a:chOff x="3286614" y="751832"/>
              <a:chExt cx="4937352" cy="268981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0748A2A4-E5C4-44D7-8375-4BBEDEF84F21}"/>
                  </a:ext>
                </a:extLst>
              </p:cNvPr>
              <p:cNvGrpSpPr/>
              <p:nvPr/>
            </p:nvGrpSpPr>
            <p:grpSpPr>
              <a:xfrm>
                <a:off x="3298151" y="751832"/>
                <a:ext cx="4925815" cy="2286000"/>
                <a:chOff x="3154739" y="741265"/>
                <a:chExt cx="4925815" cy="2286000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E97CBEB8-FCC4-4E58-B0C1-4D507C0D3503}"/>
                    </a:ext>
                  </a:extLst>
                </p:cNvPr>
                <p:cNvCxnSpPr/>
                <p:nvPr/>
              </p:nvCxnSpPr>
              <p:spPr>
                <a:xfrm>
                  <a:off x="5646781" y="751366"/>
                  <a:ext cx="59436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568244A7-E7F8-4925-9683-2DA0F893E9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526136" y="1884265"/>
                  <a:ext cx="228600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22736B2F-7A15-4516-94F7-711F1F106BB2}"/>
                    </a:ext>
                  </a:extLst>
                </p:cNvPr>
                <p:cNvCxnSpPr/>
                <p:nvPr/>
              </p:nvCxnSpPr>
              <p:spPr>
                <a:xfrm>
                  <a:off x="3154739" y="2995849"/>
                  <a:ext cx="292608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92AECE0D-4B1F-40EB-999F-4B72132E6627}"/>
                    </a:ext>
                  </a:extLst>
                </p:cNvPr>
                <p:cNvCxnSpPr/>
                <p:nvPr/>
              </p:nvCxnSpPr>
              <p:spPr>
                <a:xfrm>
                  <a:off x="5751645" y="2995849"/>
                  <a:ext cx="2328909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5681F1-F73B-4C3E-9F8C-CB8735E625C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84001" y="3213048"/>
                <a:ext cx="4572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E311EA5B-B7D2-4FA0-BF61-86893E028ED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058014" y="3203878"/>
                <a:ext cx="4572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501FA6F-A840-4E4C-8BF6-EB6BF5C52FDA}"/>
                </a:ext>
              </a:extLst>
            </p:cNvPr>
            <p:cNvGrpSpPr/>
            <p:nvPr/>
          </p:nvGrpSpPr>
          <p:grpSpPr>
            <a:xfrm>
              <a:off x="3293551" y="4341960"/>
              <a:ext cx="4949993" cy="978408"/>
              <a:chOff x="3266165" y="4675429"/>
              <a:chExt cx="4949993" cy="978408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0FC2399-4469-4C21-94F1-16CB6BBFB05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266165" y="5626327"/>
                <a:ext cx="13716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B32FB99D-707D-4EBD-9314-FB50A886E29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806554" y="5155489"/>
                <a:ext cx="96012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7906101-0659-4D2C-BD89-CC78502BC15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38281" y="5379517"/>
                <a:ext cx="54864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367BFA6F-2F66-4CB7-92C4-657A0606C2E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899422" y="5635549"/>
                <a:ext cx="1316736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9CDA7A5-6866-4B4E-B3CE-D20AC29E5C69}"/>
                </a:ext>
              </a:extLst>
            </p:cNvPr>
            <p:cNvGrpSpPr/>
            <p:nvPr/>
          </p:nvGrpSpPr>
          <p:grpSpPr>
            <a:xfrm>
              <a:off x="5968208" y="3438504"/>
              <a:ext cx="4841003" cy="1327493"/>
              <a:chOff x="7910757" y="1120367"/>
              <a:chExt cx="4841003" cy="1804655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5423BC4-2EAF-4255-8DE5-B67B78D15B2C}"/>
                  </a:ext>
                </a:extLst>
              </p:cNvPr>
              <p:cNvSpPr/>
              <p:nvPr/>
            </p:nvSpPr>
            <p:spPr>
              <a:xfrm>
                <a:off x="7910757" y="1122991"/>
                <a:ext cx="4476682" cy="18020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909ECBC5-74B3-4172-9D8D-542A0A800DF0}"/>
                      </a:ext>
                    </a:extLst>
                  </p:cNvPr>
                  <p:cNvSpPr txBox="1"/>
                  <p:nvPr/>
                </p:nvSpPr>
                <p:spPr>
                  <a:xfrm>
                    <a:off x="7910757" y="1596389"/>
                    <a:ext cx="4841003" cy="9496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If </a:t>
                    </a:r>
                    <a:r>
                      <a:rPr lang="en-US" b="1" dirty="0"/>
                      <a:t>energy</a:t>
                    </a:r>
                    <a:r>
                      <a:rPr lang="en-US" dirty="0"/>
                      <a:t> </a:t>
                    </a:r>
                    <a:r>
                      <a:rPr lang="en-US" b="1" dirty="0"/>
                      <a:t>is ≥ 25% </a:t>
                    </a:r>
                  </a:p>
                  <a:p>
                    <a:pPr algn="ctr"/>
                    <a:r>
                      <a:rPr lang="en-US" dirty="0"/>
                      <a:t>and</a:t>
                    </a:r>
                  </a:p>
                  <a:p>
                    <a:pPr algn="ctr"/>
                    <a:r>
                      <a:rPr lang="en-US" b="1" dirty="0"/>
                      <a:t>|</a:t>
                    </a:r>
                    <a:r>
                      <a:rPr lang="en-US" b="1" i="1" dirty="0"/>
                      <a:t>u</a:t>
                    </a:r>
                    <a:r>
                      <a:rPr lang="en-US" b="1" dirty="0"/>
                      <a:t>| </a:t>
                    </a:r>
                    <a:r>
                      <a:rPr lang="en-US" dirty="0"/>
                      <a:t>in the opposite direction is </a:t>
                    </a:r>
                    <a:r>
                      <a:rPr lang="en-US" b="1" dirty="0"/>
                      <a:t>&gt;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FFD46626-2DAF-49D3-97A8-39AFF7BDAC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0757" y="1596389"/>
                    <a:ext cx="4841003" cy="94961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4348" b="-4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Text Placeholder 4">
                <a:extLst>
                  <a:ext uri="{FF2B5EF4-FFF2-40B4-BE49-F238E27FC236}">
                    <a16:creationId xmlns:a16="http://schemas.microsoft.com/office/drawing/2014/main" id="{23C9736F-9B1C-430E-AAFD-CAD389003B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7450" y="1120367"/>
                <a:ext cx="4365605" cy="8239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 dirty="0"/>
                  <a:t>Selective Tidal Stream Transport (STST)</a:t>
                </a: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7E755AA9-3BD5-4185-9E85-EC918A0DA5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0330" y="1552986"/>
                <a:ext cx="42062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C0AE004-7437-43FB-A4AD-45808B17F589}"/>
                </a:ext>
              </a:extLst>
            </p:cNvPr>
            <p:cNvGrpSpPr/>
            <p:nvPr/>
          </p:nvGrpSpPr>
          <p:grpSpPr>
            <a:xfrm>
              <a:off x="1048637" y="3422431"/>
              <a:ext cx="4498018" cy="1134291"/>
              <a:chOff x="7881775" y="1122993"/>
              <a:chExt cx="4498018" cy="847042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BBF78C70-A4D0-4981-A6A0-B0DE7F85B977}"/>
                  </a:ext>
                </a:extLst>
              </p:cNvPr>
              <p:cNvSpPr/>
              <p:nvPr/>
            </p:nvSpPr>
            <p:spPr>
              <a:xfrm>
                <a:off x="7910756" y="1122993"/>
                <a:ext cx="4469037" cy="6831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F646286-AC6D-4A5D-B7FE-BC1AC5836BE0}"/>
                  </a:ext>
                </a:extLst>
              </p:cNvPr>
              <p:cNvSpPr txBox="1"/>
              <p:nvPr/>
            </p:nvSpPr>
            <p:spPr>
              <a:xfrm>
                <a:off x="7899641" y="1436800"/>
                <a:ext cx="4435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If </a:t>
                </a:r>
                <a:r>
                  <a:rPr lang="en-US" b="1" dirty="0"/>
                  <a:t>energy</a:t>
                </a:r>
                <a:r>
                  <a:rPr lang="en-US" dirty="0"/>
                  <a:t> is </a:t>
                </a:r>
                <a:r>
                  <a:rPr lang="en-US" b="1" dirty="0"/>
                  <a:t>≤ 25% </a:t>
                </a:r>
                <a:r>
                  <a:rPr lang="en-US" dirty="0"/>
                  <a:t>or </a:t>
                </a:r>
                <a:r>
                  <a:rPr lang="en-US" b="1" dirty="0"/>
                  <a:t>stress</a:t>
                </a:r>
                <a:r>
                  <a:rPr lang="en-US" dirty="0"/>
                  <a:t> </a:t>
                </a:r>
                <a:r>
                  <a:rPr lang="en-US" b="1" dirty="0"/>
                  <a:t>&gt; 50%</a:t>
                </a:r>
                <a:endParaRPr lang="en-US" dirty="0"/>
              </a:p>
            </p:txBody>
          </p:sp>
          <p:sp>
            <p:nvSpPr>
              <p:cNvPr id="84" name="Text Placeholder 4">
                <a:extLst>
                  <a:ext uri="{FF2B5EF4-FFF2-40B4-BE49-F238E27FC236}">
                    <a16:creationId xmlns:a16="http://schemas.microsoft.com/office/drawing/2014/main" id="{D11EDE6E-2FBE-4D70-A8BC-8F3C785AD8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81775" y="1146123"/>
                <a:ext cx="4484786" cy="8239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 dirty="0"/>
                  <a:t>Staging</a:t>
                </a:r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8205C67-A0CC-4FCE-B4A8-01643DF17B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0071" y="1396480"/>
                <a:ext cx="93936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4746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0.19505 -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5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701206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827" y="173275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957341" y="56282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258677" y="5692764"/>
            <a:ext cx="116746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Resting patterns help identify areas that may limit progress or increase contamination exposure risk.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B8D7B61-FA61-4163-BECB-A27B4F381B9C}"/>
              </a:ext>
            </a:extLst>
          </p:cNvPr>
          <p:cNvSpPr/>
          <p:nvPr/>
        </p:nvSpPr>
        <p:spPr>
          <a:xfrm>
            <a:off x="8914495" y="3398669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STST: 1 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C8D7E5F-DDD8-46AB-A746-20551B4BD491}"/>
              </a:ext>
            </a:extLst>
          </p:cNvPr>
          <p:cNvSpPr/>
          <p:nvPr/>
        </p:nvSpPr>
        <p:spPr>
          <a:xfrm>
            <a:off x="8914495" y="3677655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Staged: 0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C43500-886E-4D9A-A767-F88EEB5787BC}"/>
              </a:ext>
            </a:extLst>
          </p:cNvPr>
          <p:cNvGrpSpPr/>
          <p:nvPr/>
        </p:nvGrpSpPr>
        <p:grpSpPr>
          <a:xfrm>
            <a:off x="1457543" y="1186082"/>
            <a:ext cx="2419815" cy="2019536"/>
            <a:chOff x="1402236" y="1393430"/>
            <a:chExt cx="2419815" cy="201953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4971A0-2BFE-4A39-A5B8-99A2FC5D04AB}"/>
                </a:ext>
              </a:extLst>
            </p:cNvPr>
            <p:cNvGrpSpPr/>
            <p:nvPr/>
          </p:nvGrpSpPr>
          <p:grpSpPr>
            <a:xfrm>
              <a:off x="1402236" y="1393430"/>
              <a:ext cx="2419815" cy="1222332"/>
              <a:chOff x="1402236" y="1393430"/>
              <a:chExt cx="2419815" cy="1222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13EA09A-2BF2-442A-A7CE-1F49802B0E9E}"/>
                      </a:ext>
                    </a:extLst>
                  </p:cNvPr>
                  <p:cNvSpPr txBox="1"/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𝒂𝒈𝒆𝒏𝒕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13EA09A-2BF2-442A-A7CE-1F49802B0E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845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93D1E53-69A2-4A21-954D-B8C9542A3B97}"/>
                  </a:ext>
                </a:extLst>
              </p:cNvPr>
              <p:cNvGrpSpPr/>
              <p:nvPr/>
            </p:nvGrpSpPr>
            <p:grpSpPr>
              <a:xfrm>
                <a:off x="1880406" y="1579624"/>
                <a:ext cx="1438648" cy="830997"/>
                <a:chOff x="2220402" y="1955114"/>
                <a:chExt cx="1438648" cy="830997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894CD7E2-905A-405C-9594-ACACE159E8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flipH="1">
                  <a:off x="2220402" y="1955114"/>
                  <a:ext cx="1438648" cy="83099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BFD2C57-24A4-49D5-9CD4-89FB2A8FDE51}"/>
                    </a:ext>
                  </a:extLst>
                </p:cNvPr>
                <p:cNvCxnSpPr/>
                <p:nvPr/>
              </p:nvCxnSpPr>
              <p:spPr>
                <a:xfrm>
                  <a:off x="2437921" y="2602786"/>
                  <a:ext cx="109728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3C9ADDD-6F2E-43C5-8890-9D49AEA5ABCB}"/>
                  </a:ext>
                </a:extLst>
              </p:cNvPr>
              <p:cNvSpPr txBox="1"/>
              <p:nvPr/>
            </p:nvSpPr>
            <p:spPr>
              <a:xfrm>
                <a:off x="1775247" y="1393430"/>
                <a:ext cx="1822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Swimming Speed</a:t>
                </a:r>
              </a:p>
            </p:txBody>
          </p:sp>
        </p:grpSp>
        <p:sp>
          <p:nvSpPr>
            <p:cNvPr id="82" name="Arrow: Up-Down 81">
              <a:extLst>
                <a:ext uri="{FF2B5EF4-FFF2-40B4-BE49-F238E27FC236}">
                  <a16:creationId xmlns:a16="http://schemas.microsoft.com/office/drawing/2014/main" id="{84270C7A-CC37-4BF3-8772-A8A0C6C58035}"/>
                </a:ext>
              </a:extLst>
            </p:cNvPr>
            <p:cNvSpPr/>
            <p:nvPr/>
          </p:nvSpPr>
          <p:spPr>
            <a:xfrm>
              <a:off x="2456264" y="2585816"/>
              <a:ext cx="208670" cy="82715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7BC2696-3F43-4C0E-8B4B-8CF820256EBC}"/>
              </a:ext>
            </a:extLst>
          </p:cNvPr>
          <p:cNvSpPr/>
          <p:nvPr/>
        </p:nvSpPr>
        <p:spPr>
          <a:xfrm>
            <a:off x="2056512" y="3387652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STST: 0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53A88C7B-7C05-4E3E-BE8A-E4F0A850DE0F}"/>
              </a:ext>
            </a:extLst>
          </p:cNvPr>
          <p:cNvSpPr/>
          <p:nvPr/>
        </p:nvSpPr>
        <p:spPr>
          <a:xfrm>
            <a:off x="2056512" y="3666638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Staged: 0 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FB13AA08-BCC1-4E26-A457-ED358935D1FF}"/>
              </a:ext>
            </a:extLst>
          </p:cNvPr>
          <p:cNvSpPr/>
          <p:nvPr/>
        </p:nvSpPr>
        <p:spPr>
          <a:xfrm>
            <a:off x="6552312" y="3371501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STST: 0 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F1FDE110-D4D2-44BA-B568-3C78FB0B3EE4}"/>
              </a:ext>
            </a:extLst>
          </p:cNvPr>
          <p:cNvSpPr/>
          <p:nvPr/>
        </p:nvSpPr>
        <p:spPr>
          <a:xfrm>
            <a:off x="6552312" y="3650487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Staged: 1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05B01A-C8F5-4AF5-9D5C-7DE745F790BB}"/>
              </a:ext>
            </a:extLst>
          </p:cNvPr>
          <p:cNvSpPr txBox="1"/>
          <p:nvPr/>
        </p:nvSpPr>
        <p:spPr>
          <a:xfrm>
            <a:off x="1152263" y="302119"/>
            <a:ext cx="9536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Each Patch Tracks if Fish are Resting in that Location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B04FF83-1066-47F5-96C8-867FB9108D4F}"/>
              </a:ext>
            </a:extLst>
          </p:cNvPr>
          <p:cNvGrpSpPr/>
          <p:nvPr/>
        </p:nvGrpSpPr>
        <p:grpSpPr>
          <a:xfrm>
            <a:off x="5823566" y="1223795"/>
            <a:ext cx="2419815" cy="2019536"/>
            <a:chOff x="1402236" y="1393430"/>
            <a:chExt cx="2419815" cy="201953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58E8733-DAF4-4102-BD63-B23BE3618E69}"/>
                </a:ext>
              </a:extLst>
            </p:cNvPr>
            <p:cNvGrpSpPr/>
            <p:nvPr/>
          </p:nvGrpSpPr>
          <p:grpSpPr>
            <a:xfrm>
              <a:off x="1402236" y="1393430"/>
              <a:ext cx="2419815" cy="1222332"/>
              <a:chOff x="1402236" y="1393430"/>
              <a:chExt cx="2419815" cy="1222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32654810-491B-41EB-968E-340D7622350E}"/>
                      </a:ext>
                    </a:extLst>
                  </p:cNvPr>
                  <p:cNvSpPr txBox="1"/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𝒂𝒈𝒆𝒏𝒕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13EA09A-2BF2-442A-A7CE-1F49802B0E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845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6027F893-3147-420E-8876-5CEE8624BA16}"/>
                  </a:ext>
                </a:extLst>
              </p:cNvPr>
              <p:cNvGrpSpPr/>
              <p:nvPr/>
            </p:nvGrpSpPr>
            <p:grpSpPr>
              <a:xfrm>
                <a:off x="1880406" y="1579624"/>
                <a:ext cx="1438648" cy="830997"/>
                <a:chOff x="2220402" y="1955114"/>
                <a:chExt cx="1438648" cy="830997"/>
              </a:xfrm>
            </p:grpSpPr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95B623F2-06F2-4163-B810-9030A80C25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flipH="1">
                  <a:off x="2220402" y="1955114"/>
                  <a:ext cx="1438648" cy="83099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954856B7-8E33-4976-97E2-AF87D54F06E2}"/>
                    </a:ext>
                  </a:extLst>
                </p:cNvPr>
                <p:cNvCxnSpPr/>
                <p:nvPr/>
              </p:nvCxnSpPr>
              <p:spPr>
                <a:xfrm>
                  <a:off x="2437921" y="2602786"/>
                  <a:ext cx="109728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8F26790-3FEF-454B-A361-01F5F1ED55DF}"/>
                  </a:ext>
                </a:extLst>
              </p:cNvPr>
              <p:cNvSpPr txBox="1"/>
              <p:nvPr/>
            </p:nvSpPr>
            <p:spPr>
              <a:xfrm>
                <a:off x="1775247" y="1393430"/>
                <a:ext cx="1822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Swimming Speed</a:t>
                </a:r>
              </a:p>
            </p:txBody>
          </p:sp>
        </p:grpSp>
        <p:sp>
          <p:nvSpPr>
            <p:cNvPr id="27" name="Arrow: Up-Down 26">
              <a:extLst>
                <a:ext uri="{FF2B5EF4-FFF2-40B4-BE49-F238E27FC236}">
                  <a16:creationId xmlns:a16="http://schemas.microsoft.com/office/drawing/2014/main" id="{E13DF94A-EE2E-4F86-8568-AA3A24D01E82}"/>
                </a:ext>
              </a:extLst>
            </p:cNvPr>
            <p:cNvSpPr/>
            <p:nvPr/>
          </p:nvSpPr>
          <p:spPr>
            <a:xfrm>
              <a:off x="2456264" y="2585816"/>
              <a:ext cx="208670" cy="82715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A99527D-BF6C-4968-8966-4B2442CAB587}"/>
              </a:ext>
            </a:extLst>
          </p:cNvPr>
          <p:cNvSpPr txBox="1"/>
          <p:nvPr/>
        </p:nvSpPr>
        <p:spPr>
          <a:xfrm>
            <a:off x="-82645" y="2278921"/>
            <a:ext cx="2158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patch tracks what type of behavior and the number fish are in that area.</a:t>
            </a:r>
          </a:p>
        </p:txBody>
      </p:sp>
    </p:spTree>
    <p:extLst>
      <p:ext uri="{BB962C8B-B14F-4D97-AF65-F5344CB8AC3E}">
        <p14:creationId xmlns:p14="http://schemas.microsoft.com/office/powerpoint/2010/main" val="261266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1.11111E-6 L 0.35378 0.006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82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44444E-6 L 0.18477 0.0011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3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91" grpId="0" animBg="1"/>
      <p:bldP spid="9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55F1D-6843-4DCB-8528-A11E2A7CD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341" y="4680117"/>
            <a:ext cx="5157787" cy="3970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Fish attempt to remain in place, move lower in the water column, and drift passively with the current to conserve energy use.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DB9A50B-1593-4143-98DE-B96024EDE4D7}"/>
              </a:ext>
            </a:extLst>
          </p:cNvPr>
          <p:cNvSpPr/>
          <p:nvPr/>
        </p:nvSpPr>
        <p:spPr>
          <a:xfrm>
            <a:off x="749015" y="1110470"/>
            <a:ext cx="4754880" cy="3383280"/>
          </a:xfrm>
          <a:prstGeom prst="rect">
            <a:avLst/>
          </a:prstGeom>
          <a:gradFill>
            <a:gsLst>
              <a:gs pos="12928">
                <a:srgbClr val="D6434C"/>
              </a:gs>
              <a:gs pos="320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</a:gradFill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A1C22C3-2219-4936-9E54-D32B375D188B}"/>
              </a:ext>
            </a:extLst>
          </p:cNvPr>
          <p:cNvSpPr/>
          <p:nvPr/>
        </p:nvSpPr>
        <p:spPr>
          <a:xfrm>
            <a:off x="6577531" y="1097770"/>
            <a:ext cx="4754880" cy="3383280"/>
          </a:xfrm>
          <a:prstGeom prst="rect">
            <a:avLst/>
          </a:prstGeom>
          <a:gradFill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</a:gradFill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A0284-540C-4BD4-8A79-4FD6CA929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883" y="3809394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Selective Tidal Stream Transport (STST)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4B66F-3E4D-4F7E-87CA-B59C66EE5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2031" y="3805116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Staging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7CA8F4D-3958-48DA-99AC-D0C1585981D1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258210" y="4695919"/>
                <a:ext cx="5933790" cy="397057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Fish identify and move to the most energy-efficient neighboring patches to rest</a:t>
                </a:r>
              </a:p>
              <a:p>
                <a:pPr marL="0" indent="0">
                  <a:buNone/>
                </a:pPr>
                <a:r>
                  <a:rPr lang="en-US" sz="2400" dirty="0"/>
                  <a:t>	where:</a:t>
                </a:r>
              </a:p>
              <a:p>
                <a:pPr marL="0" indent="0">
                  <a:buNone/>
                </a:pPr>
                <a:r>
                  <a:rPr lang="en-US" sz="2400" dirty="0"/>
                  <a:t> 		|</a:t>
                </a:r>
                <a:r>
                  <a:rPr lang="en-US" sz="2400" b="1" i="1" dirty="0"/>
                  <a:t>u</a:t>
                </a:r>
                <a:r>
                  <a:rPr lang="en-US" sz="2400" dirty="0"/>
                  <a:t>|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𝒂𝒈𝒆𝒏𝒕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7CA8F4D-3958-48DA-99AC-D0C158598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258210" y="4695919"/>
                <a:ext cx="5933790" cy="3970570"/>
              </a:xfrm>
              <a:blipFill>
                <a:blip r:embed="rId2"/>
                <a:stretch>
                  <a:fillRect l="-1644" t="-2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E7EDFC1F-64AD-4736-91CF-D04374833EE8}"/>
              </a:ext>
            </a:extLst>
          </p:cNvPr>
          <p:cNvGrpSpPr/>
          <p:nvPr/>
        </p:nvGrpSpPr>
        <p:grpSpPr>
          <a:xfrm>
            <a:off x="5856914" y="459745"/>
            <a:ext cx="5496879" cy="4183772"/>
            <a:chOff x="5856914" y="-178653"/>
            <a:chExt cx="5496879" cy="418377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0C7C7B6-608B-4DAB-B3FE-99E6075BBF5C}"/>
                </a:ext>
              </a:extLst>
            </p:cNvPr>
            <p:cNvGrpSpPr/>
            <p:nvPr/>
          </p:nvGrpSpPr>
          <p:grpSpPr>
            <a:xfrm>
              <a:off x="5856914" y="-178653"/>
              <a:ext cx="5496879" cy="4183772"/>
              <a:chOff x="5856914" y="-178653"/>
              <a:chExt cx="5496879" cy="4183772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477DF65-6095-4927-886A-08A2CF12ADAD}"/>
                  </a:ext>
                </a:extLst>
              </p:cNvPr>
              <p:cNvGrpSpPr/>
              <p:nvPr/>
            </p:nvGrpSpPr>
            <p:grpSpPr>
              <a:xfrm>
                <a:off x="6542668" y="416443"/>
                <a:ext cx="4811125" cy="3469882"/>
                <a:chOff x="6542668" y="416443"/>
                <a:chExt cx="4811125" cy="3469882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01012ACD-B33C-47C6-BF65-E14C1A0AB0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42668" y="416443"/>
                  <a:ext cx="4811125" cy="3469882"/>
                </a:xfrm>
                <a:prstGeom prst="rect">
                  <a:avLst/>
                </a:prstGeom>
                <a:scene3d>
                  <a:camera prst="perspectiveRelaxed"/>
                  <a:lightRig rig="threePt" dir="t"/>
                </a:scene3d>
              </p:spPr>
            </p:pic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C0C852BA-2119-4A0A-877D-E915219839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10034115" y="1041503"/>
                  <a:ext cx="878053" cy="507184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57EECFC9-2CF1-4E39-9DC7-897F9B6AB9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10123523" y="1395413"/>
                  <a:ext cx="699235" cy="40389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C7EA95D5-D015-4BB9-B694-454019F3C8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10587392" y="1303645"/>
                  <a:ext cx="500299" cy="28898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1DA721E-05C2-4010-8729-6A2CDA95D7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035987" flipH="1">
                  <a:off x="10065701" y="1718978"/>
                  <a:ext cx="878053" cy="507184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9382099E-106C-4D1B-8912-63E6896670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035987" flipH="1">
                  <a:off x="10155109" y="2072888"/>
                  <a:ext cx="699235" cy="40389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23BB9247-31D8-470C-A95B-99C943811C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035987" flipH="1">
                  <a:off x="10618978" y="1981120"/>
                  <a:ext cx="500299" cy="28898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47C93544-864A-4494-BF79-70047ABF2BFE}"/>
                  </a:ext>
                </a:extLst>
              </p:cNvPr>
              <p:cNvGrpSpPr/>
              <p:nvPr/>
            </p:nvGrpSpPr>
            <p:grpSpPr>
              <a:xfrm>
                <a:off x="5856914" y="-178653"/>
                <a:ext cx="4566967" cy="4183772"/>
                <a:chOff x="5856914" y="-178653"/>
                <a:chExt cx="4566967" cy="4183772"/>
              </a:xfrm>
            </p:grpSpPr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8F5FE81-BBEF-4743-ACB3-A0D686F9A8D7}"/>
                    </a:ext>
                  </a:extLst>
                </p:cNvPr>
                <p:cNvSpPr txBox="1"/>
                <p:nvPr/>
              </p:nvSpPr>
              <p:spPr>
                <a:xfrm>
                  <a:off x="5856914" y="623379"/>
                  <a:ext cx="18025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High Stress</a:t>
                  </a:r>
                </a:p>
              </p:txBody>
            </p:sp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85B28AF8-487B-48D2-B305-8FE7EB268E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7955810" y="1762961"/>
                  <a:ext cx="1207040" cy="69721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BD2468AB-D0DC-42BE-A619-70A8778762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908143" flipH="1">
                  <a:off x="9370305" y="1371930"/>
                  <a:ext cx="878053" cy="507184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FB77F304-A47B-4552-A229-05E51DBF05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908143" flipH="1">
                  <a:off x="9459713" y="1725840"/>
                  <a:ext cx="699235" cy="40389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202619B9-7356-4F4A-8602-0BB66D4F71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908143" flipH="1">
                  <a:off x="9923582" y="1634072"/>
                  <a:ext cx="500299" cy="28898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0C617D5E-A550-486D-A42A-6D441E6A99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53625" y="1897568"/>
                  <a:ext cx="354189" cy="10114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62119549-3E7B-48FE-9488-F0BE4F335F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881107" y="978414"/>
                  <a:ext cx="140921" cy="95908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22CE093A-EE2C-4BC0-AA42-7BFC5E111B4B}"/>
                    </a:ext>
                  </a:extLst>
                </p:cNvPr>
                <p:cNvCxnSpPr>
                  <a:cxnSpLocks/>
                  <a:endCxn id="21" idx="3"/>
                </p:cNvCxnSpPr>
                <p:nvPr/>
              </p:nvCxnSpPr>
              <p:spPr>
                <a:xfrm>
                  <a:off x="6684103" y="985301"/>
                  <a:ext cx="1271707" cy="112626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D3480C9F-ADC2-4D92-8928-73B56EF0325B}"/>
                    </a:ext>
                  </a:extLst>
                </p:cNvPr>
                <p:cNvGrpSpPr/>
                <p:nvPr/>
              </p:nvGrpSpPr>
              <p:grpSpPr>
                <a:xfrm>
                  <a:off x="6728846" y="-173288"/>
                  <a:ext cx="2419815" cy="1152268"/>
                  <a:chOff x="5698887" y="-18477"/>
                  <a:chExt cx="2419815" cy="1152268"/>
                </a:xfrm>
              </p:grpSpPr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8503E1C5-EB06-4566-A1EC-954FFAB3C5BD}"/>
                      </a:ext>
                    </a:extLst>
                  </p:cNvPr>
                  <p:cNvSpPr txBox="1"/>
                  <p:nvPr/>
                </p:nvSpPr>
                <p:spPr>
                  <a:xfrm>
                    <a:off x="5698887" y="764459"/>
                    <a:ext cx="24198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/>
                      <a:t>Low Energy</a:t>
                    </a:r>
                  </a:p>
                </p:txBody>
              </p:sp>
              <p:pic>
                <p:nvPicPr>
                  <p:cNvPr id="67" name="Picture 66">
                    <a:extLst>
                      <a:ext uri="{FF2B5EF4-FFF2-40B4-BE49-F238E27FC236}">
                        <a16:creationId xmlns:a16="http://schemas.microsoft.com/office/drawing/2014/main" id="{EA08C5AE-5AD2-4F67-B7D4-75CD6BF1C92C}"/>
                      </a:ext>
                    </a:extLst>
                  </p:cNvPr>
                  <p:cNvPicPr>
                    <a:picLocks/>
                  </p:cNvPicPr>
                  <p:nvPr/>
                </p:nvPicPr>
                <p:blipFill rotWithShape="1">
                  <a:blip r:embed="rId5"/>
                  <a:srcRect l="36883" t="9252" r="55401" b="73628"/>
                  <a:stretch/>
                </p:blipFill>
                <p:spPr>
                  <a:xfrm>
                    <a:off x="6513306" y="-18477"/>
                    <a:ext cx="626224" cy="942776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D26C8B90-7674-4FD5-A3AB-F43F86167CB6}"/>
                      </a:ext>
                    </a:extLst>
                  </p:cNvPr>
                  <p:cNvSpPr/>
                  <p:nvPr/>
                </p:nvSpPr>
                <p:spPr>
                  <a:xfrm>
                    <a:off x="6722507" y="699760"/>
                    <a:ext cx="274320" cy="36576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71" name="Picture 70">
                  <a:extLst>
                    <a:ext uri="{FF2B5EF4-FFF2-40B4-BE49-F238E27FC236}">
                      <a16:creationId xmlns:a16="http://schemas.microsoft.com/office/drawing/2014/main" id="{7CDAA5B0-2ECC-479E-8BB5-B15589513AE4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5"/>
                <a:srcRect l="36883" t="9252" r="55401" b="73628"/>
                <a:stretch/>
              </p:blipFill>
              <p:spPr>
                <a:xfrm>
                  <a:off x="6370991" y="-178653"/>
                  <a:ext cx="626224" cy="942776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61C3F131-B5FB-4342-9B8A-C3A0DF040053}"/>
                    </a:ext>
                  </a:extLst>
                </p:cNvPr>
                <p:cNvSpPr/>
                <p:nvPr/>
              </p:nvSpPr>
              <p:spPr>
                <a:xfrm>
                  <a:off x="6537362" y="297749"/>
                  <a:ext cx="338328" cy="300977"/>
                </a:xfrm>
                <a:prstGeom prst="rect">
                  <a:avLst/>
                </a:prstGeom>
                <a:solidFill>
                  <a:srgbClr val="C0000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F8BEDC88-3C13-4730-AD51-0895033E75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7317" y="4005119"/>
                  <a:ext cx="109728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EF36B36-4FFF-4BAB-904C-CFA1349E8A7E}"/>
                </a:ext>
              </a:extLst>
            </p:cNvPr>
            <p:cNvGrpSpPr/>
            <p:nvPr/>
          </p:nvGrpSpPr>
          <p:grpSpPr>
            <a:xfrm>
              <a:off x="6984639" y="1390975"/>
              <a:ext cx="3896980" cy="1363648"/>
              <a:chOff x="6736484" y="3166429"/>
              <a:chExt cx="3896980" cy="136364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3AF90E5-0694-49CF-91C4-30D0654EED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5764" y="3166429"/>
                <a:ext cx="18288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D13B9124-82F5-4485-8D21-3ECA049D49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60057" y="3831785"/>
                <a:ext cx="18288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FE244AF-6283-4DF3-AEC5-4E4A86FC2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0584" y="4519443"/>
                <a:ext cx="18288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A071050-E093-4E25-91E6-501372BFD6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463" y="3166429"/>
                <a:ext cx="18288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B0412FE-F26D-45CD-95AE-BC1BD04072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463" y="3816399"/>
                <a:ext cx="18288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01C60AA-FEB5-43A5-ABC4-046A8F6D1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463" y="4530077"/>
                <a:ext cx="18288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5B965D1-CA95-4443-878F-F3A90DCAB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0170" y="3166429"/>
                <a:ext cx="3657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CF7506E-22A0-4507-BCD2-61A632B90F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6717" y="4530077"/>
                <a:ext cx="3657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00CF0BF-F2CF-4342-8213-285D6A4228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6484" y="4530077"/>
                <a:ext cx="54864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99CEF02-6778-4E3A-9024-B25EA14EF35B}"/>
              </a:ext>
            </a:extLst>
          </p:cNvPr>
          <p:cNvGrpSpPr/>
          <p:nvPr/>
        </p:nvGrpSpPr>
        <p:grpSpPr>
          <a:xfrm>
            <a:off x="-287454" y="553447"/>
            <a:ext cx="5818774" cy="3968922"/>
            <a:chOff x="-287454" y="-84951"/>
            <a:chExt cx="5818774" cy="396892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54376AC-E9DA-4B3D-963D-B9D3EEA08730}"/>
                </a:ext>
              </a:extLst>
            </p:cNvPr>
            <p:cNvGrpSpPr/>
            <p:nvPr/>
          </p:nvGrpSpPr>
          <p:grpSpPr>
            <a:xfrm>
              <a:off x="-287454" y="-84951"/>
              <a:ext cx="5818774" cy="3968922"/>
              <a:chOff x="-287454" y="-84951"/>
              <a:chExt cx="5818774" cy="3968922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23E3B4A9-5824-46A0-8C4D-79B7CE35FAF6}"/>
                  </a:ext>
                </a:extLst>
              </p:cNvPr>
              <p:cNvGrpSpPr/>
              <p:nvPr/>
            </p:nvGrpSpPr>
            <p:grpSpPr>
              <a:xfrm>
                <a:off x="-287454" y="-84951"/>
                <a:ext cx="5818774" cy="3968922"/>
                <a:chOff x="-287454" y="-84951"/>
                <a:chExt cx="5818774" cy="3968922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9D320CFD-BE7D-4454-9A8C-971A63623542}"/>
                    </a:ext>
                  </a:extLst>
                </p:cNvPr>
                <p:cNvGrpSpPr/>
                <p:nvPr/>
              </p:nvGrpSpPr>
              <p:grpSpPr>
                <a:xfrm>
                  <a:off x="-287454" y="-80961"/>
                  <a:ext cx="5818774" cy="3964932"/>
                  <a:chOff x="-287454" y="-80961"/>
                  <a:chExt cx="5818774" cy="3964932"/>
                </a:xfrm>
              </p:grpSpPr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A7BD4182-00A6-4750-BDCF-9B93955AAD2C}"/>
                      </a:ext>
                    </a:extLst>
                  </p:cNvPr>
                  <p:cNvGrpSpPr/>
                  <p:nvPr/>
                </p:nvGrpSpPr>
                <p:grpSpPr>
                  <a:xfrm>
                    <a:off x="-287454" y="-80961"/>
                    <a:ext cx="5818774" cy="3964932"/>
                    <a:chOff x="-287454" y="-80961"/>
                    <a:chExt cx="5818774" cy="3964932"/>
                  </a:xfrm>
                </p:grpSpPr>
                <p:pic>
                  <p:nvPicPr>
                    <p:cNvPr id="55" name="Picture 54">
                      <a:extLst>
                        <a:ext uri="{FF2B5EF4-FFF2-40B4-BE49-F238E27FC236}">
                          <a16:creationId xmlns:a16="http://schemas.microsoft.com/office/drawing/2014/main" id="{C063A030-C59F-4D02-B8A0-0AF055CAEBB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720195" y="414089"/>
                      <a:ext cx="4811125" cy="3469882"/>
                    </a:xfrm>
                    <a:prstGeom prst="rect">
                      <a:avLst/>
                    </a:prstGeom>
                    <a:scene3d>
                      <a:camera prst="perspectiveRelaxed"/>
                      <a:lightRig rig="threePt" dir="t"/>
                    </a:scene3d>
                  </p:spPr>
                </p:pic>
                <p:grpSp>
                  <p:nvGrpSpPr>
                    <p:cNvPr id="17" name="Group 16">
                      <a:extLst>
                        <a:ext uri="{FF2B5EF4-FFF2-40B4-BE49-F238E27FC236}">
                          <a16:creationId xmlns:a16="http://schemas.microsoft.com/office/drawing/2014/main" id="{0F35EEE5-DB5B-4B6E-94AE-95E9313F24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87454" y="-80961"/>
                      <a:ext cx="1802599" cy="1141204"/>
                      <a:chOff x="-296810" y="-574658"/>
                      <a:chExt cx="1802599" cy="1141204"/>
                    </a:xfrm>
                  </p:grpSpPr>
                  <p:sp>
                    <p:nvSpPr>
                      <p:cNvPr id="77" name="TextBox 76">
                        <a:extLst>
                          <a:ext uri="{FF2B5EF4-FFF2-40B4-BE49-F238E27FC236}">
                            <a16:creationId xmlns:a16="http://schemas.microsoft.com/office/drawing/2014/main" id="{CA3758CB-BDD3-4580-B364-8A52542698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296810" y="197214"/>
                        <a:ext cx="180259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b="1" dirty="0"/>
                          <a:t>Low Stress</a:t>
                        </a:r>
                      </a:p>
                    </p:txBody>
                  </p:sp>
                  <p:pic>
                    <p:nvPicPr>
                      <p:cNvPr id="65" name="Picture 64">
                        <a:extLst>
                          <a:ext uri="{FF2B5EF4-FFF2-40B4-BE49-F238E27FC236}">
                            <a16:creationId xmlns:a16="http://schemas.microsoft.com/office/drawing/2014/main" id="{82D17C27-E503-4FFA-A143-C955E9038F0A}"/>
                          </a:ext>
                        </a:extLst>
                      </p:cNvPr>
                      <p:cNvPicPr>
                        <a:picLocks/>
                      </p:cNvPicPr>
                      <p:nvPr/>
                    </p:nvPicPr>
                    <p:blipFill rotWithShape="1">
                      <a:blip r:embed="rId5"/>
                      <a:srcRect l="36883" t="9252" r="55401" b="73628"/>
                      <a:stretch/>
                    </p:blipFill>
                    <p:spPr>
                      <a:xfrm>
                        <a:off x="265162" y="-574658"/>
                        <a:ext cx="626224" cy="942776"/>
                      </a:xfrm>
                      <a:prstGeom prst="rect">
                        <a:avLst/>
                      </a:prstGeom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977EF809-5846-4A50-8544-A224FF227F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4363" y="143579"/>
                        <a:ext cx="274320" cy="36576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161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9FE35DD1-7F28-4D13-A7A8-CD3B7DD501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462399" y="1463878"/>
                    <a:ext cx="36576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B3A321D2-1283-4DA2-9DC8-D132929E00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373190" y="2897235"/>
                    <a:ext cx="36576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235F5AAE-2901-4C33-ACD4-C784EB5512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72957" y="2897235"/>
                    <a:ext cx="27432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Arrow Connector 58">
                    <a:extLst>
                      <a:ext uri="{FF2B5EF4-FFF2-40B4-BE49-F238E27FC236}">
                        <a16:creationId xmlns:a16="http://schemas.microsoft.com/office/drawing/2014/main" id="{213109A8-F478-4790-BF46-10FC4B1E8C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33297" y="2137172"/>
                    <a:ext cx="64008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41B613FC-B07F-4A82-A596-4C7098A43C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77901" y="2934233"/>
                    <a:ext cx="64008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Arrow Connector 60">
                    <a:extLst>
                      <a:ext uri="{FF2B5EF4-FFF2-40B4-BE49-F238E27FC236}">
                        <a16:creationId xmlns:a16="http://schemas.microsoft.com/office/drawing/2014/main" id="{5BAA4AA0-02A9-4A01-BE2C-927629F2B4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10995" y="1463878"/>
                    <a:ext cx="64008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BFE04B44-0358-44D7-8DB7-5CCB35E005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343979" y="1463878"/>
                    <a:ext cx="91440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7FECBB08-027D-48DC-9700-253529E8D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451774" y="2137172"/>
                    <a:ext cx="91440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Arrow Connector 63">
                    <a:extLst>
                      <a:ext uri="{FF2B5EF4-FFF2-40B4-BE49-F238E27FC236}">
                        <a16:creationId xmlns:a16="http://schemas.microsoft.com/office/drawing/2014/main" id="{02EAF577-965C-4A79-AEE3-7656DE0F40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16920" y="2956534"/>
                    <a:ext cx="91440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88A0F712-F770-452B-91AB-C310B14CC680}"/>
                    </a:ext>
                  </a:extLst>
                </p:cNvPr>
                <p:cNvSpPr txBox="1"/>
                <p:nvPr/>
              </p:nvSpPr>
              <p:spPr>
                <a:xfrm>
                  <a:off x="880019" y="706903"/>
                  <a:ext cx="2419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Sufficient Energy</a:t>
                  </a:r>
                </a:p>
              </p:txBody>
            </p:sp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F736A141-E002-4CA5-8FED-491A50C968F3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5"/>
                <a:srcRect l="36883" t="9252" r="55401" b="73628"/>
                <a:stretch/>
              </p:blipFill>
              <p:spPr>
                <a:xfrm>
                  <a:off x="1756157" y="-84951"/>
                  <a:ext cx="626224" cy="942776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58D130F0-71DF-472C-A5C5-234A2AE54234}"/>
                    </a:ext>
                  </a:extLst>
                </p:cNvPr>
                <p:cNvSpPr/>
                <p:nvPr/>
              </p:nvSpPr>
              <p:spPr>
                <a:xfrm>
                  <a:off x="1933679" y="391451"/>
                  <a:ext cx="338328" cy="300977"/>
                </a:xfrm>
                <a:prstGeom prst="rect">
                  <a:avLst/>
                </a:prstGeom>
                <a:solidFill>
                  <a:srgbClr val="00B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E10A1DDA-0DAC-4023-AC9E-7F78264A12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1961802" y="1877445"/>
                <a:ext cx="1207040" cy="69721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63DBFDF-C2F6-4BE7-8110-20AEABCA543D}"/>
                  </a:ext>
                </a:extLst>
              </p:cNvPr>
              <p:cNvCxnSpPr>
                <a:cxnSpLocks/>
                <a:endCxn id="77" idx="2"/>
              </p:cNvCxnSpPr>
              <p:nvPr/>
            </p:nvCxnSpPr>
            <p:spPr>
              <a:xfrm flipH="1" flipV="1">
                <a:off x="613846" y="1060243"/>
                <a:ext cx="1477232" cy="1088788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5E8C823-7C8D-4C32-8022-3B5243A8A36E}"/>
                </a:ext>
              </a:extLst>
            </p:cNvPr>
            <p:cNvCxnSpPr>
              <a:cxnSpLocks/>
            </p:cNvCxnSpPr>
            <p:nvPr/>
          </p:nvCxnSpPr>
          <p:spPr>
            <a:xfrm>
              <a:off x="2089927" y="1064812"/>
              <a:ext cx="86122" cy="87204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66F8D18-0FFD-4A39-A872-3E3EE0140EDF}"/>
              </a:ext>
            </a:extLst>
          </p:cNvPr>
          <p:cNvCxnSpPr>
            <a:cxnSpLocks/>
          </p:cNvCxnSpPr>
          <p:nvPr/>
        </p:nvCxnSpPr>
        <p:spPr>
          <a:xfrm>
            <a:off x="592060" y="4637296"/>
            <a:ext cx="502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27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5381</TotalTime>
  <Words>1224</Words>
  <Application>Microsoft Office PowerPoint</Application>
  <PresentationFormat>Widescreen</PresentationFormat>
  <Paragraphs>200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Helvetica Neue</vt:lpstr>
      <vt:lpstr>MJXc-TeX-main-R</vt:lpstr>
      <vt:lpstr>MJXc-TeX-math-I</vt:lpstr>
      <vt:lpstr>Office Theme</vt:lpstr>
      <vt:lpstr>Resting Behavior</vt:lpstr>
      <vt:lpstr>Relevant Background Information</vt:lpstr>
      <vt:lpstr>Model Objectives</vt:lpstr>
      <vt:lpstr>Conditions that Trigger Resting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While in Rest: Fish Check for Better Conditions</vt:lpstr>
      <vt:lpstr>Individual-Specific Traits</vt:lpstr>
      <vt:lpstr>Outputs of Interest</vt:lpstr>
      <vt:lpstr>Discussion Prompts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Bioaccumulation Dynamics</dc:title>
  <dc:creator>Quintana, Vanessa M ERDC-RDE-EL-MS Contractor</dc:creator>
  <cp:lastModifiedBy>Quintana, Vanessa M ERDC-RDE-EL-MS Contractor</cp:lastModifiedBy>
  <cp:revision>161</cp:revision>
  <dcterms:created xsi:type="dcterms:W3CDTF">2025-06-04T12:52:07Z</dcterms:created>
  <dcterms:modified xsi:type="dcterms:W3CDTF">2025-07-22T01:33:23Z</dcterms:modified>
</cp:coreProperties>
</file>