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5" r:id="rId5"/>
    <p:sldId id="266" r:id="rId6"/>
    <p:sldId id="268" r:id="rId7"/>
    <p:sldId id="267" r:id="rId8"/>
    <p:sldId id="26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26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>
      <p:cViewPr>
        <p:scale>
          <a:sx n="91" d="100"/>
          <a:sy n="91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E9607-C2A9-BC4D-A133-BAC59BC002A3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6038-A128-6347-A121-99D71538D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FB718-ACBC-C340-8F73-46035FC24A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5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3E88C-6D6F-7F4E-390B-150B38887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B9DBA6-1981-969B-66A8-10A24C65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69DAE-75AB-3751-6E0A-36EB02D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B4814-A08B-EE5A-59C9-D188456B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B3061-2762-EC90-6C2F-7741CF60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9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36BF0-895A-DB7D-04C4-E0BE865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1B231E-2F24-9540-394D-693E0E9A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90539-0847-0999-34A1-66E476D8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D441-C212-9B79-D097-DE3DE4A4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4E60A-8B6A-AF47-ED0B-2C17A32C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D3FAB1-7363-0F77-F86D-6C5F171D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9DB1B-CFE5-C141-6F97-84CCDF8F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9780F-3D9E-D9CE-29C9-5A012EA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5BE74-97B7-18B3-F138-75860795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E84F8-138A-2E08-CE5C-9910E45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5D8E-4BAA-F48A-C2E4-EF02C730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B047B-5F35-419A-9F81-8755C045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56B2E-4DCA-8408-750A-25307EA5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8B6E5-EF21-99F0-D24B-9A7A4D77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E65FA-1F90-A3BA-480E-561DB71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8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91B5F-DB50-8CD7-AB63-A7F6EC13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53B0E5-55E7-A3D7-D8CB-36BAC78C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83160-1F69-1404-DDBD-07CF7847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AD1F0-20E4-1BF4-A321-0A7B0A6A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BC3BB-248F-C758-3B3C-C027611B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8BE9A-61E4-08E7-3AFE-130DD37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417C7-F3A0-CA3D-4EB9-BF019B3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AA7F3-9179-6D99-F759-258D8388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0355C-6E67-D4D3-1125-51C89E9D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69776C-0138-8C21-1C38-AABE94B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CE12D-6F2E-FAB3-D931-D4B383D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092A9-4B94-6458-9FD8-692691E0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447D12-C254-0DA4-60A4-933B2EDB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22491B-F368-54D2-A73D-D6A8C00D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86CA38-D0AA-F940-29B3-01E95C548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EC0A60-2CAC-996E-A672-B0CBE2E9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4FD45-D111-7C71-C3F0-43B5944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9D0CCE-A30D-AB9D-700F-55859B5B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8CB064-976B-6FF9-F50B-6848995E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873FE-28AF-D0DB-82E1-921B6F5C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99AE2-714B-4ED5-B990-00DCC7D1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C26F14-23BC-22F7-2766-AD9ACFF6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FAC92-E3D3-D057-CB89-624D3C69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3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9EDBBD-A323-80AD-4C8A-F2403BE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274BE-130C-11C0-FF9A-FAFC7A57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2F97E-273D-2A5C-D10D-E25F6F7E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2DBF-39C9-784D-A318-02451C57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21619-EDEC-9424-DCC2-E3126854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8A5DCF-63B9-F2C7-8F16-84F3E499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0B014-F54B-C795-7258-34252EAA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A7CBAF-D00A-E064-FE1E-CF5F9F05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A4002-FE7B-C631-6F99-81BCEE87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FBAC1-4E38-832D-FD5C-CC6E2B01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B7EEF7-4BC4-59D6-9E98-ED772DEB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3C90D9-4404-567E-A3A1-021624D1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42271A-4D6D-34F6-70D4-D4B0531F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5EF3F-80B5-1CAB-710E-30A29BF5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52951-708A-07AE-1718-13B7E303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1BD0C3-FD24-9BE3-1454-16012279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D1049-0607-E777-791B-4FA14E9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51F63-6918-138F-F51B-414499F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3503-912F-054E-BC26-C0D11087489C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C3392-F392-3C03-FBD1-B9A38402F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C627B-A644-C77A-86F2-07DA5426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A0E-EC8C-3B46-A6A2-415DB1890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7A930-C4CC-4904-B427-465DE19B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1406"/>
            <a:ext cx="9144000" cy="933450"/>
          </a:xfrm>
        </p:spPr>
        <p:txBody>
          <a:bodyPr>
            <a:normAutofit/>
          </a:bodyPr>
          <a:lstStyle/>
          <a:p>
            <a:r>
              <a:rPr lang="fr-FR" sz="4400" dirty="0"/>
              <a:t>Short </a:t>
            </a:r>
            <a:r>
              <a:rPr lang="fr-FR" sz="4400" dirty="0" err="1"/>
              <a:t>project</a:t>
            </a:r>
            <a:r>
              <a:rPr lang="fr-FR" sz="4400" dirty="0"/>
              <a:t> : </a:t>
            </a:r>
            <a:r>
              <a:rPr lang="fr-FR" sz="4400" dirty="0" err="1"/>
              <a:t>Subject</a:t>
            </a:r>
            <a:r>
              <a:rPr lang="fr-FR" sz="4400" dirty="0"/>
              <a:t> n°2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F1BFF6-D9AF-4FF1-93A2-60CC751D8636}"/>
              </a:ext>
            </a:extLst>
          </p:cNvPr>
          <p:cNvSpPr txBox="1"/>
          <p:nvPr/>
        </p:nvSpPr>
        <p:spPr>
          <a:xfrm>
            <a:off x="8202967" y="6267635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Malassigné</a:t>
            </a:r>
            <a:r>
              <a:rPr lang="fr-FR" dirty="0"/>
              <a:t> Victor - </a:t>
            </a:r>
            <a:r>
              <a:rPr lang="fr-FR" dirty="0" err="1"/>
              <a:t>Year</a:t>
            </a:r>
            <a:r>
              <a:rPr lang="fr-FR" dirty="0"/>
              <a:t> 2022-2023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2F6D18-E268-4814-84EB-4B4CF395E031}"/>
              </a:ext>
            </a:extLst>
          </p:cNvPr>
          <p:cNvSpPr/>
          <p:nvPr/>
        </p:nvSpPr>
        <p:spPr>
          <a:xfrm>
            <a:off x="375920" y="3211175"/>
            <a:ext cx="1143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/>
              <a:t>Calculation of the solvent accessible surface of a </a:t>
            </a:r>
            <a:r>
              <a:rPr lang="fr-FR" sz="4000" dirty="0" err="1"/>
              <a:t>protein</a:t>
            </a:r>
            <a:endParaRPr lang="fr-FR" sz="4000" dirty="0"/>
          </a:p>
        </p:txBody>
      </p:sp>
      <p:pic>
        <p:nvPicPr>
          <p:cNvPr id="6" name="Graphique 9">
            <a:extLst>
              <a:ext uri="{FF2B5EF4-FFF2-40B4-BE49-F238E27FC236}">
                <a16:creationId xmlns:a16="http://schemas.microsoft.com/office/drawing/2014/main" id="{EC8DD978-4384-0B41-51FC-BB79324C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5812" y="118385"/>
            <a:ext cx="3579042" cy="13642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750501-9905-7B3C-927C-D4AE6CC8F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46" y="221209"/>
            <a:ext cx="3060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99936-5659-BDFF-3BC9-CBF19DDC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3E097B68-4F0B-858C-A7F5-83E89C7EF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396" y="1690688"/>
            <a:ext cx="5925207" cy="50487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0A7037-C0DE-F8C2-8AA4-0F899FF58647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325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D6F45-ED49-3617-97BC-87555EA6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62937-D261-2269-BDA3-EA5C3104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DSSP and SASCM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percentage </a:t>
            </a:r>
            <a:r>
              <a:rPr lang="fr-FR" dirty="0" err="1"/>
              <a:t>varying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3 and 10%.</a:t>
            </a:r>
          </a:p>
          <a:p>
            <a:r>
              <a:rPr lang="fr-FR" dirty="0"/>
              <a:t>Longer time of </a:t>
            </a:r>
            <a:r>
              <a:rPr lang="fr-FR" dirty="0" err="1"/>
              <a:t>execution</a:t>
            </a:r>
            <a:r>
              <a:rPr lang="fr-FR" dirty="0"/>
              <a:t> : a few seconds to a few minutes </a:t>
            </a:r>
            <a:r>
              <a:rPr lang="fr-FR" dirty="0" err="1"/>
              <a:t>depending</a:t>
            </a:r>
            <a:r>
              <a:rPr lang="fr-FR" dirty="0"/>
              <a:t> on the size of the </a:t>
            </a:r>
            <a:r>
              <a:rPr lang="fr-FR" dirty="0" err="1"/>
              <a:t>protein</a:t>
            </a:r>
            <a:r>
              <a:rPr lang="fr-FR" dirty="0"/>
              <a:t>. </a:t>
            </a:r>
          </a:p>
          <a:p>
            <a:r>
              <a:rPr lang="fr-FR" dirty="0"/>
              <a:t>To </a:t>
            </a:r>
            <a:r>
              <a:rPr lang="fr-FR" dirty="0" err="1"/>
              <a:t>save</a:t>
            </a:r>
            <a:r>
              <a:rPr lang="fr-FR" dirty="0"/>
              <a:t> time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parallelization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AAFDB4-20F8-CFEF-D8DE-3B1D280D6664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121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945FE-CE35-9B00-7BC8-0853B129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8EB124DC-5DBA-F030-F4A3-99FC7272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722" y="1690688"/>
            <a:ext cx="4497114" cy="446772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CF20D70-AA33-AE27-79CD-9935BC5323DA}"/>
              </a:ext>
            </a:extLst>
          </p:cNvPr>
          <p:cNvSpPr txBox="1"/>
          <p:nvPr/>
        </p:nvSpPr>
        <p:spPr>
          <a:xfrm>
            <a:off x="6295697" y="2770386"/>
            <a:ext cx="579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Calculation of the </a:t>
            </a:r>
            <a:r>
              <a:rPr lang="fr-FR" sz="2400" dirty="0" err="1"/>
              <a:t>protein’s</a:t>
            </a:r>
            <a:r>
              <a:rPr lang="fr-FR" sz="2400" dirty="0"/>
              <a:t> surface </a:t>
            </a:r>
            <a:r>
              <a:rPr lang="fr-FR" sz="2400" dirty="0" err="1"/>
              <a:t>incorporating</a:t>
            </a:r>
            <a:r>
              <a:rPr lang="fr-FR" sz="2400" dirty="0"/>
              <a:t> the water </a:t>
            </a:r>
            <a:r>
              <a:rPr lang="fr-FR" sz="2400" dirty="0" err="1"/>
              <a:t>molecule</a:t>
            </a:r>
            <a:r>
              <a:rPr lang="fr-FR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This </a:t>
            </a:r>
            <a:r>
              <a:rPr lang="fr-FR" sz="2400" dirty="0" err="1"/>
              <a:t>method</a:t>
            </a:r>
            <a:r>
              <a:rPr lang="fr-FR" sz="2400" dirty="0"/>
              <a:t> uses the </a:t>
            </a:r>
            <a:r>
              <a:rPr lang="fr-FR" sz="2400" dirty="0" err="1"/>
              <a:t>principle</a:t>
            </a:r>
            <a:r>
              <a:rPr lang="fr-FR" sz="2400" dirty="0"/>
              <a:t> of </a:t>
            </a:r>
            <a:r>
              <a:rPr lang="fr-FR" sz="2400" dirty="0" err="1"/>
              <a:t>rolling</a:t>
            </a:r>
            <a:r>
              <a:rPr lang="fr-FR" sz="2400" dirty="0"/>
              <a:t> a water </a:t>
            </a:r>
            <a:r>
              <a:rPr lang="fr-FR" sz="2400" dirty="0" err="1"/>
              <a:t>molecule</a:t>
            </a:r>
            <a:r>
              <a:rPr lang="fr-FR" sz="2400" dirty="0"/>
              <a:t> over the </a:t>
            </a:r>
            <a:r>
              <a:rPr lang="fr-FR" sz="2400" dirty="0" err="1"/>
              <a:t>atoms</a:t>
            </a:r>
            <a:r>
              <a:rPr lang="fr-FR" sz="2400" dirty="0"/>
              <a:t> to </a:t>
            </a:r>
            <a:r>
              <a:rPr lang="fr-FR" sz="2400" dirty="0" err="1"/>
              <a:t>determine</a:t>
            </a:r>
            <a:r>
              <a:rPr lang="fr-FR" sz="2400" dirty="0"/>
              <a:t> the accessible solvant surface.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4940A7-C241-DA80-72CB-E7DDD77B68E4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518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0" y="2828835"/>
            <a:ext cx="259628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Coordinated</a:t>
            </a:r>
            <a:r>
              <a:rPr lang="fr-FR" dirty="0"/>
              <a:t> </a:t>
            </a:r>
            <a:r>
              <a:rPr lang="fr-FR" dirty="0" err="1"/>
              <a:t>atoms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atoms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Residue</a:t>
            </a:r>
            <a:r>
              <a:rPr lang="fr-FR" dirty="0"/>
              <a:t> per </a:t>
            </a:r>
            <a:r>
              <a:rPr lang="fr-FR" dirty="0" err="1"/>
              <a:t>atoms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Residues</a:t>
            </a:r>
            <a:endParaRPr lang="fr-FR" dirty="0"/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89434" y="1879874"/>
            <a:ext cx="2606566" cy="1549126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8AF66EE-BCE7-666B-531A-10EEBD0F4018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252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0" y="3244334"/>
            <a:ext cx="394300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matrix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atom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2D713-01B8-B517-FB3C-2C8D89E16A78}"/>
              </a:ext>
            </a:extLst>
          </p:cNvPr>
          <p:cNvSpPr/>
          <p:nvPr/>
        </p:nvSpPr>
        <p:spPr>
          <a:xfrm>
            <a:off x="567558" y="247512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matrix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8D0D6-356F-5EF8-B6E4-D469D6E7A27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028496" y="220569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489434" y="2800944"/>
            <a:ext cx="2606566" cy="628056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160F46B-523F-0C35-33F8-EA70F56874A5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19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0" y="2967335"/>
            <a:ext cx="3903504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in the distance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atom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all </a:t>
            </a:r>
            <a:r>
              <a:rPr lang="fr-FR" dirty="0" err="1"/>
              <a:t>atoms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distance &lt;10 </a:t>
            </a:r>
            <a:r>
              <a:rPr lang="fr-FR" dirty="0" err="1"/>
              <a:t>Å</a:t>
            </a:r>
            <a:r>
              <a:rPr lang="fr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2D713-01B8-B517-FB3C-2C8D89E16A78}"/>
              </a:ext>
            </a:extLst>
          </p:cNvPr>
          <p:cNvSpPr/>
          <p:nvPr/>
        </p:nvSpPr>
        <p:spPr>
          <a:xfrm>
            <a:off x="567558" y="247512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A643F-2C01-F757-721F-9BCB5A61E61B}"/>
              </a:ext>
            </a:extLst>
          </p:cNvPr>
          <p:cNvSpPr/>
          <p:nvPr/>
        </p:nvSpPr>
        <p:spPr>
          <a:xfrm>
            <a:off x="567558" y="339619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Searching</a:t>
            </a:r>
            <a:r>
              <a:rPr lang="fr-FR" dirty="0"/>
              <a:t> </a:t>
            </a:r>
            <a:r>
              <a:rPr lang="fr-FR" dirty="0" err="1"/>
              <a:t>neighbour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8D0D6-356F-5EF8-B6E4-D469D6E7A2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028496" y="220569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04E084-EC84-8270-AE75-E7E3854D0F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28496" y="312676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489434" y="3429000"/>
            <a:ext cx="2606566" cy="293014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8014166-496A-C21B-35AC-FCE4A6E9C361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589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0" y="2828835"/>
            <a:ext cx="5257777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Creating</a:t>
            </a:r>
            <a:r>
              <a:rPr lang="fr-FR" dirty="0"/>
              <a:t> the </a:t>
            </a:r>
            <a:r>
              <a:rPr lang="fr-FR" dirty="0" err="1"/>
              <a:t>sphere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atom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Sphere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92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radius of the </a:t>
            </a:r>
            <a:r>
              <a:rPr lang="fr-FR" dirty="0" err="1"/>
              <a:t>sphere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the Wan der Waals radius of the water and the Wan der Waals radius of the </a:t>
            </a:r>
            <a:r>
              <a:rPr lang="fr-FR" dirty="0" err="1"/>
              <a:t>atom</a:t>
            </a:r>
            <a:r>
              <a:rPr lang="fr-FR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2D713-01B8-B517-FB3C-2C8D89E16A78}"/>
              </a:ext>
            </a:extLst>
          </p:cNvPr>
          <p:cNvSpPr/>
          <p:nvPr/>
        </p:nvSpPr>
        <p:spPr>
          <a:xfrm>
            <a:off x="567558" y="247512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A643F-2C01-F757-721F-9BCB5A61E61B}"/>
              </a:ext>
            </a:extLst>
          </p:cNvPr>
          <p:cNvSpPr/>
          <p:nvPr/>
        </p:nvSpPr>
        <p:spPr>
          <a:xfrm>
            <a:off x="567558" y="339619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Searching</a:t>
            </a:r>
            <a:r>
              <a:rPr lang="fr-FR" dirty="0"/>
              <a:t> </a:t>
            </a:r>
            <a:r>
              <a:rPr lang="fr-FR" dirty="0" err="1"/>
              <a:t>neighbour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57B31-66E7-F5A3-1F80-452CA2024D97}"/>
              </a:ext>
            </a:extLst>
          </p:cNvPr>
          <p:cNvSpPr/>
          <p:nvPr/>
        </p:nvSpPr>
        <p:spPr>
          <a:xfrm>
            <a:off x="567558" y="431726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Sphere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8D0D6-356F-5EF8-B6E4-D469D6E7A2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028496" y="220569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04E084-EC84-8270-AE75-E7E3854D0F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28496" y="312676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1573BF-F0BA-F976-9638-93D186446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28496" y="404783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89434" y="3567499"/>
            <a:ext cx="2606566" cy="1084808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08066DB-53A7-AC00-91EA-6C641B6324AD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1" y="4625356"/>
            <a:ext cx="4287864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Calculation of the distance </a:t>
            </a:r>
            <a:r>
              <a:rPr lang="fr-FR" dirty="0" err="1"/>
              <a:t>between</a:t>
            </a:r>
            <a:r>
              <a:rPr lang="fr-FR" dirty="0"/>
              <a:t> a point on the </a:t>
            </a:r>
            <a:r>
              <a:rPr lang="fr-FR" dirty="0" err="1"/>
              <a:t>sphere</a:t>
            </a:r>
            <a:r>
              <a:rPr lang="fr-FR" dirty="0"/>
              <a:t> and the </a:t>
            </a:r>
            <a:r>
              <a:rPr lang="fr-FR" dirty="0" err="1"/>
              <a:t>neighbouring</a:t>
            </a:r>
            <a:r>
              <a:rPr lang="fr-FR" dirty="0"/>
              <a:t> </a:t>
            </a:r>
            <a:r>
              <a:rPr lang="fr-FR" dirty="0" err="1"/>
              <a:t>atoms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&lt; radius of </a:t>
            </a:r>
            <a:r>
              <a:rPr lang="fr-FR" dirty="0" err="1"/>
              <a:t>neighbouring</a:t>
            </a:r>
            <a:r>
              <a:rPr lang="fr-FR" dirty="0"/>
              <a:t> Wan der Waals + water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: free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: not free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2D713-01B8-B517-FB3C-2C8D89E16A78}"/>
              </a:ext>
            </a:extLst>
          </p:cNvPr>
          <p:cNvSpPr/>
          <p:nvPr/>
        </p:nvSpPr>
        <p:spPr>
          <a:xfrm>
            <a:off x="567558" y="247512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A643F-2C01-F757-721F-9BCB5A61E61B}"/>
              </a:ext>
            </a:extLst>
          </p:cNvPr>
          <p:cNvSpPr/>
          <p:nvPr/>
        </p:nvSpPr>
        <p:spPr>
          <a:xfrm>
            <a:off x="567558" y="339619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Searching</a:t>
            </a:r>
            <a:r>
              <a:rPr lang="fr-FR" dirty="0"/>
              <a:t> </a:t>
            </a:r>
            <a:r>
              <a:rPr lang="fr-FR" dirty="0" err="1"/>
              <a:t>neighbour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57B31-66E7-F5A3-1F80-452CA2024D97}"/>
              </a:ext>
            </a:extLst>
          </p:cNvPr>
          <p:cNvSpPr/>
          <p:nvPr/>
        </p:nvSpPr>
        <p:spPr>
          <a:xfrm>
            <a:off x="567558" y="431726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Sphere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A0C0-3934-7560-DA3F-B46D63E99CA6}"/>
              </a:ext>
            </a:extLst>
          </p:cNvPr>
          <p:cNvSpPr/>
          <p:nvPr/>
        </p:nvSpPr>
        <p:spPr>
          <a:xfrm>
            <a:off x="567558" y="523833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Determined</a:t>
            </a:r>
            <a:r>
              <a:rPr lang="fr-FR" dirty="0"/>
              <a:t> the point of </a:t>
            </a:r>
            <a:r>
              <a:rPr lang="fr-FR" dirty="0" err="1"/>
              <a:t>sphere</a:t>
            </a:r>
            <a:r>
              <a:rPr lang="fr-FR" dirty="0"/>
              <a:t> free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8D0D6-356F-5EF8-B6E4-D469D6E7A2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028496" y="220569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04E084-EC84-8270-AE75-E7E3854D0F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28496" y="312676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1573BF-F0BA-F976-9638-93D186446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28496" y="404783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D2C8C8C-D580-F711-69A8-00EA2639752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28496" y="496890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489434" y="5564154"/>
            <a:ext cx="2606567" cy="76865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1DFFB43-CB7D-53CB-3457-48E2A440A5A5}"/>
              </a:ext>
            </a:extLst>
          </p:cNvPr>
          <p:cNvGrpSpPr/>
          <p:nvPr/>
        </p:nvGrpSpPr>
        <p:grpSpPr>
          <a:xfrm>
            <a:off x="6397620" y="671445"/>
            <a:ext cx="3765884" cy="3537871"/>
            <a:chOff x="1202597" y="2099110"/>
            <a:chExt cx="3765884" cy="3537871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58F98EA2-6660-A44B-920D-F35585D16870}"/>
                </a:ext>
              </a:extLst>
            </p:cNvPr>
            <p:cNvGrpSpPr/>
            <p:nvPr/>
          </p:nvGrpSpPr>
          <p:grpSpPr>
            <a:xfrm>
              <a:off x="3266882" y="3104510"/>
              <a:ext cx="720000" cy="720000"/>
              <a:chOff x="6556607" y="2942668"/>
              <a:chExt cx="720000" cy="72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EB9929DB-0A8B-7126-E72C-FCCB6DF0D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6607" y="2942668"/>
                <a:ext cx="720000" cy="72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37E3F7A-F5ED-BC28-44A9-AC16AE8F5DE5}"/>
                  </a:ext>
                </a:extLst>
              </p:cNvPr>
              <p:cNvSpPr txBox="1"/>
              <p:nvPr/>
            </p:nvSpPr>
            <p:spPr>
              <a:xfrm>
                <a:off x="6597833" y="3133391"/>
                <a:ext cx="637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Atom</a:t>
                </a:r>
                <a:endParaRPr lang="fr-FR" sz="1400" dirty="0"/>
              </a:p>
            </p:txBody>
          </p: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5CF3E4A-ACC6-2FED-8EE0-5C4004944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6882" y="2384510"/>
              <a:ext cx="2160000" cy="2160000"/>
            </a:xfrm>
            <a:prstGeom prst="ellipse">
              <a:avLst/>
            </a:prstGeom>
            <a:noFill/>
            <a:ln w="38100" cap="rnd" cmpd="thinThick">
              <a:solidFill>
                <a:schemeClr val="accent1">
                  <a:shade val="50000"/>
                </a:schemeClr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85D824C-6EB2-F489-7E5C-890C29634EF5}"/>
                </a:ext>
              </a:extLst>
            </p:cNvPr>
            <p:cNvGrpSpPr/>
            <p:nvPr/>
          </p:nvGrpSpPr>
          <p:grpSpPr>
            <a:xfrm>
              <a:off x="1202597" y="3108832"/>
              <a:ext cx="788999" cy="720000"/>
              <a:chOff x="6530924" y="2942668"/>
              <a:chExt cx="788999" cy="720000"/>
            </a:xfrm>
          </p:grpSpPr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F0AF5EA-6D0A-E4FB-7240-3A41947D10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6607" y="2942668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24D71DC-41BD-A6FA-6E4B-C72FE1E716F9}"/>
                  </a:ext>
                </a:extLst>
              </p:cNvPr>
              <p:cNvSpPr txBox="1"/>
              <p:nvPr/>
            </p:nvSpPr>
            <p:spPr>
              <a:xfrm>
                <a:off x="6530924" y="3171863"/>
                <a:ext cx="7889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/>
                  <a:t>Neighbour</a:t>
                </a:r>
                <a:endParaRPr lang="fr-FR" sz="1050" dirty="0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0889192-FB35-979A-E09B-AB11400E3E3E}"/>
                </a:ext>
              </a:extLst>
            </p:cNvPr>
            <p:cNvSpPr txBox="1"/>
            <p:nvPr/>
          </p:nvSpPr>
          <p:spPr>
            <a:xfrm>
              <a:off x="3576639" y="20991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4B9ADF6-195C-FC9F-AD60-5A8655B6FEFD}"/>
                </a:ext>
              </a:extLst>
            </p:cNvPr>
            <p:cNvSpPr txBox="1"/>
            <p:nvPr/>
          </p:nvSpPr>
          <p:spPr>
            <a:xfrm>
              <a:off x="2970106" y="44043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D9D9D9F8-69D3-6B8E-E935-6D1F9808B6B7}"/>
                </a:ext>
              </a:extLst>
            </p:cNvPr>
            <p:cNvGrpSpPr/>
            <p:nvPr/>
          </p:nvGrpSpPr>
          <p:grpSpPr>
            <a:xfrm>
              <a:off x="1757883" y="4299108"/>
              <a:ext cx="788999" cy="720000"/>
              <a:chOff x="6530924" y="2942668"/>
              <a:chExt cx="788999" cy="720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62A5CDC2-0CD3-8F18-F175-1D9FED0491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6607" y="2942668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6DED8888-FE5E-ADC7-5865-E0E2E8EF8BAB}"/>
                  </a:ext>
                </a:extLst>
              </p:cNvPr>
              <p:cNvSpPr txBox="1"/>
              <p:nvPr/>
            </p:nvSpPr>
            <p:spPr>
              <a:xfrm>
                <a:off x="6530924" y="3171863"/>
                <a:ext cx="7889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/>
                  <a:t>Neighbour</a:t>
                </a:r>
                <a:endParaRPr lang="fr-FR" sz="1050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F8B5402-7CA2-64AC-29F1-47D9D0328E2A}"/>
                </a:ext>
              </a:extLst>
            </p:cNvPr>
            <p:cNvGrpSpPr/>
            <p:nvPr/>
          </p:nvGrpSpPr>
          <p:grpSpPr>
            <a:xfrm>
              <a:off x="2955841" y="4916981"/>
              <a:ext cx="788999" cy="720000"/>
              <a:chOff x="6530924" y="2942668"/>
              <a:chExt cx="788999" cy="72000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810051D-C08F-A562-DB9B-4C8939DA3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6607" y="2942668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E7036D9-0FD4-6375-A10C-3EB39CA0284D}"/>
                  </a:ext>
                </a:extLst>
              </p:cNvPr>
              <p:cNvSpPr txBox="1"/>
              <p:nvPr/>
            </p:nvSpPr>
            <p:spPr>
              <a:xfrm>
                <a:off x="6530924" y="3171863"/>
                <a:ext cx="7889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/>
                  <a:t>Neighbour</a:t>
                </a:r>
                <a:endParaRPr lang="fr-FR" sz="1050" dirty="0"/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03CD696A-71B8-ECC5-4857-C811010768DF}"/>
                </a:ext>
              </a:extLst>
            </p:cNvPr>
            <p:cNvGrpSpPr/>
            <p:nvPr/>
          </p:nvGrpSpPr>
          <p:grpSpPr>
            <a:xfrm>
              <a:off x="4179482" y="4890442"/>
              <a:ext cx="788999" cy="720000"/>
              <a:chOff x="6530924" y="2942668"/>
              <a:chExt cx="788999" cy="72000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8C3B4C37-B6E0-28E5-50B2-C5DC1A87E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6607" y="2942668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7E07F3BC-91CD-38CD-AD8C-20D1608A1F00}"/>
                  </a:ext>
                </a:extLst>
              </p:cNvPr>
              <p:cNvSpPr txBox="1"/>
              <p:nvPr/>
            </p:nvSpPr>
            <p:spPr>
              <a:xfrm>
                <a:off x="6530924" y="3171863"/>
                <a:ext cx="7889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/>
                  <a:t>Neighbour</a:t>
                </a:r>
                <a:endParaRPr lang="fr-FR" sz="1050" dirty="0"/>
              </a:p>
            </p:txBody>
          </p:sp>
        </p:grp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B22C7FB0-D5FD-F9FD-E50A-2A751425ADE2}"/>
                </a:ext>
              </a:extLst>
            </p:cNvPr>
            <p:cNvCxnSpPr>
              <a:cxnSpLocks/>
              <a:stCxn id="51" idx="7"/>
              <a:endCxn id="34" idx="0"/>
            </p:cNvCxnSpPr>
            <p:nvPr/>
          </p:nvCxnSpPr>
          <p:spPr>
            <a:xfrm flipV="1">
              <a:off x="1842838" y="2384510"/>
              <a:ext cx="1784044" cy="82976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BF6372F-3193-A1E0-12CC-389E166C2575}"/>
                </a:ext>
              </a:extLst>
            </p:cNvPr>
            <p:cNvCxnSpPr>
              <a:cxnSpLocks/>
              <a:stCxn id="49" idx="7"/>
              <a:endCxn id="34" idx="0"/>
            </p:cNvCxnSpPr>
            <p:nvPr/>
          </p:nvCxnSpPr>
          <p:spPr>
            <a:xfrm flipV="1">
              <a:off x="2398124" y="2384510"/>
              <a:ext cx="1228758" cy="202004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4D057FD-EB9C-0E6B-9EB0-015C56E12AF0}"/>
                </a:ext>
              </a:extLst>
            </p:cNvPr>
            <p:cNvCxnSpPr>
              <a:stCxn id="47" idx="0"/>
              <a:endCxn id="34" idx="4"/>
            </p:cNvCxnSpPr>
            <p:nvPr/>
          </p:nvCxnSpPr>
          <p:spPr>
            <a:xfrm flipV="1">
              <a:off x="3341524" y="4544510"/>
              <a:ext cx="285358" cy="37247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63FC39-2706-A72F-393C-7EAB72B4D724}"/>
                </a:ext>
              </a:extLst>
            </p:cNvPr>
            <p:cNvCxnSpPr>
              <a:cxnSpLocks/>
              <a:stCxn id="45" idx="0"/>
              <a:endCxn id="34" idx="4"/>
            </p:cNvCxnSpPr>
            <p:nvPr/>
          </p:nvCxnSpPr>
          <p:spPr>
            <a:xfrm flipH="1" flipV="1">
              <a:off x="3626882" y="4544510"/>
              <a:ext cx="938283" cy="345932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4D9007EF-3711-C136-12E5-599547C9D2DF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624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AAC-748E-7006-35F1-0C83082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1EC3D-CBCE-F23E-F9D9-48034B3E5FFC}"/>
              </a:ext>
            </a:extLst>
          </p:cNvPr>
          <p:cNvSpPr/>
          <p:nvPr/>
        </p:nvSpPr>
        <p:spPr>
          <a:xfrm>
            <a:off x="567558" y="155405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Parser</a:t>
            </a:r>
            <a:r>
              <a:rPr lang="fr-FR" dirty="0"/>
              <a:t> PDB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90D7C6-DB5E-AA43-889D-D897096B95A9}"/>
              </a:ext>
            </a:extLst>
          </p:cNvPr>
          <p:cNvSpPr txBox="1"/>
          <p:nvPr/>
        </p:nvSpPr>
        <p:spPr>
          <a:xfrm>
            <a:off x="6096000" y="2967335"/>
            <a:ext cx="4180183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Calculation the 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Calculation the relative 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Calculation the </a:t>
            </a:r>
            <a:r>
              <a:rPr lang="fr-FR" dirty="0" err="1"/>
              <a:t>accessiblity</a:t>
            </a:r>
            <a:r>
              <a:rPr lang="fr-FR" dirty="0"/>
              <a:t> percentage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2D713-01B8-B517-FB3C-2C8D89E16A78}"/>
              </a:ext>
            </a:extLst>
          </p:cNvPr>
          <p:cNvSpPr/>
          <p:nvPr/>
        </p:nvSpPr>
        <p:spPr>
          <a:xfrm>
            <a:off x="567558" y="247512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A643F-2C01-F757-721F-9BCB5A61E61B}"/>
              </a:ext>
            </a:extLst>
          </p:cNvPr>
          <p:cNvSpPr/>
          <p:nvPr/>
        </p:nvSpPr>
        <p:spPr>
          <a:xfrm>
            <a:off x="567558" y="339619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Searching</a:t>
            </a:r>
            <a:r>
              <a:rPr lang="fr-FR" dirty="0"/>
              <a:t> </a:t>
            </a:r>
            <a:r>
              <a:rPr lang="fr-FR" dirty="0" err="1"/>
              <a:t>neighbour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57B31-66E7-F5A3-1F80-452CA2024D97}"/>
              </a:ext>
            </a:extLst>
          </p:cNvPr>
          <p:cNvSpPr/>
          <p:nvPr/>
        </p:nvSpPr>
        <p:spPr>
          <a:xfrm>
            <a:off x="567558" y="431726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Sphere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A0C0-3934-7560-DA3F-B46D63E99CA6}"/>
              </a:ext>
            </a:extLst>
          </p:cNvPr>
          <p:cNvSpPr/>
          <p:nvPr/>
        </p:nvSpPr>
        <p:spPr>
          <a:xfrm>
            <a:off x="567558" y="523833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Determined</a:t>
            </a:r>
            <a:r>
              <a:rPr lang="fr-FR" dirty="0"/>
              <a:t> the point of </a:t>
            </a:r>
            <a:r>
              <a:rPr lang="fr-FR" dirty="0" err="1"/>
              <a:t>sphere</a:t>
            </a:r>
            <a:r>
              <a:rPr lang="fr-FR" dirty="0"/>
              <a:t> free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1DCA4-A6FA-A679-1A59-7A4E1F0BA57B}"/>
              </a:ext>
            </a:extLst>
          </p:cNvPr>
          <p:cNvSpPr/>
          <p:nvPr/>
        </p:nvSpPr>
        <p:spPr>
          <a:xfrm>
            <a:off x="567558" y="6159403"/>
            <a:ext cx="2921876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Output </a:t>
            </a:r>
            <a:r>
              <a:rPr lang="fr-FR" dirty="0" err="1"/>
              <a:t>calculation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38D0D6-356F-5EF8-B6E4-D469D6E7A2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028496" y="220569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04E084-EC84-8270-AE75-E7E3854D0F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28496" y="312676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1573BF-F0BA-F976-9638-93D186446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28496" y="404783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D2C8C8C-D580-F711-69A8-00EA2639752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28496" y="496890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419576-BF86-F126-E14A-EA84227C0BA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28496" y="5889974"/>
            <a:ext cx="0" cy="2694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CDC46EA6-1B08-4EF6-6987-0F85469B478D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489434" y="3429000"/>
            <a:ext cx="2606566" cy="3056224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6FE8916-37D6-1169-9669-88502CAB8E4C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363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0D06D-9E70-118C-D48E-3C4B01D6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2D80B3-BFDF-C608-C7AD-B3F8D094080A}"/>
              </a:ext>
            </a:extLst>
          </p:cNvPr>
          <p:cNvSpPr txBox="1"/>
          <p:nvPr/>
        </p:nvSpPr>
        <p:spPr>
          <a:xfrm>
            <a:off x="10848814" y="6168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DC47ECA-5EA6-C257-8840-B0E4834B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46" y="1690688"/>
            <a:ext cx="10869507" cy="44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00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285</Words>
  <Application>Microsoft Macintosh PowerPoint</Application>
  <PresentationFormat>Grand écran</PresentationFormat>
  <Paragraphs>76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Short project : Subject n°2</vt:lpstr>
      <vt:lpstr>Objectif</vt:lpstr>
      <vt:lpstr>Pipeline</vt:lpstr>
      <vt:lpstr>Pipeline</vt:lpstr>
      <vt:lpstr>Pipeline</vt:lpstr>
      <vt:lpstr>Pipeline</vt:lpstr>
      <vt:lpstr>Pipeline</vt:lpstr>
      <vt:lpstr>Pipeline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court : Sujet n°2</dc:title>
  <dc:creator>Microsoft Office User</dc:creator>
  <cp:lastModifiedBy>Microsoft Office User</cp:lastModifiedBy>
  <cp:revision>9</cp:revision>
  <dcterms:created xsi:type="dcterms:W3CDTF">2022-09-15T07:02:01Z</dcterms:created>
  <dcterms:modified xsi:type="dcterms:W3CDTF">2022-09-15T18:29:23Z</dcterms:modified>
</cp:coreProperties>
</file>