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9" r:id="rId3"/>
    <p:sldId id="276" r:id="rId4"/>
    <p:sldId id="290" r:id="rId5"/>
    <p:sldId id="259" r:id="rId6"/>
    <p:sldId id="262" r:id="rId7"/>
    <p:sldId id="263" r:id="rId8"/>
    <p:sldId id="264" r:id="rId9"/>
    <p:sldId id="267" r:id="rId10"/>
    <p:sldId id="291" r:id="rId11"/>
  </p:sldIdLst>
  <p:sldSz cx="9144000" cy="6858000" type="screen4x3"/>
  <p:notesSz cx="666273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557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186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4010" y="0"/>
            <a:ext cx="2887186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77A5F-054A-44BB-BFFC-A560DB18BEFE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7186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4010" y="9428583"/>
            <a:ext cx="2887186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34AE5-4D26-408C-8B00-E9029063B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83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6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3488" y="0"/>
            <a:ext cx="288766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B9EEA1-16EC-4485-8A97-514959566B19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0900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750" y="4714875"/>
            <a:ext cx="5329238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8876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3488" y="9428163"/>
            <a:ext cx="2887662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30477-03B9-4034-9B80-8E6289BDB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11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30477-03B9-4034-9B80-8E6289BDBB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23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30477-03B9-4034-9B80-8E6289BDBB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25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349A-7545-45B3-82D9-EA4BC5253118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185D-0BF1-4DC1-B5F2-D52EF166C33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349A-7545-45B3-82D9-EA4BC5253118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185D-0BF1-4DC1-B5F2-D52EF166C3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349A-7545-45B3-82D9-EA4BC5253118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185D-0BF1-4DC1-B5F2-D52EF166C3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349A-7545-45B3-82D9-EA4BC5253118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185D-0BF1-4DC1-B5F2-D52EF166C3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349A-7545-45B3-82D9-EA4BC5253118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185D-0BF1-4DC1-B5F2-D52EF166C33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349A-7545-45B3-82D9-EA4BC5253118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185D-0BF1-4DC1-B5F2-D52EF166C3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349A-7545-45B3-82D9-EA4BC5253118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185D-0BF1-4DC1-B5F2-D52EF166C3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349A-7545-45B3-82D9-EA4BC5253118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185D-0BF1-4DC1-B5F2-D52EF166C3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349A-7545-45B3-82D9-EA4BC5253118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185D-0BF1-4DC1-B5F2-D52EF166C3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349A-7545-45B3-82D9-EA4BC5253118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185D-0BF1-4DC1-B5F2-D52EF166C3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349A-7545-45B3-82D9-EA4BC5253118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18D185D-0BF1-4DC1-B5F2-D52EF166C33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988349A-7545-45B3-82D9-EA4BC5253118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18D185D-0BF1-4DC1-B5F2-D52EF166C335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600200"/>
            <a:ext cx="7772400" cy="1470025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Employee Compensation: Post-Employment and Shared-Based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019864"/>
          </a:xfrm>
        </p:spPr>
        <p:txBody>
          <a:bodyPr>
            <a:noAutofit/>
          </a:bodyPr>
          <a:lstStyle/>
          <a:p>
            <a:pPr algn="ctr"/>
            <a:endParaRPr lang="en-US" sz="2400" b="1" dirty="0" smtClean="0">
              <a:solidFill>
                <a:srgbClr val="1F497D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Lucida Sans Unicode"/>
            </a:endParaRPr>
          </a:p>
          <a:p>
            <a:pPr algn="ctr"/>
            <a:r>
              <a:rPr lang="en-US" sz="2400" b="1" dirty="0" smtClean="0">
                <a:solidFill>
                  <a:srgbClr val="1F497D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 </a:t>
            </a:r>
            <a:r>
              <a:rPr lang="en-US" sz="2400" b="1" dirty="0" smtClean="0">
                <a:solidFill>
                  <a:srgbClr val="1F497D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Group 5</a:t>
            </a:r>
            <a:r>
              <a:rPr lang="en-US" sz="2400" b="1" dirty="0">
                <a:solidFill>
                  <a:srgbClr val="1F497D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/>
            </a:r>
            <a:br>
              <a:rPr lang="en-US" sz="2400" b="1" dirty="0">
                <a:solidFill>
                  <a:srgbClr val="1F497D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</a:br>
            <a:r>
              <a:rPr lang="en-US" sz="2400" b="1" dirty="0" smtClean="0">
                <a:solidFill>
                  <a:srgbClr val="1F497D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MSC FINANCE </a:t>
            </a:r>
            <a:r>
              <a:rPr lang="en-US" sz="2400" b="1" dirty="0">
                <a:solidFill>
                  <a:srgbClr val="1F497D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/>
            </a:r>
            <a:br>
              <a:rPr lang="en-US" sz="2400" b="1" dirty="0">
                <a:solidFill>
                  <a:srgbClr val="1F497D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</a:br>
            <a:endParaRPr lang="en-US" sz="2400" b="1" dirty="0" smtClean="0">
              <a:solidFill>
                <a:srgbClr val="1F497D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Lucida Sans Unicode"/>
            </a:endParaRPr>
          </a:p>
          <a:p>
            <a:pPr algn="ctr"/>
            <a:r>
              <a:rPr lang="en-US" sz="2400" b="1" dirty="0">
                <a:solidFill>
                  <a:srgbClr val="1F497D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/>
            </a:r>
            <a:br>
              <a:rPr lang="en-US" sz="2400" b="1" dirty="0">
                <a:solidFill>
                  <a:srgbClr val="1F497D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</a:br>
            <a:r>
              <a:rPr lang="en-US" sz="2400" b="1" dirty="0">
                <a:solidFill>
                  <a:srgbClr val="1F497D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ON</a:t>
            </a:r>
            <a:br>
              <a:rPr lang="en-US" sz="2400" b="1" dirty="0">
                <a:solidFill>
                  <a:srgbClr val="1F497D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</a:br>
            <a:r>
              <a:rPr lang="en-US" sz="2400" b="1" dirty="0" smtClean="0">
                <a:solidFill>
                  <a:srgbClr val="1F497D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MARCH </a:t>
            </a:r>
            <a:r>
              <a:rPr lang="en-US" sz="2400" b="1" dirty="0" smtClean="0">
                <a:solidFill>
                  <a:srgbClr val="1F497D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23</a:t>
            </a:r>
            <a:r>
              <a:rPr lang="en-US" sz="2400" b="1" baseline="30000" dirty="0" smtClean="0">
                <a:solidFill>
                  <a:srgbClr val="1F497D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TH</a:t>
            </a:r>
            <a:r>
              <a:rPr lang="en-US" sz="2400" b="1" dirty="0" smtClean="0">
                <a:solidFill>
                  <a:srgbClr val="1F497D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  </a:t>
            </a:r>
            <a:r>
              <a:rPr lang="en-US" sz="2400" b="1" dirty="0" smtClean="0">
                <a:solidFill>
                  <a:srgbClr val="1F497D"/>
                </a:solidFill>
                <a:latin typeface="Lucida Sans Unicode"/>
              </a:rPr>
              <a:t>2019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3319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STOCK GRANTS AND STOCK OPTIONS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How they affect financial statements?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801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COURSE </a:t>
            </a:r>
            <a:r>
              <a:rPr lang="en-US" sz="2000" dirty="0"/>
              <a:t>NAME: CORPORATE </a:t>
            </a:r>
            <a:r>
              <a:rPr lang="en-US" sz="2000" dirty="0" smtClean="0"/>
              <a:t>VALUATION</a:t>
            </a:r>
          </a:p>
          <a:p>
            <a:pPr marL="0" indent="0">
              <a:buNone/>
            </a:pPr>
            <a:r>
              <a:rPr lang="en-US" sz="2000" dirty="0" smtClean="0"/>
              <a:t>GROUP NAME: 	GROUP 5</a:t>
            </a:r>
          </a:p>
          <a:p>
            <a:pPr marL="0" indent="0">
              <a:buNone/>
            </a:pPr>
            <a:r>
              <a:rPr lang="en-US" sz="2000" dirty="0" smtClean="0"/>
              <a:t>GROUP MEMBERS NAMES: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DR. RONALD JOJI (PhD)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 algn="ctr"/>
            <a:r>
              <a:rPr lang="en-US" sz="4000" dirty="0"/>
              <a:t>UNIVERSITY OF NAIROBI</a:t>
            </a:r>
            <a:br>
              <a:rPr lang="en-US" sz="4000" dirty="0"/>
            </a:br>
            <a:r>
              <a:rPr lang="en-US" sz="4000" dirty="0"/>
              <a:t>SCHOOL OF BUSINESS</a:t>
            </a:r>
            <a:br>
              <a:rPr lang="en-US" sz="4000" dirty="0"/>
            </a:b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52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 OF POST EMPLOYEES BENEFIT PLAN.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33400" y="220980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Defined contribution pension plan – </a:t>
            </a:r>
          </a:p>
          <a:p>
            <a:pPr marL="342900" indent="-342900">
              <a:buAutoNum type="arabicParenR"/>
            </a:pPr>
            <a:r>
              <a:rPr lang="en-US" dirty="0"/>
              <a:t>Defined </a:t>
            </a:r>
            <a:r>
              <a:rPr lang="en-US" dirty="0" smtClean="0"/>
              <a:t>benefit </a:t>
            </a:r>
            <a:r>
              <a:rPr lang="en-US" dirty="0"/>
              <a:t>pension plan</a:t>
            </a:r>
          </a:p>
        </p:txBody>
      </p:sp>
    </p:spTree>
    <p:extLst>
      <p:ext uri="{BB962C8B-B14F-4D97-AF65-F5344CB8AC3E}">
        <p14:creationId xmlns:p14="http://schemas.microsoft.com/office/powerpoint/2010/main" val="357533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4389120"/>
          </a:xfrm>
        </p:spPr>
        <p:txBody>
          <a:bodyPr>
            <a:normAutofit/>
          </a:bodyPr>
          <a:lstStyle/>
          <a:p>
            <a:pPr marL="0" lvl="0" indent="0">
              <a:buClr>
                <a:srgbClr val="0BD0D9"/>
              </a:buCl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MEASURES OF DEFINED BENEFIT PLANS AND IMPLICATIONS FOR FINANCIAL REPORTS</a:t>
            </a:r>
          </a:p>
          <a:p>
            <a:pPr marL="0" lvl="0" indent="0">
              <a:buClr>
                <a:srgbClr val="0BD0D9"/>
              </a:buClr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lvl="0" indent="0">
              <a:buClr>
                <a:srgbClr val="0BD0D9"/>
              </a:buClr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4453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Components of a company’s defined benefit pension 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49077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Effects of a defined benefit plan’s assumptions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1) On the defined benefit obligation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Two</a:t>
            </a:r>
          </a:p>
          <a:p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2) </a:t>
            </a:r>
            <a:r>
              <a:rPr lang="en-US" b="1" dirty="0">
                <a:solidFill>
                  <a:srgbClr val="FF0000"/>
                </a:solidFill>
              </a:rPr>
              <a:t>On the defined benefit </a:t>
            </a:r>
            <a:r>
              <a:rPr lang="en-US" b="1" dirty="0" smtClean="0">
                <a:solidFill>
                  <a:srgbClr val="FF0000"/>
                </a:solidFill>
              </a:rPr>
              <a:t>obligation</a:t>
            </a:r>
          </a:p>
          <a:p>
            <a:r>
              <a:rPr lang="en-US" dirty="0" smtClean="0"/>
              <a:t>one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05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7343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adjusting for pension items affect financial statements and ratios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733800"/>
          </a:xfrm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614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Pension plan disclosures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Cash flow related information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93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 smtClean="0"/>
              <a:t>Issues associated with accounting for share-based compensation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The issues include</a:t>
            </a:r>
            <a:r>
              <a:rPr lang="en-US" b="1" dirty="0" smtClean="0"/>
              <a:t>: -</a:t>
            </a:r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88292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3774</TotalTime>
  <Words>120</Words>
  <Application>Microsoft Office PowerPoint</Application>
  <PresentationFormat>On-screen Show (4:3)</PresentationFormat>
  <Paragraphs>31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Constantia</vt:lpstr>
      <vt:lpstr>Lucida Sans Unicode</vt:lpstr>
      <vt:lpstr>Wingdings 2</vt:lpstr>
      <vt:lpstr>Flow</vt:lpstr>
      <vt:lpstr>Employee Compensation: Post-Employment and Shared-Based</vt:lpstr>
      <vt:lpstr>UNIVERSITY OF NAIROBI SCHOOL OF BUSINESS </vt:lpstr>
      <vt:lpstr>TYPES OF POST EMPLOYEES BENEFIT PLAN.</vt:lpstr>
      <vt:lpstr>PowerPoint Presentation</vt:lpstr>
      <vt:lpstr>Components of a company’s defined benefit pension costs</vt:lpstr>
      <vt:lpstr>Effects of a defined benefit plan’s assumptions </vt:lpstr>
      <vt:lpstr>How adjusting for pension items affect financial statements and ratios</vt:lpstr>
      <vt:lpstr>Pension plan disclosures</vt:lpstr>
      <vt:lpstr>Issues associated with accounting for share-based compensation</vt:lpstr>
      <vt:lpstr>STOCK GRANTS AND STOCK OPTIONS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BOARD FUNCTIONS, ACCOUNTABILITY PRACTICE, GOVERNANCE STRUCTURES AND PERFROMANCE OF COUNTY GOVERNMENTS IN KENYA</dc:title>
  <dc:creator>Shiku</dc:creator>
  <cp:lastModifiedBy>victor mandela</cp:lastModifiedBy>
  <cp:revision>136</cp:revision>
  <cp:lastPrinted>2017-10-11T10:31:51Z</cp:lastPrinted>
  <dcterms:created xsi:type="dcterms:W3CDTF">2017-10-02T10:22:13Z</dcterms:created>
  <dcterms:modified xsi:type="dcterms:W3CDTF">2019-03-22T14:57:43Z</dcterms:modified>
</cp:coreProperties>
</file>