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4" r:id="rId3"/>
    <p:sldId id="259" r:id="rId4"/>
    <p:sldId id="256" r:id="rId5"/>
    <p:sldId id="257"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vmcolon/Desktop/DATA%20FullStack%20Program/Module1/Class%20Worksheets/LiamQuigleyPizza_fixed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vmcolon/Desktop/DATA%20FullStack%20Program/Module1/Class%20Worksheets/LiamQuigleyPizza_fixed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vmcolon/Desktop/DATA%20FullStack%20Program/Module1/Class%20Worksheets/LiamQuigleyPizza_fixed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vmcolon/Desktop/DATA%20FullStack%20Program/Module1/Class%20Worksheets/LiamQuigleyPizza_fixedtim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vmcolon/Desktop/DATA%20FullStack%20Program/Module1/Class%20Worksheets/LiamQuigleyPizza_fixedtim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[LiamQuigleyPizza_fixedtime.xlsx]Pizza Sales by Month!PivotTable8</c:name>
    <c:fmtId val="3"/>
  </c:pivotSource>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b="1"/>
              <a:t>Pizza Sales by Month</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ivotFmts>
      <c:pivotFmt>
        <c:idx val="0"/>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'Pizza Sales by Month'!$B$3</c:f>
              <c:strCache>
                <c:ptCount val="1"/>
                <c:pt idx="0">
                  <c:v>Total</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'Pizza Sales by Month'!$A$4:$A$16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'Pizza Sales by Month'!$B$4:$B$16</c:f>
              <c:numCache>
                <c:formatCode>General</c:formatCode>
                <c:ptCount val="12"/>
                <c:pt idx="0">
                  <c:v>33</c:v>
                </c:pt>
                <c:pt idx="1">
                  <c:v>29</c:v>
                </c:pt>
                <c:pt idx="2">
                  <c:v>15</c:v>
                </c:pt>
                <c:pt idx="3">
                  <c:v>29</c:v>
                </c:pt>
                <c:pt idx="4">
                  <c:v>29</c:v>
                </c:pt>
                <c:pt idx="5">
                  <c:v>24</c:v>
                </c:pt>
                <c:pt idx="6">
                  <c:v>30</c:v>
                </c:pt>
                <c:pt idx="7">
                  <c:v>54</c:v>
                </c:pt>
                <c:pt idx="8">
                  <c:v>60</c:v>
                </c:pt>
                <c:pt idx="9">
                  <c:v>59</c:v>
                </c:pt>
                <c:pt idx="10">
                  <c:v>54</c:v>
                </c:pt>
                <c:pt idx="11">
                  <c:v>48</c:v>
                </c:pt>
              </c:numCache>
            </c:numRef>
          </c:val>
          <c:smooth val="0"/>
          <c:extLst>
            <c:ext xmlns:c16="http://schemas.microsoft.com/office/drawing/2014/chart" uri="{C3380CC4-5D6E-409C-BE32-E72D297353CC}">
              <c16:uniqueId val="{00000000-1D4E-6A45-99BA-F85240A05E58}"/>
            </c:ext>
          </c:extLst>
        </c:ser>
        <c:dLbls>
          <c:dLblPos val="ctr"/>
          <c:showLegendKey val="0"/>
          <c:showVal val="1"/>
          <c:showCatName val="0"/>
          <c:showSerName val="0"/>
          <c:showPercent val="0"/>
          <c:showBubbleSize val="0"/>
        </c:dLbls>
        <c:marker val="1"/>
        <c:smooth val="0"/>
        <c:axId val="1637305615"/>
        <c:axId val="1414289391"/>
      </c:lineChart>
      <c:catAx>
        <c:axId val="163730561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b="1"/>
                  <a:t>Month</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1414289391"/>
        <c:crosses val="autoZero"/>
        <c:auto val="1"/>
        <c:lblAlgn val="ctr"/>
        <c:lblOffset val="100"/>
        <c:noMultiLvlLbl val="0"/>
      </c:catAx>
      <c:valAx>
        <c:axId val="1414289391"/>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b="1"/>
                  <a:t>Count of Month</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637305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[LiamQuigleyPizza_fixedtime.xlsx]Slice of Plain Pizza by Borough!PivotTable10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Slice of Plain Pizaa by</a:t>
            </a:r>
            <a:r>
              <a:rPr lang="en-US" b="1" baseline="0"/>
              <a:t> Borough</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'Slice of Plain Pizza by Borough'!$B$3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'Slice of Plain Pizza by Borough'!$A$4:$A$9</c:f>
              <c:strCache>
                <c:ptCount val="5"/>
                <c:pt idx="0">
                  <c:v>Manhattan</c:v>
                </c:pt>
                <c:pt idx="1">
                  <c:v>Staten Island</c:v>
                </c:pt>
                <c:pt idx="2">
                  <c:v>Brooklyn</c:v>
                </c:pt>
                <c:pt idx="3">
                  <c:v>Queens</c:v>
                </c:pt>
                <c:pt idx="4">
                  <c:v>The Bronx</c:v>
                </c:pt>
              </c:strCache>
            </c:strRef>
          </c:cat>
          <c:val>
            <c:numRef>
              <c:f>'Slice of Plain Pizza by Borough'!$B$4:$B$9</c:f>
              <c:numCache>
                <c:formatCode>_("$"* #,##0.00_);_("$"* \(#,##0.00\);_("$"* "-"??_);_(@_)</c:formatCode>
                <c:ptCount val="5"/>
                <c:pt idx="0">
                  <c:v>2.3871428571428575</c:v>
                </c:pt>
                <c:pt idx="1">
                  <c:v>2.4333333333333331</c:v>
                </c:pt>
                <c:pt idx="2">
                  <c:v>2.4853448275862071</c:v>
                </c:pt>
                <c:pt idx="3">
                  <c:v>2.5926744186046511</c:v>
                </c:pt>
                <c:pt idx="4">
                  <c:v>2.7727272727272729</c:v>
                </c:pt>
              </c:numCache>
            </c:numRef>
          </c:val>
          <c:extLst>
            <c:ext xmlns:c16="http://schemas.microsoft.com/office/drawing/2014/chart" uri="{C3380CC4-5D6E-409C-BE32-E72D297353CC}">
              <c16:uniqueId val="{00000000-47E3-5B4C-9D38-185492B6B6A8}"/>
            </c:ext>
          </c:extLst>
        </c:ser>
        <c:dLbls>
          <c:showLegendKey val="0"/>
          <c:showVal val="0"/>
          <c:showCatName val="0"/>
          <c:showSerName val="0"/>
          <c:showPercent val="0"/>
          <c:showBubbleSize val="0"/>
        </c:dLbls>
        <c:gapWidth val="182"/>
        <c:axId val="1095202095"/>
        <c:axId val="1095473151"/>
      </c:barChart>
      <c:catAx>
        <c:axId val="109520209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Borough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473151"/>
        <c:crosses val="autoZero"/>
        <c:auto val="1"/>
        <c:lblAlgn val="ctr"/>
        <c:lblOffset val="100"/>
        <c:noMultiLvlLbl val="0"/>
      </c:catAx>
      <c:valAx>
        <c:axId val="10954731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Price per Slice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202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[LiamQuigleyPizza_fixedtime.xlsx]Most Expensive Neighborhood!PivotTable9</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Most</a:t>
            </a:r>
            <a:r>
              <a:rPr lang="en-US" b="1" baseline="0"/>
              <a:t> Expensive Pizza by Neighborhood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'Most Expensive Neighborhood'!$B$3</c:f>
              <c:strCache>
                <c:ptCount val="1"/>
                <c:pt idx="0">
                  <c:v>Total</c:v>
                </c:pt>
              </c:strCache>
            </c:strRef>
          </c:tx>
          <c:spPr>
            <a:solidFill>
              <a:schemeClr val="accent1"/>
            </a:solidFill>
            <a:ln>
              <a:noFill/>
            </a:ln>
            <a:effectLst/>
          </c:spPr>
          <c:invertIfNegative val="0"/>
          <c:dLbls>
            <c:numFmt formatCode="#,##0.00" sourceLinked="0"/>
            <c:spPr>
              <a:solidFill>
                <a:schemeClr val="bg1"/>
              </a:solid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'Most Expensive Neighborhood'!$A$4:$A$16</c:f>
              <c:strCache>
                <c:ptCount val="12"/>
                <c:pt idx="0">
                  <c:v>Cathedral-Manhattan Valley </c:v>
                </c:pt>
                <c:pt idx="1">
                  <c:v>Clason Point </c:v>
                </c:pt>
                <c:pt idx="2">
                  <c:v>Riverdale</c:v>
                </c:pt>
                <c:pt idx="3">
                  <c:v>Brooklyn Navy Yard</c:v>
                </c:pt>
                <c:pt idx="4">
                  <c:v>Oakland Gardens-Bayside Hills </c:v>
                </c:pt>
                <c:pt idx="5">
                  <c:v>Midwood </c:v>
                </c:pt>
                <c:pt idx="6">
                  <c:v>Sutton Place-Beekman Place </c:v>
                </c:pt>
                <c:pt idx="7">
                  <c:v>Valley Stream</c:v>
                </c:pt>
                <c:pt idx="8">
                  <c:v>Lincoln Square-Ansonia </c:v>
                </c:pt>
                <c:pt idx="9">
                  <c:v>Wakefield </c:v>
                </c:pt>
                <c:pt idx="10">
                  <c:v>Parkchester-Van Nest </c:v>
                </c:pt>
                <c:pt idx="11">
                  <c:v>Bayside </c:v>
                </c:pt>
              </c:strCache>
            </c:strRef>
          </c:cat>
          <c:val>
            <c:numRef>
              <c:f>'Most Expensive Neighborhood'!$B$4:$B$16</c:f>
              <c:numCache>
                <c:formatCode>_("$"* #,##0.00_);_("$"* \(#,##0.00\);_("$"* "-"??_);_(@_)</c:formatCode>
                <c:ptCount val="12"/>
                <c:pt idx="0">
                  <c:v>5.5</c:v>
                </c:pt>
                <c:pt idx="1">
                  <c:v>5</c:v>
                </c:pt>
                <c:pt idx="2">
                  <c:v>4.3499999999999996</c:v>
                </c:pt>
                <c:pt idx="3">
                  <c:v>3.81</c:v>
                </c:pt>
                <c:pt idx="4">
                  <c:v>3.5</c:v>
                </c:pt>
                <c:pt idx="5">
                  <c:v>3.5</c:v>
                </c:pt>
                <c:pt idx="6">
                  <c:v>3.4722222222222223</c:v>
                </c:pt>
                <c:pt idx="7">
                  <c:v>3.4</c:v>
                </c:pt>
                <c:pt idx="8">
                  <c:v>3.2700000000000005</c:v>
                </c:pt>
                <c:pt idx="9">
                  <c:v>3.25</c:v>
                </c:pt>
                <c:pt idx="10">
                  <c:v>3.25</c:v>
                </c:pt>
                <c:pt idx="11">
                  <c:v>3.25</c:v>
                </c:pt>
              </c:numCache>
            </c:numRef>
          </c:val>
          <c:extLst>
            <c:ext xmlns:c16="http://schemas.microsoft.com/office/drawing/2014/chart" uri="{C3380CC4-5D6E-409C-BE32-E72D297353CC}">
              <c16:uniqueId val="{00000000-A02F-AD45-BE72-4FD50ACED7CC}"/>
            </c:ext>
          </c:extLst>
        </c:ser>
        <c:dLbls>
          <c:showLegendKey val="0"/>
          <c:showVal val="0"/>
          <c:showCatName val="0"/>
          <c:showSerName val="0"/>
          <c:showPercent val="0"/>
          <c:showBubbleSize val="0"/>
        </c:dLbls>
        <c:gapWidth val="150"/>
        <c:overlap val="100"/>
        <c:axId val="1829317167"/>
        <c:axId val="2035194288"/>
      </c:barChart>
      <c:catAx>
        <c:axId val="1829317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Neighborhood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194288"/>
        <c:crosses val="autoZero"/>
        <c:auto val="1"/>
        <c:lblAlgn val="ctr"/>
        <c:lblOffset val="100"/>
        <c:noMultiLvlLbl val="0"/>
      </c:catAx>
      <c:valAx>
        <c:axId val="203519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Price </a:t>
                </a:r>
                <a:r>
                  <a:rPr lang="en-US" b="1" baseline="0"/>
                  <a:t> per Slice</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317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[LiamQuigleyPizza_fixedtime.xlsx]Peak Pizza Time!PivotTable7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Peak Pizza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'Peak Pizza Time'!$B$3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'Peak Pizza Time'!$A$4:$A$23</c:f>
              <c:strCache>
                <c:ptCount val="19"/>
                <c:pt idx="0">
                  <c:v>00</c:v>
                </c:pt>
                <c:pt idx="1">
                  <c:v>01</c:v>
                </c:pt>
                <c:pt idx="2">
                  <c:v>02</c:v>
                </c:pt>
                <c:pt idx="3">
                  <c:v>03</c:v>
                </c:pt>
                <c:pt idx="4">
                  <c:v>06</c:v>
                </c:pt>
                <c:pt idx="5">
                  <c:v>07</c:v>
                </c:pt>
                <c:pt idx="6">
                  <c:v>11</c:v>
                </c:pt>
                <c:pt idx="7">
                  <c:v>12</c:v>
                </c:pt>
                <c:pt idx="8">
                  <c:v>13</c:v>
                </c:pt>
                <c:pt idx="9">
                  <c:v>14</c:v>
                </c:pt>
                <c:pt idx="10">
                  <c:v>15</c:v>
                </c:pt>
                <c:pt idx="11">
                  <c:v>16</c:v>
                </c:pt>
                <c:pt idx="12">
                  <c:v>17</c:v>
                </c:pt>
                <c:pt idx="13">
                  <c:v>18</c:v>
                </c:pt>
                <c:pt idx="14">
                  <c:v>19</c:v>
                </c:pt>
                <c:pt idx="15">
                  <c:v>20</c:v>
                </c:pt>
                <c:pt idx="16">
                  <c:v>21</c:v>
                </c:pt>
                <c:pt idx="17">
                  <c:v>22</c:v>
                </c:pt>
                <c:pt idx="18">
                  <c:v>23</c:v>
                </c:pt>
              </c:strCache>
            </c:strRef>
          </c:cat>
          <c:val>
            <c:numRef>
              <c:f>'Peak Pizza Time'!$B$4:$B$23</c:f>
              <c:numCache>
                <c:formatCode>General</c:formatCode>
                <c:ptCount val="19"/>
                <c:pt idx="0">
                  <c:v>13</c:v>
                </c:pt>
                <c:pt idx="1">
                  <c:v>4</c:v>
                </c:pt>
                <c:pt idx="2">
                  <c:v>6</c:v>
                </c:pt>
                <c:pt idx="3">
                  <c:v>1</c:v>
                </c:pt>
                <c:pt idx="4">
                  <c:v>1</c:v>
                </c:pt>
                <c:pt idx="5">
                  <c:v>1</c:v>
                </c:pt>
                <c:pt idx="6">
                  <c:v>5</c:v>
                </c:pt>
                <c:pt idx="7">
                  <c:v>3</c:v>
                </c:pt>
                <c:pt idx="8">
                  <c:v>38</c:v>
                </c:pt>
                <c:pt idx="9">
                  <c:v>52</c:v>
                </c:pt>
                <c:pt idx="10">
                  <c:v>46</c:v>
                </c:pt>
                <c:pt idx="11">
                  <c:v>41</c:v>
                </c:pt>
                <c:pt idx="12">
                  <c:v>42</c:v>
                </c:pt>
                <c:pt idx="13">
                  <c:v>56</c:v>
                </c:pt>
                <c:pt idx="14">
                  <c:v>47</c:v>
                </c:pt>
                <c:pt idx="15">
                  <c:v>47</c:v>
                </c:pt>
                <c:pt idx="16">
                  <c:v>33</c:v>
                </c:pt>
                <c:pt idx="17">
                  <c:v>18</c:v>
                </c:pt>
                <c:pt idx="18">
                  <c:v>10</c:v>
                </c:pt>
              </c:numCache>
            </c:numRef>
          </c:val>
          <c:extLst>
            <c:ext xmlns:c16="http://schemas.microsoft.com/office/drawing/2014/chart" uri="{C3380CC4-5D6E-409C-BE32-E72D297353CC}">
              <c16:uniqueId val="{00000000-EEAD-D94B-BAE0-D1DE9AF51741}"/>
            </c:ext>
          </c:extLst>
        </c:ser>
        <c:dLbls>
          <c:showLegendKey val="0"/>
          <c:showVal val="0"/>
          <c:showCatName val="0"/>
          <c:showSerName val="0"/>
          <c:showPercent val="0"/>
          <c:showBubbleSize val="0"/>
        </c:dLbls>
        <c:gapWidth val="182"/>
        <c:axId val="2020173232"/>
        <c:axId val="973371600"/>
      </c:barChart>
      <c:catAx>
        <c:axId val="2020173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371600"/>
        <c:crosses val="autoZero"/>
        <c:auto val="1"/>
        <c:lblAlgn val="ctr"/>
        <c:lblOffset val="100"/>
        <c:noMultiLvlLbl val="0"/>
      </c:catAx>
      <c:valAx>
        <c:axId val="973371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Count of 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17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[LiamQuigleyPizza_fixedtime.xlsx]Average Price of Pizza!PivotTable11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Price of Pizza per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'Average Price of Pizza'!$B$3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Price of Pizza'!$A$4:$A$13</c:f>
              <c:strCache>
                <c:ptCount val="9"/>
                <c:pt idx="0">
                  <c:v>2014</c:v>
                </c:pt>
                <c:pt idx="1">
                  <c:v>2015</c:v>
                </c:pt>
                <c:pt idx="2">
                  <c:v>2016</c:v>
                </c:pt>
                <c:pt idx="3">
                  <c:v>2017</c:v>
                </c:pt>
                <c:pt idx="4">
                  <c:v>2018</c:v>
                </c:pt>
                <c:pt idx="5">
                  <c:v>2019</c:v>
                </c:pt>
                <c:pt idx="6">
                  <c:v>2020</c:v>
                </c:pt>
                <c:pt idx="7">
                  <c:v>2021</c:v>
                </c:pt>
                <c:pt idx="8">
                  <c:v>2022</c:v>
                </c:pt>
              </c:strCache>
            </c:strRef>
          </c:cat>
          <c:val>
            <c:numRef>
              <c:f>'Average Price of Pizza'!$B$4:$B$13</c:f>
              <c:numCache>
                <c:formatCode>_("$"* #,##0.00_);_("$"* \(#,##0.00\);_("$"* "-"??_);_(@_)</c:formatCode>
                <c:ptCount val="9"/>
                <c:pt idx="0">
                  <c:v>2.4781553398058254</c:v>
                </c:pt>
                <c:pt idx="1">
                  <c:v>2.5477659574468081</c:v>
                </c:pt>
                <c:pt idx="2">
                  <c:v>2.5950000000000006</c:v>
                </c:pt>
                <c:pt idx="3">
                  <c:v>2.4750000000000001</c:v>
                </c:pt>
                <c:pt idx="4">
                  <c:v>2.6366666666666663</c:v>
                </c:pt>
                <c:pt idx="5">
                  <c:v>2.5553571428571429</c:v>
                </c:pt>
                <c:pt idx="6">
                  <c:v>2.5281250000000002</c:v>
                </c:pt>
                <c:pt idx="7">
                  <c:v>3.1300000000000003</c:v>
                </c:pt>
                <c:pt idx="8">
                  <c:v>3.0603508771929824</c:v>
                </c:pt>
              </c:numCache>
            </c:numRef>
          </c:val>
          <c:smooth val="0"/>
          <c:extLst>
            <c:ext xmlns:c16="http://schemas.microsoft.com/office/drawing/2014/chart" uri="{C3380CC4-5D6E-409C-BE32-E72D297353CC}">
              <c16:uniqueId val="{00000000-6EA5-7A43-BC89-82DBB888B5A4}"/>
            </c:ext>
          </c:extLst>
        </c:ser>
        <c:dLbls>
          <c:showLegendKey val="0"/>
          <c:showVal val="0"/>
          <c:showCatName val="0"/>
          <c:showSerName val="0"/>
          <c:showPercent val="0"/>
          <c:showBubbleSize val="0"/>
        </c:dLbls>
        <c:smooth val="0"/>
        <c:axId val="1518331135"/>
        <c:axId val="1812064655"/>
      </c:lineChart>
      <c:catAx>
        <c:axId val="15183311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064655"/>
        <c:crosses val="autoZero"/>
        <c:auto val="1"/>
        <c:lblAlgn val="ctr"/>
        <c:lblOffset val="100"/>
        <c:noMultiLvlLbl val="0"/>
      </c:catAx>
      <c:valAx>
        <c:axId val="1812064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Price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33113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450B-38D2-3F32-D6D3-3F0CDEEFC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563FC-6B4F-D7F7-CEE1-AF95DC154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963C6-55B7-DB34-2528-F308C47E2979}"/>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EAD7AD17-4B4F-3D54-EF06-33E229011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DDEA6-0554-813A-65A9-736363A8692A}"/>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342574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AEBD-8F3D-9F20-D96B-83176A2DB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08D57-C54B-33FA-D3CC-E59FE2318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EF77E-EE25-A112-05F6-D5A310082368}"/>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56A52391-CDB5-F483-8F44-9D43CB494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AB50D-6513-4ED2-1AF2-824F947211D1}"/>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47947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5026E-2851-CDF1-033F-73B020BDA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9B3754-60AF-6AA5-3222-39F141B24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F5362-82DF-5231-0BC9-EEE35A49FAEB}"/>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808091AD-221D-53E1-8BFD-91B9E4F52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FC8C1-34CE-9F97-0E55-2A6AC805BC62}"/>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318488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2F3B-D785-F1C9-64A9-D9221E7AA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0E12E-959F-5380-33F7-E751D5F34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0D9D3-70CD-BEC2-4E73-A3D2D7566153}"/>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0149E138-0846-F7F6-5948-F71E36EA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530E9-ECDD-EE65-FE7B-34067A0CC77A}"/>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177076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6529-CBF7-98CA-2240-3113E5F9B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550D2-EEE2-7838-8355-FB702ECE4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195D6C-CCDD-6C8A-84D8-71F0437DA8AF}"/>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3401F0C1-564D-34EC-313F-60A54D63C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BC395-E10E-4B2D-4BEA-5AA08B455A23}"/>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144991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5E26-FF07-44B3-0CA7-12146D55A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8270D-E885-2EEC-4C95-510ADB104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E9394-38F0-5FD6-CAE4-22E4E13A7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E8F9C-1FE1-6D90-F283-E2BDDD383073}"/>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6" name="Footer Placeholder 5">
            <a:extLst>
              <a:ext uri="{FF2B5EF4-FFF2-40B4-BE49-F238E27FC236}">
                <a16:creationId xmlns:a16="http://schemas.microsoft.com/office/drawing/2014/main" id="{9C232736-F604-E8E8-559A-BE5729E9F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501D4-FC84-F507-8685-866D2B511D5A}"/>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351650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4C59-06EA-19F1-0D43-A046645A58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14BBE-19BA-5057-18E4-FC7C0CF78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2EF3A-BD8F-368E-9C46-F7CEDA6D62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B48B1-A6B1-FEBE-652D-29B7677A4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07861-BBB6-1EAE-41BC-830829E35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34B4B-625C-4348-0C04-9379546F50D5}"/>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8" name="Footer Placeholder 7">
            <a:extLst>
              <a:ext uri="{FF2B5EF4-FFF2-40B4-BE49-F238E27FC236}">
                <a16:creationId xmlns:a16="http://schemas.microsoft.com/office/drawing/2014/main" id="{EA56BDDD-4790-759D-27E7-956E4AF6BD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275C7-8B97-9668-CD29-B7EDC0CEEEC8}"/>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92240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0E21-DBB5-6513-5972-8D61BA11B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7F6D9F-EA26-88AD-97A9-A12F2A509821}"/>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4" name="Footer Placeholder 3">
            <a:extLst>
              <a:ext uri="{FF2B5EF4-FFF2-40B4-BE49-F238E27FC236}">
                <a16:creationId xmlns:a16="http://schemas.microsoft.com/office/drawing/2014/main" id="{0AAD4C09-8EE1-11D8-0A65-CC32A0B9E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D07EC-0667-F43C-C2A3-7A4123ADB885}"/>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131365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2AA36-A601-D6F6-0816-214985C786BD}"/>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3" name="Footer Placeholder 2">
            <a:extLst>
              <a:ext uri="{FF2B5EF4-FFF2-40B4-BE49-F238E27FC236}">
                <a16:creationId xmlns:a16="http://schemas.microsoft.com/office/drawing/2014/main" id="{BE828D80-CF53-A506-EEE1-9A1EFB155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DA4511-3FF0-603C-4C3C-4AA98955EBCB}"/>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311531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9DE3-F264-EEDC-D527-E47014F61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A6896-8A2C-80A0-B9A6-12B33CA75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853E14-8C83-A2C6-684C-D7D7E8EE5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F387A-A209-8EB1-9C1E-312D0AE8381F}"/>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6" name="Footer Placeholder 5">
            <a:extLst>
              <a:ext uri="{FF2B5EF4-FFF2-40B4-BE49-F238E27FC236}">
                <a16:creationId xmlns:a16="http://schemas.microsoft.com/office/drawing/2014/main" id="{32CBFAA9-76C8-2E39-C6C3-8C18BBA5C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8D4B3-E472-E0CE-7462-ABDD525E9DE5}"/>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27963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7041-255F-7F3D-0C01-539F7C339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CAEED-737C-23D8-22AB-C17EAEAB4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555BCF-3CE3-06B7-6A64-3E3E3787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A4A45-D8C0-5BEB-5F0E-76A088B35445}"/>
              </a:ext>
            </a:extLst>
          </p:cNvPr>
          <p:cNvSpPr>
            <a:spLocks noGrp="1"/>
          </p:cNvSpPr>
          <p:nvPr>
            <p:ph type="dt" sz="half" idx="10"/>
          </p:nvPr>
        </p:nvSpPr>
        <p:spPr/>
        <p:txBody>
          <a:bodyPr/>
          <a:lstStyle/>
          <a:p>
            <a:fld id="{A64AC583-B1EE-3F4E-AFAB-85C7D17FDBAB}" type="datetimeFigureOut">
              <a:rPr lang="en-US" smtClean="0"/>
              <a:t>1/13/23</a:t>
            </a:fld>
            <a:endParaRPr lang="en-US"/>
          </a:p>
        </p:txBody>
      </p:sp>
      <p:sp>
        <p:nvSpPr>
          <p:cNvPr id="6" name="Footer Placeholder 5">
            <a:extLst>
              <a:ext uri="{FF2B5EF4-FFF2-40B4-BE49-F238E27FC236}">
                <a16:creationId xmlns:a16="http://schemas.microsoft.com/office/drawing/2014/main" id="{8360DB04-E6AE-9D15-8747-E8152F43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02C19-C839-C995-8A4F-E3A5BF4E0B34}"/>
              </a:ext>
            </a:extLst>
          </p:cNvPr>
          <p:cNvSpPr>
            <a:spLocks noGrp="1"/>
          </p:cNvSpPr>
          <p:nvPr>
            <p:ph type="sldNum" sz="quarter" idx="12"/>
          </p:nvPr>
        </p:nvSpPr>
        <p:spPr/>
        <p:txBody>
          <a:bodyPr/>
          <a:lstStyle/>
          <a:p>
            <a:fld id="{C0E99B35-1DFC-8C49-AD50-2D9A1B90949A}" type="slidenum">
              <a:rPr lang="en-US" smtClean="0"/>
              <a:t>‹#›</a:t>
            </a:fld>
            <a:endParaRPr lang="en-US"/>
          </a:p>
        </p:txBody>
      </p:sp>
    </p:spTree>
    <p:extLst>
      <p:ext uri="{BB962C8B-B14F-4D97-AF65-F5344CB8AC3E}">
        <p14:creationId xmlns:p14="http://schemas.microsoft.com/office/powerpoint/2010/main" val="360795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27795-A391-8DF1-E3F0-2E2187A93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D95D1-B930-74F0-9546-6C1AC2D2C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EA7AA-867B-1569-DE04-0734ADE98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AC583-B1EE-3F4E-AFAB-85C7D17FDBAB}" type="datetimeFigureOut">
              <a:rPr lang="en-US" smtClean="0"/>
              <a:t>1/13/23</a:t>
            </a:fld>
            <a:endParaRPr lang="en-US"/>
          </a:p>
        </p:txBody>
      </p:sp>
      <p:sp>
        <p:nvSpPr>
          <p:cNvPr id="5" name="Footer Placeholder 4">
            <a:extLst>
              <a:ext uri="{FF2B5EF4-FFF2-40B4-BE49-F238E27FC236}">
                <a16:creationId xmlns:a16="http://schemas.microsoft.com/office/drawing/2014/main" id="{C3F7D515-B065-0CF2-CAD6-4560566D1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5D2E23-D18E-4E61-A12B-B262DB4F8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99B35-1DFC-8C49-AD50-2D9A1B90949A}" type="slidenum">
              <a:rPr lang="en-US" smtClean="0"/>
              <a:t>‹#›</a:t>
            </a:fld>
            <a:endParaRPr lang="en-US"/>
          </a:p>
        </p:txBody>
      </p:sp>
    </p:spTree>
    <p:extLst>
      <p:ext uri="{BB962C8B-B14F-4D97-AF65-F5344CB8AC3E}">
        <p14:creationId xmlns:p14="http://schemas.microsoft.com/office/powerpoint/2010/main" val="76747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CE8C-76C2-AC74-DFF2-4DE40F697046}"/>
              </a:ext>
            </a:extLst>
          </p:cNvPr>
          <p:cNvSpPr>
            <a:spLocks noGrp="1"/>
          </p:cNvSpPr>
          <p:nvPr>
            <p:ph type="title"/>
          </p:nvPr>
        </p:nvSpPr>
        <p:spPr>
          <a:xfrm>
            <a:off x="714633" y="1650228"/>
            <a:ext cx="10515600" cy="1325563"/>
          </a:xfrm>
        </p:spPr>
        <p:txBody>
          <a:bodyPr>
            <a:normAutofit/>
          </a:bodyPr>
          <a:lstStyle/>
          <a:p>
            <a:pPr algn="ctr" rtl="0">
              <a:spcBef>
                <a:spcPts val="0"/>
              </a:spcBef>
              <a:spcAft>
                <a:spcPts val="0"/>
              </a:spcAft>
            </a:pPr>
            <a:r>
              <a:rPr lang="en-US" b="1" i="0" u="none" strike="noStrike" dirty="0">
                <a:solidFill>
                  <a:srgbClr val="000000"/>
                </a:solidFill>
                <a:effectLst/>
                <a:latin typeface="+mn-lt"/>
              </a:rPr>
              <a:t>Liam Quigley’s Pizza Purchases</a:t>
            </a:r>
            <a:endParaRPr lang="en-US" b="1" dirty="0">
              <a:latin typeface="+mn-lt"/>
            </a:endParaRPr>
          </a:p>
        </p:txBody>
      </p:sp>
      <p:sp>
        <p:nvSpPr>
          <p:cNvPr id="3" name="Content Placeholder 2">
            <a:extLst>
              <a:ext uri="{FF2B5EF4-FFF2-40B4-BE49-F238E27FC236}">
                <a16:creationId xmlns:a16="http://schemas.microsoft.com/office/drawing/2014/main" id="{E2F6C1FA-7354-BCB5-4B9B-D270B297DFA4}"/>
              </a:ext>
            </a:extLst>
          </p:cNvPr>
          <p:cNvSpPr>
            <a:spLocks noGrp="1"/>
          </p:cNvSpPr>
          <p:nvPr>
            <p:ph idx="1"/>
          </p:nvPr>
        </p:nvSpPr>
        <p:spPr>
          <a:xfrm>
            <a:off x="1049294" y="3703854"/>
            <a:ext cx="10093411" cy="719866"/>
          </a:xfrm>
        </p:spPr>
        <p:txBody>
          <a:bodyPr>
            <a:normAutofit fontScale="92500"/>
          </a:bodyPr>
          <a:lstStyle/>
          <a:p>
            <a:pPr marL="0" indent="0" algn="ctr" rtl="0">
              <a:spcBef>
                <a:spcPts val="0"/>
              </a:spcBef>
              <a:spcAft>
                <a:spcPts val="0"/>
              </a:spcAft>
              <a:buNone/>
            </a:pPr>
            <a:r>
              <a:rPr lang="en-US" b="0" i="0" u="none" strike="noStrike" dirty="0">
                <a:solidFill>
                  <a:srgbClr val="595959"/>
                </a:solidFill>
                <a:effectLst/>
              </a:rPr>
              <a:t>By: Tim Yip, </a:t>
            </a:r>
            <a:r>
              <a:rPr lang="en-US" b="0" i="0" u="none" strike="noStrike" dirty="0" err="1">
                <a:solidFill>
                  <a:srgbClr val="595959"/>
                </a:solidFill>
                <a:effectLst/>
              </a:rPr>
              <a:t>Virna</a:t>
            </a:r>
            <a:r>
              <a:rPr lang="en-US" b="0" i="0" u="none" strike="noStrike" dirty="0">
                <a:solidFill>
                  <a:srgbClr val="595959"/>
                </a:solidFill>
                <a:effectLst/>
              </a:rPr>
              <a:t> Brown, Victor Mantilla Colon, and Sol-Marie Quintero</a:t>
            </a:r>
          </a:p>
          <a:p>
            <a:pPr marL="0" indent="0" algn="ctr" rtl="0">
              <a:spcBef>
                <a:spcPts val="0"/>
              </a:spcBef>
              <a:spcAft>
                <a:spcPts val="0"/>
              </a:spcAft>
              <a:buNone/>
            </a:pPr>
            <a:endParaRPr lang="en-US" sz="1800" dirty="0">
              <a:solidFill>
                <a:srgbClr val="595959"/>
              </a:solidFill>
              <a:latin typeface="Arial" panose="020B0604020202020204" pitchFamily="34" charset="0"/>
            </a:endParaRPr>
          </a:p>
          <a:p>
            <a:pPr marL="0" indent="0" algn="ctr" rtl="0">
              <a:spcBef>
                <a:spcPts val="0"/>
              </a:spcBef>
              <a:spcAft>
                <a:spcPts val="0"/>
              </a:spcAft>
              <a:buNone/>
            </a:pPr>
            <a:endParaRPr lang="en-US" sz="1800" b="0" dirty="0">
              <a:solidFill>
                <a:srgbClr val="595959"/>
              </a:solidFill>
              <a:effectLst/>
              <a:latin typeface="Arial" panose="020B0604020202020204" pitchFamily="34" charset="0"/>
            </a:endParaRPr>
          </a:p>
          <a:p>
            <a:pPr marL="0" indent="0" algn="ctr" rtl="0">
              <a:spcBef>
                <a:spcPts val="0"/>
              </a:spcBef>
              <a:spcAft>
                <a:spcPts val="0"/>
              </a:spcAft>
              <a:buNone/>
            </a:pPr>
            <a:endParaRPr lang="en-US" sz="1800" dirty="0">
              <a:solidFill>
                <a:srgbClr val="595959"/>
              </a:solidFill>
              <a:latin typeface="Arial" panose="020B0604020202020204" pitchFamily="34" charset="0"/>
            </a:endParaRPr>
          </a:p>
        </p:txBody>
      </p:sp>
    </p:spTree>
    <p:extLst>
      <p:ext uri="{BB962C8B-B14F-4D97-AF65-F5344CB8AC3E}">
        <p14:creationId xmlns:p14="http://schemas.microsoft.com/office/powerpoint/2010/main" val="369622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CF2D-308B-BDE9-5A1A-D7DA1FB733AE}"/>
              </a:ext>
            </a:extLst>
          </p:cNvPr>
          <p:cNvSpPr>
            <a:spLocks noGrp="1"/>
          </p:cNvSpPr>
          <p:nvPr>
            <p:ph type="title"/>
          </p:nvPr>
        </p:nvSpPr>
        <p:spPr/>
        <p:txBody>
          <a:bodyPr/>
          <a:lstStyle/>
          <a:p>
            <a:pPr algn="ctr"/>
            <a:r>
              <a:rPr lang="en-US" b="1" dirty="0"/>
              <a:t>Data Cleanup</a:t>
            </a:r>
          </a:p>
        </p:txBody>
      </p:sp>
      <p:sp>
        <p:nvSpPr>
          <p:cNvPr id="3" name="Content Placeholder 2">
            <a:extLst>
              <a:ext uri="{FF2B5EF4-FFF2-40B4-BE49-F238E27FC236}">
                <a16:creationId xmlns:a16="http://schemas.microsoft.com/office/drawing/2014/main" id="{B88FE720-DE45-FA43-A039-AF300D3154C0}"/>
              </a:ext>
            </a:extLst>
          </p:cNvPr>
          <p:cNvSpPr>
            <a:spLocks noGrp="1"/>
          </p:cNvSpPr>
          <p:nvPr>
            <p:ph idx="1"/>
          </p:nvPr>
        </p:nvSpPr>
        <p:spPr>
          <a:xfrm>
            <a:off x="838200" y="2344609"/>
            <a:ext cx="10515600" cy="2721661"/>
          </a:xfrm>
        </p:spPr>
        <p:txBody>
          <a:bodyPr>
            <a:noAutofit/>
          </a:bodyPr>
          <a:lstStyle/>
          <a:p>
            <a:pPr rtl="0">
              <a:spcBef>
                <a:spcPts val="0"/>
              </a:spcBef>
              <a:spcAft>
                <a:spcPts val="1200"/>
              </a:spcAft>
            </a:pPr>
            <a:r>
              <a:rPr lang="en-US" sz="2400" b="0" i="0" u="none" strike="noStrike" dirty="0">
                <a:solidFill>
                  <a:srgbClr val="595959"/>
                </a:solidFill>
                <a:effectLst/>
              </a:rPr>
              <a:t>When we were doing VLOOK up, we realized there was some missing data.</a:t>
            </a:r>
            <a:endParaRPr lang="en-US" sz="2400" b="0" dirty="0">
              <a:effectLst/>
            </a:endParaRPr>
          </a:p>
          <a:p>
            <a:pPr rtl="0">
              <a:spcBef>
                <a:spcPts val="0"/>
              </a:spcBef>
              <a:spcAft>
                <a:spcPts val="1200"/>
              </a:spcAft>
            </a:pPr>
            <a:r>
              <a:rPr lang="en-US" sz="2400" b="0" i="0" u="none" strike="noStrike" dirty="0">
                <a:solidFill>
                  <a:srgbClr val="595959"/>
                </a:solidFill>
                <a:effectLst/>
              </a:rPr>
              <a:t>We initially did an “</a:t>
            </a:r>
            <a:r>
              <a:rPr lang="en-US" sz="2400" b="0" i="0" u="none" strike="noStrike" dirty="0" err="1">
                <a:solidFill>
                  <a:srgbClr val="595959"/>
                </a:solidFill>
                <a:effectLst/>
              </a:rPr>
              <a:t>ifna</a:t>
            </a:r>
            <a:r>
              <a:rPr lang="en-US" sz="2400" b="0" i="0" u="none" strike="noStrike" dirty="0">
                <a:solidFill>
                  <a:srgbClr val="595959"/>
                </a:solidFill>
                <a:effectLst/>
              </a:rPr>
              <a:t>” before VLOOK up to populate blank spaces.</a:t>
            </a:r>
            <a:endParaRPr lang="en-US" sz="2400" b="0" dirty="0">
              <a:effectLst/>
            </a:endParaRPr>
          </a:p>
          <a:p>
            <a:pPr rtl="0">
              <a:spcBef>
                <a:spcPts val="0"/>
              </a:spcBef>
              <a:spcAft>
                <a:spcPts val="1200"/>
              </a:spcAft>
            </a:pPr>
            <a:r>
              <a:rPr lang="en-US" sz="2400" b="0" i="0" u="none" strike="noStrike" dirty="0">
                <a:solidFill>
                  <a:srgbClr val="595959"/>
                </a:solidFill>
                <a:effectLst/>
              </a:rPr>
              <a:t>When we were creating our first pivot table “In which borough did Liam spend the most money?”  There were blank spaces.  We used conditional formatting to find all the blank spaces to help us quickly find the blank spaces.  So we went back and manually populated the blank spaces with borough and neighborhood using the longitude and latitude with Google Maps.</a:t>
            </a:r>
            <a:endParaRPr lang="en-US" sz="2400" b="0" dirty="0">
              <a:effectLst/>
            </a:endParaRPr>
          </a:p>
          <a:p>
            <a:pPr rtl="0">
              <a:spcBef>
                <a:spcPts val="0"/>
              </a:spcBef>
              <a:spcAft>
                <a:spcPts val="1200"/>
              </a:spcAft>
            </a:pPr>
            <a:r>
              <a:rPr lang="en-US" sz="2400" b="0" i="0" u="none" strike="noStrike" dirty="0">
                <a:solidFill>
                  <a:srgbClr val="595959"/>
                </a:solidFill>
                <a:effectLst/>
              </a:rPr>
              <a:t>Unfortunately, it did not populate some data such as the pizzeria in Long Island.</a:t>
            </a:r>
            <a:endParaRPr lang="en-US" sz="2400" dirty="0"/>
          </a:p>
        </p:txBody>
      </p:sp>
    </p:spTree>
    <p:extLst>
      <p:ext uri="{BB962C8B-B14F-4D97-AF65-F5344CB8AC3E}">
        <p14:creationId xmlns:p14="http://schemas.microsoft.com/office/powerpoint/2010/main" val="158648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1EB0-CB88-4F63-87B6-7C0AD26E89CB}"/>
              </a:ext>
            </a:extLst>
          </p:cNvPr>
          <p:cNvSpPr>
            <a:spLocks noGrp="1"/>
          </p:cNvSpPr>
          <p:nvPr>
            <p:ph type="title"/>
          </p:nvPr>
        </p:nvSpPr>
        <p:spPr>
          <a:xfrm>
            <a:off x="838200" y="247823"/>
            <a:ext cx="10515600" cy="1325563"/>
          </a:xfrm>
        </p:spPr>
        <p:txBody>
          <a:bodyPr>
            <a:normAutofit/>
          </a:bodyPr>
          <a:lstStyle/>
          <a:p>
            <a:pPr marL="1371600" indent="457200" algn="ctr" rtl="0">
              <a:spcBef>
                <a:spcPts val="0"/>
              </a:spcBef>
              <a:spcAft>
                <a:spcPts val="0"/>
              </a:spcAft>
            </a:pPr>
            <a:r>
              <a:rPr lang="en-US" sz="3200" b="1" i="0" u="none" strike="noStrike" dirty="0">
                <a:solidFill>
                  <a:srgbClr val="000000"/>
                </a:solidFill>
                <a:effectLst/>
                <a:latin typeface="Calibri" panose="020F0502020204030204" pitchFamily="34" charset="0"/>
              </a:rPr>
              <a:t>In which month does Liam buy the most pizza?</a:t>
            </a:r>
            <a:endParaRPr lang="en-US" sz="3200" b="1" dirty="0"/>
          </a:p>
        </p:txBody>
      </p:sp>
      <p:graphicFrame>
        <p:nvGraphicFramePr>
          <p:cNvPr id="4" name="Content Placeholder 3">
            <a:extLst>
              <a:ext uri="{FF2B5EF4-FFF2-40B4-BE49-F238E27FC236}">
                <a16:creationId xmlns:a16="http://schemas.microsoft.com/office/drawing/2014/main" id="{664BE4D1-0A9A-C9C5-CB9E-7C27495BCF0E}"/>
              </a:ext>
            </a:extLst>
          </p:cNvPr>
          <p:cNvGraphicFramePr>
            <a:graphicFrameLocks noGrp="1"/>
          </p:cNvGraphicFramePr>
          <p:nvPr>
            <p:ph idx="1"/>
            <p:extLst>
              <p:ext uri="{D42A27DB-BD31-4B8C-83A1-F6EECF244321}">
                <p14:modId xmlns:p14="http://schemas.microsoft.com/office/powerpoint/2010/main" val="2608774632"/>
              </p:ext>
            </p:extLst>
          </p:nvPr>
        </p:nvGraphicFramePr>
        <p:xfrm>
          <a:off x="2879835" y="2007475"/>
          <a:ext cx="8473965" cy="40433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A883FD47-F5CF-E28B-50CC-B8F5B72D2483}"/>
              </a:ext>
            </a:extLst>
          </p:cNvPr>
          <p:cNvGraphicFramePr>
            <a:graphicFrameLocks noGrp="1"/>
          </p:cNvGraphicFramePr>
          <p:nvPr>
            <p:extLst>
              <p:ext uri="{D42A27DB-BD31-4B8C-83A1-F6EECF244321}">
                <p14:modId xmlns:p14="http://schemas.microsoft.com/office/powerpoint/2010/main" val="1097822087"/>
              </p:ext>
            </p:extLst>
          </p:nvPr>
        </p:nvGraphicFramePr>
        <p:xfrm>
          <a:off x="186558" y="2133599"/>
          <a:ext cx="2493580" cy="3813796"/>
        </p:xfrm>
        <a:graphic>
          <a:graphicData uri="http://schemas.openxmlformats.org/drawingml/2006/table">
            <a:tbl>
              <a:tblPr>
                <a:tableStyleId>{5C22544A-7EE6-4342-B048-85BDC9FD1C3A}</a:tableStyleId>
              </a:tblPr>
              <a:tblGrid>
                <a:gridCol w="1187807">
                  <a:extLst>
                    <a:ext uri="{9D8B030D-6E8A-4147-A177-3AD203B41FA5}">
                      <a16:colId xmlns:a16="http://schemas.microsoft.com/office/drawing/2014/main" val="1764417839"/>
                    </a:ext>
                  </a:extLst>
                </a:gridCol>
                <a:gridCol w="1305773">
                  <a:extLst>
                    <a:ext uri="{9D8B030D-6E8A-4147-A177-3AD203B41FA5}">
                      <a16:colId xmlns:a16="http://schemas.microsoft.com/office/drawing/2014/main" val="753420605"/>
                    </a:ext>
                  </a:extLst>
                </a:gridCol>
              </a:tblGrid>
              <a:tr h="272414">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Count of Month</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4741506"/>
                  </a:ext>
                </a:extLst>
              </a:tr>
              <a:tr h="272414">
                <a:tc>
                  <a:txBody>
                    <a:bodyPr/>
                    <a:lstStyle/>
                    <a:p>
                      <a:pPr algn="l" fontAlgn="b"/>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1613645"/>
                  </a:ext>
                </a:extLst>
              </a:tr>
              <a:tr h="272414">
                <a:tc>
                  <a:txBody>
                    <a:bodyPr/>
                    <a:lstStyle/>
                    <a:p>
                      <a:pPr algn="l" fontAlgn="b"/>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0908704"/>
                  </a:ext>
                </a:extLst>
              </a:tr>
              <a:tr h="272414">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8985406"/>
                  </a:ext>
                </a:extLst>
              </a:tr>
              <a:tr h="272414">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6382143"/>
                  </a:ext>
                </a:extLst>
              </a:tr>
              <a:tr h="272414">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3342675"/>
                  </a:ext>
                </a:extLst>
              </a:tr>
              <a:tr h="272414">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3070618"/>
                  </a:ext>
                </a:extLst>
              </a:tr>
              <a:tr h="272414">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079173"/>
                  </a:ext>
                </a:extLst>
              </a:tr>
              <a:tr h="272414">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4422717"/>
                  </a:ext>
                </a:extLst>
              </a:tr>
              <a:tr h="272414">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6067328"/>
                  </a:ext>
                </a:extLst>
              </a:tr>
              <a:tr h="272414">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174145"/>
                  </a:ext>
                </a:extLst>
              </a:tr>
              <a:tr h="272414">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529709"/>
                  </a:ext>
                </a:extLst>
              </a:tr>
              <a:tr h="272414">
                <a:tc>
                  <a:txBody>
                    <a:bodyPr/>
                    <a:lstStyle/>
                    <a:p>
                      <a:pPr algn="l"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668661"/>
                  </a:ext>
                </a:extLst>
              </a:tr>
              <a:tr h="272414">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464</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6818850"/>
                  </a:ext>
                </a:extLst>
              </a:tr>
            </a:tbl>
          </a:graphicData>
        </a:graphic>
      </p:graphicFrame>
    </p:spTree>
    <p:extLst>
      <p:ext uri="{BB962C8B-B14F-4D97-AF65-F5344CB8AC3E}">
        <p14:creationId xmlns:p14="http://schemas.microsoft.com/office/powerpoint/2010/main" val="146292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F984-2983-E842-EA0A-A92332F1B6DD}"/>
              </a:ext>
            </a:extLst>
          </p:cNvPr>
          <p:cNvSpPr>
            <a:spLocks noGrp="1"/>
          </p:cNvSpPr>
          <p:nvPr>
            <p:ph type="ctrTitle"/>
          </p:nvPr>
        </p:nvSpPr>
        <p:spPr>
          <a:xfrm>
            <a:off x="951470" y="206130"/>
            <a:ext cx="9716530" cy="823419"/>
          </a:xfrm>
        </p:spPr>
        <p:txBody>
          <a:bodyPr>
            <a:noAutofit/>
          </a:bodyPr>
          <a:lstStyle/>
          <a:p>
            <a:pPr rtl="0">
              <a:spcBef>
                <a:spcPts val="0"/>
              </a:spcBef>
              <a:spcAft>
                <a:spcPts val="0"/>
              </a:spcAft>
            </a:pPr>
            <a:r>
              <a:rPr lang="en-US" sz="3200" b="1" i="0" u="none" strike="noStrike" dirty="0">
                <a:solidFill>
                  <a:srgbClr val="000000"/>
                </a:solidFill>
                <a:effectLst/>
                <a:latin typeface="Calibri" panose="020F0502020204030204" pitchFamily="34" charset="0"/>
              </a:rPr>
              <a:t>How does the average price of plain pizza slices compare across boroughs?</a:t>
            </a:r>
            <a:endParaRPr lang="en-US" sz="3200" b="1" dirty="0"/>
          </a:p>
        </p:txBody>
      </p:sp>
      <p:graphicFrame>
        <p:nvGraphicFramePr>
          <p:cNvPr id="4" name="Chart 3">
            <a:extLst>
              <a:ext uri="{FF2B5EF4-FFF2-40B4-BE49-F238E27FC236}">
                <a16:creationId xmlns:a16="http://schemas.microsoft.com/office/drawing/2014/main" id="{719E541E-DEA4-D462-4355-6795B7A7D0C9}"/>
              </a:ext>
            </a:extLst>
          </p:cNvPr>
          <p:cNvGraphicFramePr>
            <a:graphicFrameLocks/>
          </p:cNvGraphicFramePr>
          <p:nvPr>
            <p:extLst>
              <p:ext uri="{D42A27DB-BD31-4B8C-83A1-F6EECF244321}">
                <p14:modId xmlns:p14="http://schemas.microsoft.com/office/powerpoint/2010/main" val="1296160307"/>
              </p:ext>
            </p:extLst>
          </p:nvPr>
        </p:nvGraphicFramePr>
        <p:xfrm>
          <a:off x="4473145" y="2100649"/>
          <a:ext cx="7550321" cy="4472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B8778350-23D6-216D-9E4E-388DCB544A05}"/>
              </a:ext>
            </a:extLst>
          </p:cNvPr>
          <p:cNvGraphicFramePr>
            <a:graphicFrameLocks noGrp="1"/>
          </p:cNvGraphicFramePr>
          <p:nvPr>
            <p:extLst>
              <p:ext uri="{D42A27DB-BD31-4B8C-83A1-F6EECF244321}">
                <p14:modId xmlns:p14="http://schemas.microsoft.com/office/powerpoint/2010/main" val="2542950869"/>
              </p:ext>
            </p:extLst>
          </p:nvPr>
        </p:nvGraphicFramePr>
        <p:xfrm>
          <a:off x="296047" y="2100649"/>
          <a:ext cx="3991747" cy="4139511"/>
        </p:xfrm>
        <a:graphic>
          <a:graphicData uri="http://schemas.openxmlformats.org/drawingml/2006/table">
            <a:tbl>
              <a:tblPr>
                <a:tableStyleId>{5C22544A-7EE6-4342-B048-85BDC9FD1C3A}</a:tableStyleId>
              </a:tblPr>
              <a:tblGrid>
                <a:gridCol w="1406020">
                  <a:extLst>
                    <a:ext uri="{9D8B030D-6E8A-4147-A177-3AD203B41FA5}">
                      <a16:colId xmlns:a16="http://schemas.microsoft.com/office/drawing/2014/main" val="1157613806"/>
                    </a:ext>
                  </a:extLst>
                </a:gridCol>
                <a:gridCol w="2585727">
                  <a:extLst>
                    <a:ext uri="{9D8B030D-6E8A-4147-A177-3AD203B41FA5}">
                      <a16:colId xmlns:a16="http://schemas.microsoft.com/office/drawing/2014/main" val="397828911"/>
                    </a:ext>
                  </a:extLst>
                </a:gridCol>
              </a:tblGrid>
              <a:tr h="298665">
                <a:tc>
                  <a:txBody>
                    <a:bodyPr/>
                    <a:lstStyle/>
                    <a:p>
                      <a:pPr algn="l" fontAlgn="b"/>
                      <a:r>
                        <a:rPr lang="en-US" sz="1100" u="none" strike="noStrike" dirty="0">
                          <a:effectLst/>
                        </a:rPr>
                        <a:t>Style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Plain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4252809"/>
                  </a:ext>
                </a:extLst>
              </a:tr>
              <a:tr h="29866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842400"/>
                  </a:ext>
                </a:extLst>
              </a:tr>
              <a:tr h="298665">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of Price as number</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613882"/>
                  </a:ext>
                </a:extLst>
              </a:tr>
              <a:tr h="540586">
                <a:tc>
                  <a:txBody>
                    <a:bodyPr/>
                    <a:lstStyle/>
                    <a:p>
                      <a:pPr algn="l" fontAlgn="b"/>
                      <a:r>
                        <a:rPr lang="en-US" sz="1100" u="none" strike="noStrike">
                          <a:effectLst/>
                        </a:rPr>
                        <a:t>Manhattan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2.39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572322"/>
                  </a:ext>
                </a:extLst>
              </a:tr>
              <a:tr h="540586">
                <a:tc>
                  <a:txBody>
                    <a:bodyPr/>
                    <a:lstStyle/>
                    <a:p>
                      <a:pPr algn="l" fontAlgn="b"/>
                      <a:r>
                        <a:rPr lang="en-US" sz="1100" u="none" strike="noStrike">
                          <a:effectLst/>
                        </a:rPr>
                        <a:t>Staten Island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2.43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8785632"/>
                  </a:ext>
                </a:extLst>
              </a:tr>
              <a:tr h="540586">
                <a:tc>
                  <a:txBody>
                    <a:bodyPr/>
                    <a:lstStyle/>
                    <a:p>
                      <a:pPr algn="l" fontAlgn="b"/>
                      <a:r>
                        <a:rPr lang="en-US" sz="1100" u="none" strike="noStrike">
                          <a:effectLst/>
                        </a:rPr>
                        <a:t>Brooklyn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2.49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9884563"/>
                  </a:ext>
                </a:extLst>
              </a:tr>
              <a:tr h="540586">
                <a:tc>
                  <a:txBody>
                    <a:bodyPr/>
                    <a:lstStyle/>
                    <a:p>
                      <a:pPr algn="l" fontAlgn="b"/>
                      <a:r>
                        <a:rPr lang="en-US" sz="1100" u="none" strike="noStrike">
                          <a:effectLst/>
                        </a:rPr>
                        <a:t>Queens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2.59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049996"/>
                  </a:ext>
                </a:extLst>
              </a:tr>
              <a:tr h="540586">
                <a:tc>
                  <a:txBody>
                    <a:bodyPr/>
                    <a:lstStyle/>
                    <a:p>
                      <a:pPr algn="l" fontAlgn="b"/>
                      <a:r>
                        <a:rPr lang="en-US" sz="1100" u="none" strike="noStrike">
                          <a:effectLst/>
                        </a:rPr>
                        <a:t>The Bronx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2.77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0601107"/>
                  </a:ext>
                </a:extLst>
              </a:tr>
              <a:tr h="540586">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                                                 2.49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0554301"/>
                  </a:ext>
                </a:extLst>
              </a:tr>
            </a:tbl>
          </a:graphicData>
        </a:graphic>
      </p:graphicFrame>
    </p:spTree>
    <p:extLst>
      <p:ext uri="{BB962C8B-B14F-4D97-AF65-F5344CB8AC3E}">
        <p14:creationId xmlns:p14="http://schemas.microsoft.com/office/powerpoint/2010/main" val="325154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FF82-F221-506D-95A9-4C6FDB73D08B}"/>
              </a:ext>
            </a:extLst>
          </p:cNvPr>
          <p:cNvSpPr>
            <a:spLocks noGrp="1"/>
          </p:cNvSpPr>
          <p:nvPr>
            <p:ph type="title"/>
          </p:nvPr>
        </p:nvSpPr>
        <p:spPr>
          <a:xfrm>
            <a:off x="838200" y="220502"/>
            <a:ext cx="10515600" cy="1325563"/>
          </a:xfrm>
        </p:spPr>
        <p:txBody>
          <a:bodyPr>
            <a:normAutofit/>
          </a:bodyPr>
          <a:lstStyle/>
          <a:p>
            <a:pPr marL="914400" indent="457200" algn="ctr" rtl="0">
              <a:spcBef>
                <a:spcPts val="0"/>
              </a:spcBef>
              <a:spcAft>
                <a:spcPts val="0"/>
              </a:spcAft>
            </a:pPr>
            <a:r>
              <a:rPr lang="en-US" sz="3200" b="1" i="0" u="none" strike="noStrike" dirty="0">
                <a:solidFill>
                  <a:srgbClr val="000000"/>
                </a:solidFill>
                <a:effectLst/>
                <a:latin typeface="Calibri" panose="020F0502020204030204" pitchFamily="34" charset="0"/>
              </a:rPr>
              <a:t>Which neighborhood has the most expensive pizza? </a:t>
            </a:r>
            <a:endParaRPr lang="en-US" sz="3200" b="1" dirty="0"/>
          </a:p>
        </p:txBody>
      </p:sp>
      <p:graphicFrame>
        <p:nvGraphicFramePr>
          <p:cNvPr id="5" name="Content Placeholder 4">
            <a:extLst>
              <a:ext uri="{FF2B5EF4-FFF2-40B4-BE49-F238E27FC236}">
                <a16:creationId xmlns:a16="http://schemas.microsoft.com/office/drawing/2014/main" id="{45A227A9-FCE6-AC9C-13AE-472F63A17679}"/>
              </a:ext>
            </a:extLst>
          </p:cNvPr>
          <p:cNvGraphicFramePr>
            <a:graphicFrameLocks noGrp="1"/>
          </p:cNvGraphicFramePr>
          <p:nvPr>
            <p:ph idx="1"/>
            <p:extLst>
              <p:ext uri="{D42A27DB-BD31-4B8C-83A1-F6EECF244321}">
                <p14:modId xmlns:p14="http://schemas.microsoft.com/office/powerpoint/2010/main" val="2111576737"/>
              </p:ext>
            </p:extLst>
          </p:nvPr>
        </p:nvGraphicFramePr>
        <p:xfrm>
          <a:off x="3707027" y="2008037"/>
          <a:ext cx="7906265" cy="45003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8AB48978-8BE8-5D51-A75E-8C00D368CAEB}"/>
              </a:ext>
            </a:extLst>
          </p:cNvPr>
          <p:cNvGraphicFramePr>
            <a:graphicFrameLocks noGrp="1"/>
          </p:cNvGraphicFramePr>
          <p:nvPr>
            <p:extLst>
              <p:ext uri="{D42A27DB-BD31-4B8C-83A1-F6EECF244321}">
                <p14:modId xmlns:p14="http://schemas.microsoft.com/office/powerpoint/2010/main" val="637351763"/>
              </p:ext>
            </p:extLst>
          </p:nvPr>
        </p:nvGraphicFramePr>
        <p:xfrm>
          <a:off x="109707" y="1992559"/>
          <a:ext cx="3424325" cy="4500316"/>
        </p:xfrm>
        <a:graphic>
          <a:graphicData uri="http://schemas.openxmlformats.org/drawingml/2006/table">
            <a:tbl>
              <a:tblPr>
                <a:tableStyleId>{5C22544A-7EE6-4342-B048-85BDC9FD1C3A}</a:tableStyleId>
              </a:tblPr>
              <a:tblGrid>
                <a:gridCol w="1785410">
                  <a:extLst>
                    <a:ext uri="{9D8B030D-6E8A-4147-A177-3AD203B41FA5}">
                      <a16:colId xmlns:a16="http://schemas.microsoft.com/office/drawing/2014/main" val="1273476325"/>
                    </a:ext>
                  </a:extLst>
                </a:gridCol>
                <a:gridCol w="1638915">
                  <a:extLst>
                    <a:ext uri="{9D8B030D-6E8A-4147-A177-3AD203B41FA5}">
                      <a16:colId xmlns:a16="http://schemas.microsoft.com/office/drawing/2014/main" val="2304079268"/>
                    </a:ext>
                  </a:extLst>
                </a:gridCol>
              </a:tblGrid>
              <a:tr h="183446">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Average of Price as number</a:t>
                      </a:r>
                      <a:endParaRPr lang="en-US" sz="1100" b="1"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677212862"/>
                  </a:ext>
                </a:extLst>
              </a:tr>
              <a:tr h="332037">
                <a:tc>
                  <a:txBody>
                    <a:bodyPr/>
                    <a:lstStyle/>
                    <a:p>
                      <a:pPr algn="l" fontAlgn="b"/>
                      <a:r>
                        <a:rPr lang="en-US" sz="1100" u="none" strike="noStrike">
                          <a:effectLst/>
                        </a:rPr>
                        <a:t>Cathedral-Manhattan Valley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5.50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3700221770"/>
                  </a:ext>
                </a:extLst>
              </a:tr>
              <a:tr h="332037">
                <a:tc>
                  <a:txBody>
                    <a:bodyPr/>
                    <a:lstStyle/>
                    <a:p>
                      <a:pPr algn="l" fontAlgn="b"/>
                      <a:r>
                        <a:rPr lang="en-US" sz="1100" u="none" strike="noStrike">
                          <a:effectLst/>
                        </a:rPr>
                        <a:t>Clason Point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5.00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3680393303"/>
                  </a:ext>
                </a:extLst>
              </a:tr>
              <a:tr h="332037">
                <a:tc>
                  <a:txBody>
                    <a:bodyPr/>
                    <a:lstStyle/>
                    <a:p>
                      <a:pPr algn="l" fontAlgn="b"/>
                      <a:r>
                        <a:rPr lang="en-US" sz="1100" u="none" strike="noStrike">
                          <a:effectLst/>
                        </a:rPr>
                        <a:t>Riverdale</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4.35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994101886"/>
                  </a:ext>
                </a:extLst>
              </a:tr>
              <a:tr h="332037">
                <a:tc>
                  <a:txBody>
                    <a:bodyPr/>
                    <a:lstStyle/>
                    <a:p>
                      <a:pPr algn="l" fontAlgn="b"/>
                      <a:r>
                        <a:rPr lang="en-US" sz="1100" u="none" strike="noStrike">
                          <a:effectLst/>
                        </a:rPr>
                        <a:t>Brooklyn Navy Yard</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3.81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738275556"/>
                  </a:ext>
                </a:extLst>
              </a:tr>
              <a:tr h="332037">
                <a:tc>
                  <a:txBody>
                    <a:bodyPr/>
                    <a:lstStyle/>
                    <a:p>
                      <a:pPr algn="l" fontAlgn="b"/>
                      <a:r>
                        <a:rPr lang="en-US" sz="1100" u="none" strike="noStrike">
                          <a:effectLst/>
                        </a:rPr>
                        <a:t>Oakland Gardens-Bayside Hills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3.50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3114674467"/>
                  </a:ext>
                </a:extLst>
              </a:tr>
              <a:tr h="332037">
                <a:tc>
                  <a:txBody>
                    <a:bodyPr/>
                    <a:lstStyle/>
                    <a:p>
                      <a:pPr algn="l" fontAlgn="b"/>
                      <a:r>
                        <a:rPr lang="en-US" sz="1100" u="none" strike="noStrike">
                          <a:effectLst/>
                        </a:rPr>
                        <a:t>Midwood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3.50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325951769"/>
                  </a:ext>
                </a:extLst>
              </a:tr>
              <a:tr h="332037">
                <a:tc>
                  <a:txBody>
                    <a:bodyPr/>
                    <a:lstStyle/>
                    <a:p>
                      <a:pPr algn="l" fontAlgn="b"/>
                      <a:r>
                        <a:rPr lang="en-US" sz="1100" u="none" strike="noStrike">
                          <a:effectLst/>
                        </a:rPr>
                        <a:t>Sutton Place-Beekman Place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3.47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3894356027"/>
                  </a:ext>
                </a:extLst>
              </a:tr>
              <a:tr h="332037">
                <a:tc>
                  <a:txBody>
                    <a:bodyPr/>
                    <a:lstStyle/>
                    <a:p>
                      <a:pPr algn="l" fontAlgn="b"/>
                      <a:r>
                        <a:rPr lang="en-US" sz="1100" u="none" strike="noStrike">
                          <a:effectLst/>
                        </a:rPr>
                        <a:t>Valley Stream</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3.40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843661311"/>
                  </a:ext>
                </a:extLst>
              </a:tr>
              <a:tr h="332037">
                <a:tc>
                  <a:txBody>
                    <a:bodyPr/>
                    <a:lstStyle/>
                    <a:p>
                      <a:pPr algn="l" fontAlgn="b"/>
                      <a:r>
                        <a:rPr lang="en-US" sz="1100" u="none" strike="noStrike">
                          <a:effectLst/>
                        </a:rPr>
                        <a:t>Lincoln Square-Ansonia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3.27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1722055109"/>
                  </a:ext>
                </a:extLst>
              </a:tr>
              <a:tr h="332037">
                <a:tc>
                  <a:txBody>
                    <a:bodyPr/>
                    <a:lstStyle/>
                    <a:p>
                      <a:pPr algn="l" fontAlgn="b"/>
                      <a:r>
                        <a:rPr lang="en-US" sz="1100" u="none" strike="noStrike">
                          <a:effectLst/>
                        </a:rPr>
                        <a:t>Wakefield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3.25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3759661645"/>
                  </a:ext>
                </a:extLst>
              </a:tr>
              <a:tr h="332037">
                <a:tc>
                  <a:txBody>
                    <a:bodyPr/>
                    <a:lstStyle/>
                    <a:p>
                      <a:pPr algn="l" fontAlgn="b"/>
                      <a:r>
                        <a:rPr lang="en-US" sz="1100" u="none" strike="noStrike">
                          <a:effectLst/>
                        </a:rPr>
                        <a:t>Parkchester-Van Nest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3.25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870047310"/>
                  </a:ext>
                </a:extLst>
              </a:tr>
              <a:tr h="332037">
                <a:tc>
                  <a:txBody>
                    <a:bodyPr/>
                    <a:lstStyle/>
                    <a:p>
                      <a:pPr algn="l" fontAlgn="b"/>
                      <a:r>
                        <a:rPr lang="en-US" sz="1100" u="none" strike="noStrike">
                          <a:effectLst/>
                        </a:rPr>
                        <a:t>Bayside </a:t>
                      </a:r>
                      <a:endParaRPr lang="en-US" sz="1100" b="0" i="0" u="none" strike="noStrike">
                        <a:solidFill>
                          <a:srgbClr val="000000"/>
                        </a:solidFill>
                        <a:effectLst/>
                        <a:latin typeface="Calibri" panose="020F0502020204030204" pitchFamily="34" charset="0"/>
                      </a:endParaRPr>
                    </a:p>
                  </a:txBody>
                  <a:tcPr marL="9172" marR="9172" marT="9172" marB="0" anchor="b"/>
                </a:tc>
                <a:tc>
                  <a:txBody>
                    <a:bodyPr/>
                    <a:lstStyle/>
                    <a:p>
                      <a:pPr algn="l" fontAlgn="b"/>
                      <a:r>
                        <a:rPr lang="en-US" sz="1100" u="none" strike="noStrike">
                          <a:effectLst/>
                        </a:rPr>
                        <a:t> $                                                 3.25 </a:t>
                      </a:r>
                      <a:endParaRPr lang="en-US" sz="1100" b="0" i="0" u="none" strike="noStrike">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2289928239"/>
                  </a:ext>
                </a:extLst>
              </a:tr>
              <a:tr h="183446">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172" marR="9172" marT="9172" marB="0" anchor="b"/>
                </a:tc>
                <a:tc>
                  <a:txBody>
                    <a:bodyPr/>
                    <a:lstStyle/>
                    <a:p>
                      <a:pPr algn="r" fontAlgn="b"/>
                      <a:r>
                        <a:rPr lang="en-US" sz="1100" u="none" strike="noStrike" dirty="0">
                          <a:effectLst/>
                        </a:rPr>
                        <a:t>3.564642857</a:t>
                      </a:r>
                      <a:endParaRPr lang="en-US" sz="1100" b="1" i="0" u="none" strike="noStrike" dirty="0">
                        <a:solidFill>
                          <a:srgbClr val="000000"/>
                        </a:solidFill>
                        <a:effectLst/>
                        <a:latin typeface="Calibri" panose="020F0502020204030204" pitchFamily="34" charset="0"/>
                      </a:endParaRPr>
                    </a:p>
                  </a:txBody>
                  <a:tcPr marL="9172" marR="9172" marT="9172" marB="0" anchor="b"/>
                </a:tc>
                <a:extLst>
                  <a:ext uri="{0D108BD9-81ED-4DB2-BD59-A6C34878D82A}">
                    <a16:rowId xmlns:a16="http://schemas.microsoft.com/office/drawing/2014/main" val="2240180215"/>
                  </a:ext>
                </a:extLst>
              </a:tr>
            </a:tbl>
          </a:graphicData>
        </a:graphic>
      </p:graphicFrame>
    </p:spTree>
    <p:extLst>
      <p:ext uri="{BB962C8B-B14F-4D97-AF65-F5344CB8AC3E}">
        <p14:creationId xmlns:p14="http://schemas.microsoft.com/office/powerpoint/2010/main" val="122720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0569-C30B-C547-02E2-8F2478AC5C4E}"/>
              </a:ext>
            </a:extLst>
          </p:cNvPr>
          <p:cNvSpPr>
            <a:spLocks noGrp="1"/>
          </p:cNvSpPr>
          <p:nvPr>
            <p:ph type="title"/>
          </p:nvPr>
        </p:nvSpPr>
        <p:spPr>
          <a:xfrm>
            <a:off x="1118038" y="1062681"/>
            <a:ext cx="9955924" cy="746659"/>
          </a:xfrm>
        </p:spPr>
        <p:txBody>
          <a:bodyPr>
            <a:noAutofit/>
          </a:bodyPr>
          <a:lstStyle/>
          <a:p>
            <a:pPr marL="457200" indent="457200" algn="ctr" rtl="0">
              <a:spcBef>
                <a:spcPts val="0"/>
              </a:spcBef>
              <a:spcAft>
                <a:spcPts val="0"/>
              </a:spcAft>
            </a:pPr>
            <a:r>
              <a:rPr lang="en-US" sz="3200" b="0" i="0" u="none" strike="noStrike" dirty="0">
                <a:solidFill>
                  <a:srgbClr val="000000"/>
                </a:solidFill>
                <a:effectLst/>
                <a:latin typeface="+mn-lt"/>
              </a:rPr>
              <a:t>What hours of the day are “peak pizza time” for Liam? </a:t>
            </a:r>
            <a:br>
              <a:rPr lang="en-US" sz="3200" b="0" dirty="0">
                <a:effectLst/>
                <a:latin typeface="+mn-lt"/>
              </a:rPr>
            </a:br>
            <a:br>
              <a:rPr lang="en-US" sz="3200" dirty="0">
                <a:latin typeface="+mn-lt"/>
              </a:rPr>
            </a:br>
            <a:endParaRPr lang="en-US" sz="3200" dirty="0">
              <a:latin typeface="+mn-lt"/>
            </a:endParaRPr>
          </a:p>
        </p:txBody>
      </p:sp>
      <p:graphicFrame>
        <p:nvGraphicFramePr>
          <p:cNvPr id="4" name="Content Placeholder 3">
            <a:extLst>
              <a:ext uri="{FF2B5EF4-FFF2-40B4-BE49-F238E27FC236}">
                <a16:creationId xmlns:a16="http://schemas.microsoft.com/office/drawing/2014/main" id="{2B50A7C2-1E1C-63AB-4785-BCECD17225B5}"/>
              </a:ext>
            </a:extLst>
          </p:cNvPr>
          <p:cNvGraphicFramePr>
            <a:graphicFrameLocks noGrp="1"/>
          </p:cNvGraphicFramePr>
          <p:nvPr>
            <p:ph idx="1"/>
            <p:extLst>
              <p:ext uri="{D42A27DB-BD31-4B8C-83A1-F6EECF244321}">
                <p14:modId xmlns:p14="http://schemas.microsoft.com/office/powerpoint/2010/main" val="2065061370"/>
              </p:ext>
            </p:extLst>
          </p:nvPr>
        </p:nvGraphicFramePr>
        <p:xfrm>
          <a:off x="300681" y="2059889"/>
          <a:ext cx="1828800" cy="4000500"/>
        </p:xfrm>
        <a:graphic>
          <a:graphicData uri="http://schemas.openxmlformats.org/drawingml/2006/table">
            <a:tbl>
              <a:tblPr>
                <a:tableStyleId>{5C22544A-7EE6-4342-B048-85BDC9FD1C3A}</a:tableStyleId>
              </a:tblPr>
              <a:tblGrid>
                <a:gridCol w="925493">
                  <a:extLst>
                    <a:ext uri="{9D8B030D-6E8A-4147-A177-3AD203B41FA5}">
                      <a16:colId xmlns:a16="http://schemas.microsoft.com/office/drawing/2014/main" val="2692448939"/>
                    </a:ext>
                  </a:extLst>
                </a:gridCol>
                <a:gridCol w="903307">
                  <a:extLst>
                    <a:ext uri="{9D8B030D-6E8A-4147-A177-3AD203B41FA5}">
                      <a16:colId xmlns:a16="http://schemas.microsoft.com/office/drawing/2014/main" val="196622946"/>
                    </a:ext>
                  </a:extLst>
                </a:gridCol>
              </a:tblGrid>
              <a:tr h="19050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of Hour</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421705"/>
                  </a:ext>
                </a:extLst>
              </a:tr>
              <a:tr h="190500">
                <a:tc>
                  <a:txBody>
                    <a:bodyPr/>
                    <a:lstStyle/>
                    <a:p>
                      <a:pPr algn="l"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9834026"/>
                  </a:ext>
                </a:extLst>
              </a:tr>
              <a:tr h="190500">
                <a:tc>
                  <a:txBody>
                    <a:bodyPr/>
                    <a:lstStyle/>
                    <a:p>
                      <a:pPr algn="l"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6039861"/>
                  </a:ext>
                </a:extLst>
              </a:tr>
              <a:tr h="190500">
                <a:tc>
                  <a:txBody>
                    <a:bodyPr/>
                    <a:lstStyle/>
                    <a:p>
                      <a:pPr algn="l"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8956277"/>
                  </a:ext>
                </a:extLst>
              </a:tr>
              <a:tr h="190500">
                <a:tc>
                  <a:txBody>
                    <a:bodyPr/>
                    <a:lstStyle/>
                    <a:p>
                      <a:pPr algn="l"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2769477"/>
                  </a:ext>
                </a:extLst>
              </a:tr>
              <a:tr h="190500">
                <a:tc>
                  <a:txBody>
                    <a:bodyPr/>
                    <a:lstStyle/>
                    <a:p>
                      <a:pPr algn="l" fontAlgn="b"/>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7146434"/>
                  </a:ext>
                </a:extLst>
              </a:tr>
              <a:tr h="190500">
                <a:tc>
                  <a:txBody>
                    <a:bodyPr/>
                    <a:lstStyle/>
                    <a:p>
                      <a:pPr algn="l"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55033"/>
                  </a:ext>
                </a:extLst>
              </a:tr>
              <a:tr h="190500">
                <a:tc>
                  <a:txBody>
                    <a:bodyPr/>
                    <a:lstStyle/>
                    <a:p>
                      <a:pPr algn="l"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0161805"/>
                  </a:ext>
                </a:extLst>
              </a:tr>
              <a:tr h="190500">
                <a:tc>
                  <a:txBody>
                    <a:bodyPr/>
                    <a:lstStyle/>
                    <a:p>
                      <a:pPr algn="l"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3277334"/>
                  </a:ext>
                </a:extLst>
              </a:tr>
              <a:tr h="190500">
                <a:tc>
                  <a:txBody>
                    <a:bodyPr/>
                    <a:lstStyle/>
                    <a:p>
                      <a:pPr algn="l"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4981444"/>
                  </a:ext>
                </a:extLst>
              </a:tr>
              <a:tr h="190500">
                <a:tc>
                  <a:txBody>
                    <a:bodyPr/>
                    <a:lstStyle/>
                    <a:p>
                      <a:pPr algn="l"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9813843"/>
                  </a:ext>
                </a:extLst>
              </a:tr>
              <a:tr h="190500">
                <a:tc>
                  <a:txBody>
                    <a:bodyPr/>
                    <a:lstStyle/>
                    <a:p>
                      <a:pPr algn="l"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443577"/>
                  </a:ext>
                </a:extLst>
              </a:tr>
              <a:tr h="190500">
                <a:tc>
                  <a:txBody>
                    <a:bodyPr/>
                    <a:lstStyle/>
                    <a:p>
                      <a:pPr algn="l"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0257675"/>
                  </a:ext>
                </a:extLst>
              </a:tr>
              <a:tr h="190500">
                <a:tc>
                  <a:txBody>
                    <a:bodyPr/>
                    <a:lstStyle/>
                    <a:p>
                      <a:pPr algn="l"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114713"/>
                  </a:ext>
                </a:extLst>
              </a:tr>
              <a:tr h="190500">
                <a:tc>
                  <a:txBody>
                    <a:bodyPr/>
                    <a:lstStyle/>
                    <a:p>
                      <a:pPr algn="l"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6325539"/>
                  </a:ext>
                </a:extLst>
              </a:tr>
              <a:tr h="190500">
                <a:tc>
                  <a:txBody>
                    <a:bodyPr/>
                    <a:lstStyle/>
                    <a:p>
                      <a:pPr algn="l"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5572320"/>
                  </a:ext>
                </a:extLst>
              </a:tr>
              <a:tr h="190500">
                <a:tc>
                  <a:txBody>
                    <a:bodyPr/>
                    <a:lstStyle/>
                    <a:p>
                      <a:pPr algn="l"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3770680"/>
                  </a:ext>
                </a:extLst>
              </a:tr>
              <a:tr h="190500">
                <a:tc>
                  <a:txBody>
                    <a:bodyPr/>
                    <a:lstStyle/>
                    <a:p>
                      <a:pPr algn="l"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9955177"/>
                  </a:ext>
                </a:extLst>
              </a:tr>
              <a:tr h="190500">
                <a:tc>
                  <a:txBody>
                    <a:bodyPr/>
                    <a:lstStyle/>
                    <a:p>
                      <a:pPr algn="l"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6888073"/>
                  </a:ext>
                </a:extLst>
              </a:tr>
              <a:tr h="190500">
                <a:tc>
                  <a:txBody>
                    <a:bodyPr/>
                    <a:lstStyle/>
                    <a:p>
                      <a:pPr algn="l"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087709"/>
                  </a:ext>
                </a:extLst>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464</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109778"/>
                  </a:ext>
                </a:extLst>
              </a:tr>
            </a:tbl>
          </a:graphicData>
        </a:graphic>
      </p:graphicFrame>
      <p:graphicFrame>
        <p:nvGraphicFramePr>
          <p:cNvPr id="5" name="Chart 4">
            <a:extLst>
              <a:ext uri="{FF2B5EF4-FFF2-40B4-BE49-F238E27FC236}">
                <a16:creationId xmlns:a16="http://schemas.microsoft.com/office/drawing/2014/main" id="{1B4F4D4B-3B7F-E14B-F9D2-03A0962336E4}"/>
              </a:ext>
            </a:extLst>
          </p:cNvPr>
          <p:cNvGraphicFramePr>
            <a:graphicFrameLocks/>
          </p:cNvGraphicFramePr>
          <p:nvPr>
            <p:extLst>
              <p:ext uri="{D42A27DB-BD31-4B8C-83A1-F6EECF244321}">
                <p14:modId xmlns:p14="http://schemas.microsoft.com/office/powerpoint/2010/main" val="2454392345"/>
              </p:ext>
            </p:extLst>
          </p:nvPr>
        </p:nvGraphicFramePr>
        <p:xfrm>
          <a:off x="2290119" y="2059889"/>
          <a:ext cx="9224319" cy="3499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7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A0D4-8E18-7ABC-75C4-B68AA775B91A}"/>
              </a:ext>
            </a:extLst>
          </p:cNvPr>
          <p:cNvSpPr>
            <a:spLocks noGrp="1"/>
          </p:cNvSpPr>
          <p:nvPr>
            <p:ph type="title"/>
          </p:nvPr>
        </p:nvSpPr>
        <p:spPr>
          <a:xfrm>
            <a:off x="838200" y="889685"/>
            <a:ext cx="10515600" cy="518985"/>
          </a:xfrm>
        </p:spPr>
        <p:txBody>
          <a:bodyPr>
            <a:noAutofit/>
          </a:bodyPr>
          <a:lstStyle/>
          <a:p>
            <a:pPr algn="ctr" rtl="0">
              <a:spcBef>
                <a:spcPts val="0"/>
              </a:spcBef>
              <a:spcAft>
                <a:spcPts val="0"/>
              </a:spcAft>
            </a:pPr>
            <a:r>
              <a:rPr lang="en-US" sz="3200" b="0" i="0" u="none" strike="noStrike" dirty="0">
                <a:solidFill>
                  <a:srgbClr val="000000"/>
                </a:solidFill>
                <a:effectLst/>
                <a:latin typeface="+mn-lt"/>
              </a:rPr>
              <a:t>How has the average price of pizza changed over the years? </a:t>
            </a:r>
            <a:br>
              <a:rPr lang="en-US" sz="3200" b="0" dirty="0">
                <a:effectLst/>
                <a:latin typeface="+mn-lt"/>
              </a:rPr>
            </a:br>
            <a:br>
              <a:rPr lang="en-US" sz="3200" dirty="0">
                <a:latin typeface="+mn-lt"/>
              </a:rPr>
            </a:br>
            <a:endParaRPr lang="en-US" sz="3200" dirty="0">
              <a:latin typeface="+mn-lt"/>
            </a:endParaRPr>
          </a:p>
        </p:txBody>
      </p:sp>
      <p:graphicFrame>
        <p:nvGraphicFramePr>
          <p:cNvPr id="4" name="Content Placeholder 3">
            <a:extLst>
              <a:ext uri="{FF2B5EF4-FFF2-40B4-BE49-F238E27FC236}">
                <a16:creationId xmlns:a16="http://schemas.microsoft.com/office/drawing/2014/main" id="{1B3498C0-6525-53F9-FFF2-5489554323DD}"/>
              </a:ext>
            </a:extLst>
          </p:cNvPr>
          <p:cNvGraphicFramePr>
            <a:graphicFrameLocks noGrp="1"/>
          </p:cNvGraphicFramePr>
          <p:nvPr>
            <p:ph idx="1"/>
            <p:extLst>
              <p:ext uri="{D42A27DB-BD31-4B8C-83A1-F6EECF244321}">
                <p14:modId xmlns:p14="http://schemas.microsoft.com/office/powerpoint/2010/main" val="3453473675"/>
              </p:ext>
            </p:extLst>
          </p:nvPr>
        </p:nvGraphicFramePr>
        <p:xfrm>
          <a:off x="3954162" y="1668162"/>
          <a:ext cx="8007179" cy="45088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D70B326A-0DB1-0982-ED56-72306D4968F7}"/>
              </a:ext>
            </a:extLst>
          </p:cNvPr>
          <p:cNvGraphicFramePr>
            <a:graphicFrameLocks noGrp="1"/>
          </p:cNvGraphicFramePr>
          <p:nvPr>
            <p:extLst>
              <p:ext uri="{D42A27DB-BD31-4B8C-83A1-F6EECF244321}">
                <p14:modId xmlns:p14="http://schemas.microsoft.com/office/powerpoint/2010/main" val="4236323691"/>
              </p:ext>
            </p:extLst>
          </p:nvPr>
        </p:nvGraphicFramePr>
        <p:xfrm>
          <a:off x="333631" y="2014151"/>
          <a:ext cx="3373395" cy="3867666"/>
        </p:xfrm>
        <a:graphic>
          <a:graphicData uri="http://schemas.openxmlformats.org/drawingml/2006/table">
            <a:tbl>
              <a:tblPr>
                <a:tableStyleId>{5C22544A-7EE6-4342-B048-85BDC9FD1C3A}</a:tableStyleId>
              </a:tblPr>
              <a:tblGrid>
                <a:gridCol w="1188217">
                  <a:extLst>
                    <a:ext uri="{9D8B030D-6E8A-4147-A177-3AD203B41FA5}">
                      <a16:colId xmlns:a16="http://schemas.microsoft.com/office/drawing/2014/main" val="2643839673"/>
                    </a:ext>
                  </a:extLst>
                </a:gridCol>
                <a:gridCol w="2185178">
                  <a:extLst>
                    <a:ext uri="{9D8B030D-6E8A-4147-A177-3AD203B41FA5}">
                      <a16:colId xmlns:a16="http://schemas.microsoft.com/office/drawing/2014/main" val="1677629024"/>
                    </a:ext>
                  </a:extLst>
                </a:gridCol>
              </a:tblGrid>
              <a:tr h="202496">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Average of Price as number</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9089531"/>
                  </a:ext>
                </a:extLst>
              </a:tr>
              <a:tr h="366517">
                <a:tc>
                  <a:txBody>
                    <a:bodyPr/>
                    <a:lstStyle/>
                    <a:p>
                      <a:pPr algn="l"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2.48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2338481"/>
                  </a:ext>
                </a:extLst>
              </a:tr>
              <a:tr h="366517">
                <a:tc>
                  <a:txBody>
                    <a:bodyPr/>
                    <a:lstStyle/>
                    <a:p>
                      <a:pPr algn="l"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                                                 2.55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8935591"/>
                  </a:ext>
                </a:extLst>
              </a:tr>
              <a:tr h="366517">
                <a:tc>
                  <a:txBody>
                    <a:bodyPr/>
                    <a:lstStyle/>
                    <a:p>
                      <a:pPr algn="l"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2.60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770297"/>
                  </a:ext>
                </a:extLst>
              </a:tr>
              <a:tr h="366517">
                <a:tc>
                  <a:txBody>
                    <a:bodyPr/>
                    <a:lstStyle/>
                    <a:p>
                      <a:pPr algn="l"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2.48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0741688"/>
                  </a:ext>
                </a:extLst>
              </a:tr>
              <a:tr h="366517">
                <a:tc>
                  <a:txBody>
                    <a:bodyPr/>
                    <a:lstStyle/>
                    <a:p>
                      <a:pPr algn="l"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2.64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7235638"/>
                  </a:ext>
                </a:extLst>
              </a:tr>
              <a:tr h="366517">
                <a:tc>
                  <a:txBody>
                    <a:bodyPr/>
                    <a:lstStyle/>
                    <a:p>
                      <a:pPr algn="l"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2.56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8700460"/>
                  </a:ext>
                </a:extLst>
              </a:tr>
              <a:tr h="366517">
                <a:tc>
                  <a:txBody>
                    <a:bodyPr/>
                    <a:lstStyle/>
                    <a:p>
                      <a:pPr algn="l"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2.53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902250"/>
                  </a:ext>
                </a:extLst>
              </a:tr>
              <a:tr h="366517">
                <a:tc>
                  <a:txBody>
                    <a:bodyPr/>
                    <a:lstStyle/>
                    <a:p>
                      <a:pPr algn="l" fontAlgn="b"/>
                      <a:r>
                        <a:rPr lang="en-US" sz="1100" u="none" strike="noStrike">
                          <a:effectLst/>
                        </a:rPr>
                        <a:t>2021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3.13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9462222"/>
                  </a:ext>
                </a:extLst>
              </a:tr>
              <a:tr h="366517">
                <a:tc>
                  <a:txBody>
                    <a:bodyPr/>
                    <a:lstStyle/>
                    <a:p>
                      <a:pPr algn="l" fontAlgn="b"/>
                      <a:r>
                        <a:rPr lang="en-US" sz="1100" u="none" strike="noStrike">
                          <a:effectLst/>
                        </a:rPr>
                        <a:t>2022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3.06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3217733"/>
                  </a:ext>
                </a:extLst>
              </a:tr>
              <a:tr h="366517">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                                                 2.68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4402359"/>
                  </a:ext>
                </a:extLst>
              </a:tr>
            </a:tbl>
          </a:graphicData>
        </a:graphic>
      </p:graphicFrame>
    </p:spTree>
    <p:extLst>
      <p:ext uri="{BB962C8B-B14F-4D97-AF65-F5344CB8AC3E}">
        <p14:creationId xmlns:p14="http://schemas.microsoft.com/office/powerpoint/2010/main" val="228746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468</Words>
  <Application>Microsoft Macintosh PowerPoint</Application>
  <PresentationFormat>Widescreen</PresentationFormat>
  <Paragraphs>164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Liam Quigley’s Pizza Purchases</vt:lpstr>
      <vt:lpstr>Data Cleanup</vt:lpstr>
      <vt:lpstr>In which month does Liam buy the most pizza?</vt:lpstr>
      <vt:lpstr>How does the average price of plain pizza slices compare across boroughs?</vt:lpstr>
      <vt:lpstr>Which neighborhood has the most expensive pizza? </vt:lpstr>
      <vt:lpstr>What hours of the day are “peak pizza time” for Liam?   </vt:lpstr>
      <vt:lpstr>How has the average price of pizza changed over the years?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Liam Quigley’s Pizza Purchases</dc:title>
  <dc:creator>Victor Mantilla Colon</dc:creator>
  <cp:lastModifiedBy>Victor Mantilla Colon</cp:lastModifiedBy>
  <cp:revision>1</cp:revision>
  <dcterms:created xsi:type="dcterms:W3CDTF">2023-01-13T20:51:23Z</dcterms:created>
  <dcterms:modified xsi:type="dcterms:W3CDTF">2023-01-13T21:18:22Z</dcterms:modified>
</cp:coreProperties>
</file>