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152fdd69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152fdd69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152fdd69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152fdd69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152fdd69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152fdd69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152fdd69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152fdd69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52fdd69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152fdd69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152fdd6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152fdd6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152fdd69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152fdd69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152fdd69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152fdd69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152fdd6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152fdd6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152fdd69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152fdd69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152fdd69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152fdd69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CIA_World_Factbook" TargetMode="External"/><Relationship Id="rId4" Type="http://schemas.openxmlformats.org/officeDocument/2006/relationships/hyperlink" Target="https://en.wikipedia.org/wiki/History_of_medicine#Modern_medicine" TargetMode="External"/><Relationship Id="rId5" Type="http://schemas.openxmlformats.org/officeDocument/2006/relationships/hyperlink" Target="https://en.wikipedia.org/wiki/Green_Revolution" TargetMode="External"/><Relationship Id="rId6" Type="http://schemas.openxmlformats.org/officeDocument/2006/relationships/hyperlink" Target="https://en.wikipedia.org/wiki/Sub-Saharan_Africa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Opportunities in Young Africa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Victor Mantilla Colon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229625" y="873600"/>
            <a:ext cx="2447400" cy="34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over 23 </a:t>
            </a:r>
            <a:r>
              <a:rPr lang="en"/>
              <a:t>million</a:t>
            </a:r>
            <a:r>
              <a:rPr lang="en"/>
              <a:t> mobile subscriptions in Mali in 2014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population of Mali was 17.5 million in 2014!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an opportunity!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150" y="641825"/>
            <a:ext cx="6444050" cy="385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Insights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en" sz="1350">
                <a:solidFill>
                  <a:srgbClr val="202122"/>
                </a:solidFill>
                <a:highlight>
                  <a:srgbClr val="FFFFFF"/>
                </a:highlight>
              </a:rPr>
              <a:t>The world population growth rate peaked in 1963 at 2.2% per year and subsequently declined.</a:t>
            </a:r>
            <a:r>
              <a:rPr baseline="30000" lang="en" sz="1700">
                <a:solidFill>
                  <a:srgbClr val="202122"/>
                </a:solidFill>
                <a:highlight>
                  <a:srgbClr val="FFFFFF"/>
                </a:highlight>
              </a:rPr>
              <a:t>  </a:t>
            </a:r>
            <a:r>
              <a:rPr lang="en" sz="1350">
                <a:solidFill>
                  <a:srgbClr val="202122"/>
                </a:solidFill>
                <a:highlight>
                  <a:srgbClr val="FFFFFF"/>
                </a:highlight>
              </a:rPr>
              <a:t>In 2017, the estimated annual growth rate was 1.1%.</a:t>
            </a:r>
            <a:endParaRPr sz="13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>
                <a:solidFill>
                  <a:srgbClr val="202122"/>
                </a:solidFill>
                <a:highlight>
                  <a:srgbClr val="FFFFFF"/>
                </a:highlight>
              </a:rPr>
              <a:t>The </a:t>
            </a:r>
            <a:r>
              <a:rPr lang="en" sz="13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CIA World Factbook</a:t>
            </a:r>
            <a:r>
              <a:rPr lang="en" sz="1350">
                <a:solidFill>
                  <a:srgbClr val="202122"/>
                </a:solidFill>
                <a:highlight>
                  <a:srgbClr val="FFFFFF"/>
                </a:highlight>
              </a:rPr>
              <a:t> gives the world annual birthrate, mortality rate, and growth rate as 1.86%, 0.78%, and 1.08% respectively.</a:t>
            </a:r>
            <a:endParaRPr sz="13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>
                <a:solidFill>
                  <a:srgbClr val="202122"/>
                </a:solidFill>
                <a:highlight>
                  <a:srgbClr val="FFFFFF"/>
                </a:highlight>
              </a:rPr>
              <a:t>The last 100 years have seen a massive fourfold increase in the population, due to </a:t>
            </a:r>
            <a:r>
              <a:rPr lang="en" sz="13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medical advances</a:t>
            </a:r>
            <a:r>
              <a:rPr lang="en" sz="1350">
                <a:solidFill>
                  <a:srgbClr val="202122"/>
                </a:solidFill>
                <a:highlight>
                  <a:srgbClr val="FFFFFF"/>
                </a:highlight>
              </a:rPr>
              <a:t>, lower mortality rates, and an increase in agricultural productivity made possible by the </a:t>
            </a:r>
            <a:r>
              <a:rPr lang="en" sz="13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Green Revolution</a:t>
            </a:r>
            <a:r>
              <a:rPr lang="en" sz="135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endParaRPr sz="13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>
                <a:solidFill>
                  <a:srgbClr val="202122"/>
                </a:solidFill>
                <a:highlight>
                  <a:srgbClr val="FFFFFF"/>
                </a:highlight>
              </a:rPr>
              <a:t>By 2100, the UN projects the population in </a:t>
            </a:r>
            <a:r>
              <a:rPr lang="en" sz="13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Sub-Saharan Africa</a:t>
            </a:r>
            <a:r>
              <a:rPr lang="en" sz="1350">
                <a:solidFill>
                  <a:srgbClr val="202122"/>
                </a:solidFill>
                <a:highlight>
                  <a:srgbClr val="FFFFFF"/>
                </a:highlight>
              </a:rPr>
              <a:t> will reach 3.8 billion.</a:t>
            </a:r>
            <a:endParaRPr sz="13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350"/>
              <a:buChar char="●"/>
            </a:pPr>
            <a:r>
              <a:rPr lang="en" sz="1350">
                <a:solidFill>
                  <a:srgbClr val="202122"/>
                </a:solidFill>
                <a:highlight>
                  <a:srgbClr val="FFFFFF"/>
                </a:highlight>
              </a:rPr>
              <a:t>The main driver of long-term future population growth is projected to be the evolution of the global average fertility rate.</a:t>
            </a:r>
            <a:endParaRPr sz="13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238675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the world! We are the children!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6265025" y="1714050"/>
            <a:ext cx="2735100" cy="17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interested in finding out more about the top 5 countries with the youngest populations aged 0-14 years old in 2014.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00" y="1230750"/>
            <a:ext cx="5966800" cy="367037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6575075" y="3357450"/>
            <a:ext cx="2115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mobile companies target these countries?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0" y="439987"/>
            <a:ext cx="6636899" cy="42635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6718950" y="1048400"/>
            <a:ext cx="230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country has had a an explosion in population with Uganda growing to 38 million in 2014.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727650"/>
            <a:ext cx="2875200" cy="3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working age population of these countries has at minimum been 76% of the population.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trend has only increased throughout the subsequent decades.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900" y="614950"/>
            <a:ext cx="5738325" cy="374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6475" y="1258350"/>
            <a:ext cx="3326400" cy="26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Population growth is a big driver in the overall hypothesis we are exploring.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average global rate is 1.1% which these countries blow past. 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875" y="410250"/>
            <a:ext cx="5639999" cy="43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107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GDP Per Capita 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21350"/>
            <a:ext cx="3643200" cy="3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●"/>
            </a:pPr>
            <a:r>
              <a:rPr lang="en" sz="1530">
                <a:solidFill>
                  <a:schemeClr val="dk1"/>
                </a:solidFill>
                <a:highlight>
                  <a:schemeClr val="lt1"/>
                </a:highlight>
              </a:rPr>
              <a:t>Angola started tracking their GDP per capita in 1985 at $695 and increased to $5900 in 2014.</a:t>
            </a:r>
            <a:endParaRPr sz="153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●"/>
            </a:pPr>
            <a:r>
              <a:rPr lang="en" sz="1530">
                <a:solidFill>
                  <a:schemeClr val="dk1"/>
                </a:solidFill>
                <a:highlight>
                  <a:schemeClr val="lt1"/>
                </a:highlight>
              </a:rPr>
              <a:t>Angola has gone through a radical transformation following epic inner turmoil and has now enjoyed rapid growth due</a:t>
            </a:r>
            <a:r>
              <a:rPr lang="en" sz="1339">
                <a:solidFill>
                  <a:schemeClr val="dk1"/>
                </a:solidFill>
                <a:highlight>
                  <a:schemeClr val="lt1"/>
                </a:highlight>
              </a:rPr>
              <a:t> mostly as a result of high oil prices, </a:t>
            </a:r>
            <a:endParaRPr sz="1339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In addition, macroeconomic conditions such as a high level of net international reserves, exports, and fiscal revenues, a strengthening currency, and declining public debt to GDP.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024" y="445025"/>
            <a:ext cx="4922775" cy="443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136750" y="706025"/>
            <a:ext cx="3060900" cy="25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life expectancy at birth has drastically improved from a low of 28 years in 1960 to a high of 58 years in Mali.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highest life expectancy at birth is 61 years in Niger from a low of 33 in 1960. 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650" y="706025"/>
            <a:ext cx="5634625" cy="324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5214725" y="500675"/>
            <a:ext cx="3874500" cy="33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Niger has had a very steady fertility rate throughout the decades.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wide variety of conflicts in the area may have contributed to the fluctuation of fertility rates throughout time, particularly for Chad and Mali.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country surpasses the global fertility of 2.5 in 2014.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0" y="500675"/>
            <a:ext cx="5132525" cy="32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5858625" y="358200"/>
            <a:ext cx="3220500" cy="38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Birth rates for each country listed are very high in conjunction with the high fertility rates.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two metrics are very important when measuring a </a:t>
            </a:r>
            <a:r>
              <a:rPr lang="en"/>
              <a:t>country’s health in terms of birth/death/replacement rates.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75" y="358187"/>
            <a:ext cx="5745950" cy="38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