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83" r:id="rId3"/>
    <p:sldId id="286" r:id="rId4"/>
    <p:sldId id="285" r:id="rId5"/>
    <p:sldId id="292" r:id="rId6"/>
    <p:sldId id="303" r:id="rId7"/>
    <p:sldId id="293" r:id="rId8"/>
    <p:sldId id="294" r:id="rId9"/>
    <p:sldId id="295" r:id="rId10"/>
    <p:sldId id="296" r:id="rId11"/>
    <p:sldId id="302" r:id="rId12"/>
    <p:sldId id="300" r:id="rId13"/>
    <p:sldId id="301" r:id="rId14"/>
    <p:sldId id="299" r:id="rId15"/>
    <p:sldId id="297" r:id="rId16"/>
    <p:sldId id="280" r:id="rId17"/>
  </p:sldIdLst>
  <p:sldSz cx="24384000" cy="13716000"/>
  <p:notesSz cx="6858000" cy="9144000"/>
  <p:embeddedFontLst>
    <p:embeddedFont>
      <p:font typeface="Cabin" panose="020F0502020204030204" pitchFamily="34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Gill Sans" panose="020B0502020104020203" pitchFamily="34" charset="-79"/>
      <p:regular r:id="rId27"/>
      <p:bold r:id="rId28"/>
    </p:embeddedFont>
    <p:embeddedFont>
      <p:font typeface="Helvetica Neue" panose="02000503000000020004" pitchFamily="2" charset="0"/>
      <p:regular r:id="rId29"/>
      <p:bold r:id="rId30"/>
      <p:italic r:id="rId31"/>
      <p:boldItalic r:id="rId32"/>
    </p:embeddedFont>
    <p:embeddedFont>
      <p:font typeface="Open Sans" panose="020B060603050402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6" roundtripDataSignature="AMtx7mhEDkVf7rOr2srXQBBR/iZ7NbJC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69"/>
    <p:restoredTop sz="94682"/>
  </p:normalViewPr>
  <p:slideViewPr>
    <p:cSldViewPr snapToGrid="0">
      <p:cViewPr varScale="1">
        <p:scale>
          <a:sx n="75" d="100"/>
          <a:sy n="75" d="100"/>
        </p:scale>
        <p:origin x="176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46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2" name="Google Shape;24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x">
  <p:cSld name="TITLE_AND_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6"/>
          <p:cNvSpPr txBox="1">
            <a:spLocks noGrp="1"/>
          </p:cNvSpPr>
          <p:nvPr>
            <p:ph type="title"/>
          </p:nvPr>
        </p:nvSpPr>
        <p:spPr>
          <a:xfrm>
            <a:off x="2635845" y="2368550"/>
            <a:ext cx="191124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body" idx="1"/>
          </p:nvPr>
        </p:nvSpPr>
        <p:spPr>
          <a:xfrm>
            <a:off x="2635845" y="7823200"/>
            <a:ext cx="19112400" cy="15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Times New Roman"/>
              <a:buNone/>
              <a:defRPr sz="5400" b="0" i="1" u="none" strike="noStrike" cap="none">
                <a:solidFill>
                  <a:srgbClr val="7B7B7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Times New Roman"/>
              <a:buNone/>
              <a:defRPr sz="5400" b="0" i="1" u="none" strike="noStrike" cap="none">
                <a:solidFill>
                  <a:srgbClr val="7B7B7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Times New Roman"/>
              <a:buNone/>
              <a:defRPr sz="5400" b="0" i="1" u="none" strike="noStrike" cap="none">
                <a:solidFill>
                  <a:srgbClr val="7B7B7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Times New Roman"/>
              <a:buNone/>
              <a:defRPr sz="5400" b="0" i="1" u="none" strike="noStrike" cap="none">
                <a:solidFill>
                  <a:srgbClr val="7B7B7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Times New Roman"/>
              <a:buNone/>
              <a:defRPr sz="5400" b="0" i="1" u="none" strike="noStrike" cap="none">
                <a:solidFill>
                  <a:srgbClr val="7B7B7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937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600"/>
              <a:buFont typeface="Cabin"/>
              <a:buChar char="•"/>
              <a:defRPr sz="5200" b="0" i="0" u="none" strike="noStrike" cap="none">
                <a:solidFill>
                  <a:srgbClr val="3E3E3E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937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600"/>
              <a:buFont typeface="Cabin"/>
              <a:buChar char="•"/>
              <a:defRPr sz="5200" b="0" i="0" u="none" strike="noStrike" cap="none">
                <a:solidFill>
                  <a:srgbClr val="3E3E3E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937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600"/>
              <a:buFont typeface="Cabin"/>
              <a:buChar char="•"/>
              <a:defRPr sz="5200" b="0" i="0" u="none" strike="noStrike" cap="none">
                <a:solidFill>
                  <a:srgbClr val="3E3E3E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937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600"/>
              <a:buFont typeface="Cabin"/>
              <a:buChar char="•"/>
              <a:defRPr sz="5200" b="0" i="0" u="none" strike="noStrike" cap="none">
                <a:solidFill>
                  <a:srgbClr val="3E3E3E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pic>
        <p:nvPicPr>
          <p:cNvPr id="15" name="Google Shape;15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79285" y="7337425"/>
            <a:ext cx="7025400" cy="8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11988088" y="13074034"/>
            <a:ext cx="4077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wo Column Bullets">
  <p:cSld name="Title &amp; Two Column Bulle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2822674" y="3603314"/>
            <a:ext cx="18712501" cy="84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762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Cabin"/>
              <a:buChar char="๏"/>
              <a:defRPr sz="5200" b="0" i="0" u="none" strike="noStrike" cap="none">
                <a:solidFill>
                  <a:srgbClr val="3E3E3E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59372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Cabin"/>
              <a:buChar char="•"/>
              <a:defRPr sz="4600" b="0" i="0" u="none" strike="noStrike" cap="none">
                <a:solidFill>
                  <a:srgbClr val="3E3E3E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40957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Cabin"/>
              <a:buChar char="•"/>
              <a:defRPr sz="3800" b="0" i="0" u="none" strike="noStrike" cap="none">
                <a:solidFill>
                  <a:srgbClr val="3E3E3E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81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Cabin"/>
              <a:buChar char="•"/>
              <a:defRPr sz="3200" b="0" i="0" u="none" strike="noStrike" cap="none">
                <a:solidFill>
                  <a:srgbClr val="3E3E3E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81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Cabin"/>
              <a:buChar char="•"/>
              <a:defRPr sz="3200" b="0" i="1" u="none" strike="noStrike" cap="none">
                <a:solidFill>
                  <a:srgbClr val="3E3E3E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937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600"/>
              <a:buFont typeface="Cabin"/>
              <a:buChar char="•"/>
              <a:defRPr sz="5200" b="0" i="0" u="none" strike="noStrike" cap="none">
                <a:solidFill>
                  <a:srgbClr val="3E3E3E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937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600"/>
              <a:buFont typeface="Cabin"/>
              <a:buChar char="•"/>
              <a:defRPr sz="5200" b="0" i="0" u="none" strike="noStrike" cap="none">
                <a:solidFill>
                  <a:srgbClr val="3E3E3E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937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600"/>
              <a:buFont typeface="Cabin"/>
              <a:buChar char="•"/>
              <a:defRPr sz="5200" b="0" i="0" u="none" strike="noStrike" cap="none">
                <a:solidFill>
                  <a:srgbClr val="3E3E3E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937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600"/>
              <a:buFont typeface="Cabin"/>
              <a:buChar char="•"/>
              <a:defRPr sz="5200" b="0" i="0" u="none" strike="noStrike" cap="none">
                <a:solidFill>
                  <a:srgbClr val="3E3E3E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sldNum" idx="12"/>
          </p:nvPr>
        </p:nvSpPr>
        <p:spPr>
          <a:xfrm>
            <a:off x="11975083" y="13074034"/>
            <a:ext cx="4077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title"/>
          </p:nvPr>
        </p:nvSpPr>
        <p:spPr>
          <a:xfrm>
            <a:off x="2876456" y="1241558"/>
            <a:ext cx="18631200" cy="16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>
            <a:spLocks noGrp="1"/>
          </p:cNvSpPr>
          <p:nvPr>
            <p:ph type="body" idx="1"/>
          </p:nvPr>
        </p:nvSpPr>
        <p:spPr>
          <a:xfrm>
            <a:off x="2838063" y="1246941"/>
            <a:ext cx="18677999" cy="108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762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Cabin"/>
              <a:buChar char="๏"/>
              <a:defRPr sz="5200" b="0" i="0" u="none" strike="noStrike" cap="none">
                <a:solidFill>
                  <a:srgbClr val="3E3E3E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59372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Cabin"/>
              <a:buChar char="•"/>
              <a:defRPr sz="4600" b="0" i="0" u="none" strike="noStrike" cap="none">
                <a:solidFill>
                  <a:srgbClr val="3E3E3E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40957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Cabin"/>
              <a:buChar char="•"/>
              <a:defRPr sz="3800" b="0" i="0" u="none" strike="noStrike" cap="none">
                <a:solidFill>
                  <a:srgbClr val="3E3E3E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81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Cabin"/>
              <a:buChar char="•"/>
              <a:defRPr sz="3200" b="0" i="0" u="none" strike="noStrike" cap="none">
                <a:solidFill>
                  <a:srgbClr val="3E3E3E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81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Cabin"/>
              <a:buChar char="•"/>
              <a:defRPr sz="3200" b="0" i="1" u="none" strike="noStrike" cap="none">
                <a:solidFill>
                  <a:srgbClr val="3E3E3E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937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600"/>
              <a:buFont typeface="Cabin"/>
              <a:buChar char="•"/>
              <a:defRPr sz="5200" b="0" i="0" u="none" strike="noStrike" cap="none">
                <a:solidFill>
                  <a:srgbClr val="3E3E3E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937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600"/>
              <a:buFont typeface="Cabin"/>
              <a:buChar char="•"/>
              <a:defRPr sz="5200" b="0" i="0" u="none" strike="noStrike" cap="none">
                <a:solidFill>
                  <a:srgbClr val="3E3E3E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937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600"/>
              <a:buFont typeface="Cabin"/>
              <a:buChar char="•"/>
              <a:defRPr sz="5200" b="0" i="0" u="none" strike="noStrike" cap="none">
                <a:solidFill>
                  <a:srgbClr val="3E3E3E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937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600"/>
              <a:buFont typeface="Cabin"/>
              <a:buChar char="•"/>
              <a:defRPr sz="5200" b="0" i="0" u="none" strike="noStrike" cap="none">
                <a:solidFill>
                  <a:srgbClr val="3E3E3E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6" name="Google Shape;56;p35"/>
          <p:cNvSpPr txBox="1">
            <a:spLocks noGrp="1"/>
          </p:cNvSpPr>
          <p:nvPr>
            <p:ph type="sldNum" idx="12"/>
          </p:nvPr>
        </p:nvSpPr>
        <p:spPr>
          <a:xfrm>
            <a:off x="11988088" y="13074034"/>
            <a:ext cx="4077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6"/>
          <p:cNvSpPr txBox="1">
            <a:spLocks noGrp="1"/>
          </p:cNvSpPr>
          <p:nvPr>
            <p:ph type="title"/>
          </p:nvPr>
        </p:nvSpPr>
        <p:spPr>
          <a:xfrm>
            <a:off x="635000" y="9944100"/>
            <a:ext cx="23114100" cy="20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36"/>
          <p:cNvSpPr txBox="1">
            <a:spLocks noGrp="1"/>
          </p:cNvSpPr>
          <p:nvPr>
            <p:ph type="sldNum" idx="12"/>
          </p:nvPr>
        </p:nvSpPr>
        <p:spPr>
          <a:xfrm>
            <a:off x="11988088" y="13074034"/>
            <a:ext cx="4077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7"/>
          <p:cNvSpPr txBox="1">
            <a:spLocks noGrp="1"/>
          </p:cNvSpPr>
          <p:nvPr>
            <p:ph type="title"/>
          </p:nvPr>
        </p:nvSpPr>
        <p:spPr>
          <a:xfrm>
            <a:off x="2836642" y="2395338"/>
            <a:ext cx="8709000" cy="38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37"/>
          <p:cNvSpPr txBox="1">
            <a:spLocks noGrp="1"/>
          </p:cNvSpPr>
          <p:nvPr>
            <p:ph type="body" idx="1"/>
          </p:nvPr>
        </p:nvSpPr>
        <p:spPr>
          <a:xfrm>
            <a:off x="2836642" y="7226300"/>
            <a:ext cx="8709000" cy="40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Times New Roman"/>
              <a:buNone/>
              <a:defRPr sz="4400" b="0" i="1" u="none" strike="noStrike" cap="none" baseline="30000">
                <a:solidFill>
                  <a:srgbClr val="7B7B7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Times New Roman"/>
              <a:buNone/>
              <a:defRPr sz="4400" b="0" i="1" u="none" strike="noStrike" cap="none" baseline="30000">
                <a:solidFill>
                  <a:srgbClr val="7B7B7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Times New Roman"/>
              <a:buNone/>
              <a:defRPr sz="4400" b="0" i="1" u="none" strike="noStrike" cap="none" baseline="30000">
                <a:solidFill>
                  <a:srgbClr val="7B7B7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Times New Roman"/>
              <a:buNone/>
              <a:defRPr sz="4400" b="0" i="1" u="none" strike="noStrike" cap="none" baseline="30000">
                <a:solidFill>
                  <a:srgbClr val="7B7B7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Times New Roman"/>
              <a:buNone/>
              <a:defRPr sz="4400" b="0" i="1" u="none" strike="noStrike" cap="none" baseline="30000">
                <a:solidFill>
                  <a:srgbClr val="7B7B7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937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600"/>
              <a:buFont typeface="Cabin"/>
              <a:buChar char="•"/>
              <a:defRPr sz="5200" b="0" i="0" u="none" strike="noStrike" cap="none">
                <a:solidFill>
                  <a:srgbClr val="3E3E3E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937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600"/>
              <a:buFont typeface="Cabin"/>
              <a:buChar char="•"/>
              <a:defRPr sz="5200" b="0" i="0" u="none" strike="noStrike" cap="none">
                <a:solidFill>
                  <a:srgbClr val="3E3E3E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937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600"/>
              <a:buFont typeface="Cabin"/>
              <a:buChar char="•"/>
              <a:defRPr sz="5200" b="0" i="0" u="none" strike="noStrike" cap="none">
                <a:solidFill>
                  <a:srgbClr val="3E3E3E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937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600"/>
              <a:buFont typeface="Cabin"/>
              <a:buChar char="•"/>
              <a:defRPr sz="5200" b="0" i="0" u="none" strike="noStrike" cap="none">
                <a:solidFill>
                  <a:srgbClr val="3E3E3E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pic>
        <p:nvPicPr>
          <p:cNvPr id="63" name="Google Shape;63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82392" y="6707716"/>
            <a:ext cx="5417400" cy="888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37"/>
          <p:cNvSpPr txBox="1">
            <a:spLocks noGrp="1"/>
          </p:cNvSpPr>
          <p:nvPr>
            <p:ph type="sldNum" idx="12"/>
          </p:nvPr>
        </p:nvSpPr>
        <p:spPr>
          <a:xfrm>
            <a:off x="11934016" y="13074034"/>
            <a:ext cx="4077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8"/>
          <p:cNvSpPr txBox="1">
            <a:spLocks noGrp="1"/>
          </p:cNvSpPr>
          <p:nvPr>
            <p:ph type="sldNum" idx="12"/>
          </p:nvPr>
        </p:nvSpPr>
        <p:spPr>
          <a:xfrm>
            <a:off x="11988088" y="13074034"/>
            <a:ext cx="4077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9"/>
          <p:cNvSpPr txBox="1">
            <a:spLocks noGrp="1"/>
          </p:cNvSpPr>
          <p:nvPr>
            <p:ph type="sldNum" idx="12"/>
          </p:nvPr>
        </p:nvSpPr>
        <p:spPr>
          <a:xfrm>
            <a:off x="12038888" y="13115925"/>
            <a:ext cx="3063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">
  <p:cSld name="Photo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0"/>
          <p:cNvSpPr txBox="1">
            <a:spLocks noGrp="1"/>
          </p:cNvSpPr>
          <p:nvPr>
            <p:ph type="ctrTitle"/>
          </p:nvPr>
        </p:nvSpPr>
        <p:spPr>
          <a:xfrm>
            <a:off x="3048000" y="2244726"/>
            <a:ext cx="18288000" cy="47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0"/>
          <p:cNvSpPr txBox="1"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20" name="Google Shape;20;p60"/>
          <p:cNvSpPr txBox="1">
            <a:spLocks noGrp="1"/>
          </p:cNvSpPr>
          <p:nvPr>
            <p:ph type="dt" idx="10"/>
          </p:nvPr>
        </p:nvSpPr>
        <p:spPr>
          <a:xfrm>
            <a:off x="16764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60"/>
          <p:cNvSpPr txBox="1">
            <a:spLocks noGrp="1"/>
          </p:cNvSpPr>
          <p:nvPr>
            <p:ph type="ftr" idx="11"/>
          </p:nvPr>
        </p:nvSpPr>
        <p:spPr>
          <a:xfrm>
            <a:off x="8077200" y="12712700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60"/>
          <p:cNvSpPr txBox="1">
            <a:spLocks noGrp="1"/>
          </p:cNvSpPr>
          <p:nvPr>
            <p:ph type="sldNum" idx="12"/>
          </p:nvPr>
        </p:nvSpPr>
        <p:spPr>
          <a:xfrm>
            <a:off x="172212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7"/>
          <p:cNvSpPr txBox="1">
            <a:spLocks noGrp="1"/>
          </p:cNvSpPr>
          <p:nvPr>
            <p:ph type="title"/>
          </p:nvPr>
        </p:nvSpPr>
        <p:spPr>
          <a:xfrm>
            <a:off x="1778000" y="4152900"/>
            <a:ext cx="208281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27"/>
          <p:cNvSpPr txBox="1">
            <a:spLocks noGrp="1"/>
          </p:cNvSpPr>
          <p:nvPr>
            <p:ph type="sldNum" idx="12"/>
          </p:nvPr>
        </p:nvSpPr>
        <p:spPr>
          <a:xfrm>
            <a:off x="11988088" y="13074034"/>
            <a:ext cx="4077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Object">
  <p:cSld name="Title &amp; 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8"/>
          <p:cNvSpPr txBox="1">
            <a:spLocks noGrp="1"/>
          </p:cNvSpPr>
          <p:nvPr>
            <p:ph type="sldNum" idx="12"/>
          </p:nvPr>
        </p:nvSpPr>
        <p:spPr>
          <a:xfrm>
            <a:off x="11988088" y="13074034"/>
            <a:ext cx="4077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28"/>
          <p:cNvSpPr txBox="1">
            <a:spLocks noGrp="1"/>
          </p:cNvSpPr>
          <p:nvPr>
            <p:ph type="title"/>
          </p:nvPr>
        </p:nvSpPr>
        <p:spPr>
          <a:xfrm>
            <a:off x="2635844" y="1232989"/>
            <a:ext cx="19112400" cy="16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9" name="Google Shape;29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71445" y="243932"/>
            <a:ext cx="432900" cy="4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28"/>
          <p:cNvSpPr txBox="1">
            <a:spLocks noGrp="1"/>
          </p:cNvSpPr>
          <p:nvPr>
            <p:ph type="body" idx="1"/>
          </p:nvPr>
        </p:nvSpPr>
        <p:spPr>
          <a:xfrm>
            <a:off x="2820130" y="3811571"/>
            <a:ext cx="18743700" cy="80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762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Cabin"/>
              <a:buChar char="๏"/>
              <a:defRPr sz="5200" b="0" i="0" u="none" strike="noStrike" cap="none">
                <a:solidFill>
                  <a:srgbClr val="3E3E3E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59372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Cabin"/>
              <a:buChar char="•"/>
              <a:defRPr sz="4600" b="0" i="0" u="none" strike="noStrike" cap="none">
                <a:solidFill>
                  <a:srgbClr val="3E3E3E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40957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Cabin"/>
              <a:buChar char="•"/>
              <a:defRPr sz="3800" b="0" i="0" u="none" strike="noStrike" cap="none">
                <a:solidFill>
                  <a:srgbClr val="3E3E3E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81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Cabin"/>
              <a:buChar char="•"/>
              <a:defRPr sz="3200" b="0" i="0" u="none" strike="noStrike" cap="none">
                <a:solidFill>
                  <a:srgbClr val="3E3E3E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81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Cabin"/>
              <a:buChar char="•"/>
              <a:defRPr sz="3200" b="0" i="1" u="none" strike="noStrike" cap="none">
                <a:solidFill>
                  <a:srgbClr val="3E3E3E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937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600"/>
              <a:buFont typeface="Cabin"/>
              <a:buChar char="•"/>
              <a:defRPr sz="5200" b="0" i="0" u="none" strike="noStrike" cap="none">
                <a:solidFill>
                  <a:srgbClr val="3E3E3E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937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600"/>
              <a:buFont typeface="Cabin"/>
              <a:buChar char="•"/>
              <a:defRPr sz="5200" b="0" i="0" u="none" strike="noStrike" cap="none">
                <a:solidFill>
                  <a:srgbClr val="3E3E3E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937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600"/>
              <a:buFont typeface="Cabin"/>
              <a:buChar char="•"/>
              <a:defRPr sz="5200" b="0" i="0" u="none" strike="noStrike" cap="none">
                <a:solidFill>
                  <a:srgbClr val="3E3E3E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937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600"/>
              <a:buFont typeface="Cabin"/>
              <a:buChar char="•"/>
              <a:defRPr sz="5200" b="0" i="0" u="none" strike="noStrike" cap="none">
                <a:solidFill>
                  <a:srgbClr val="3E3E3E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9"/>
          <p:cNvSpPr txBox="1">
            <a:spLocks noGrp="1"/>
          </p:cNvSpPr>
          <p:nvPr>
            <p:ph type="sldNum" idx="12"/>
          </p:nvPr>
        </p:nvSpPr>
        <p:spPr>
          <a:xfrm>
            <a:off x="12038888" y="13124834"/>
            <a:ext cx="3063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29"/>
          <p:cNvSpPr txBox="1">
            <a:spLocks noGrp="1"/>
          </p:cNvSpPr>
          <p:nvPr>
            <p:ph type="body" idx="1"/>
          </p:nvPr>
        </p:nvSpPr>
        <p:spPr>
          <a:xfrm>
            <a:off x="2855459" y="1027694"/>
            <a:ext cx="18673200" cy="108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762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Cabin"/>
              <a:buChar char="๏"/>
              <a:defRPr sz="5200" b="0" i="0" u="none" strike="noStrike" cap="none">
                <a:solidFill>
                  <a:srgbClr val="3E3E3E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59372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Cabin"/>
              <a:buChar char="•"/>
              <a:defRPr sz="4600" b="0" i="0" u="none" strike="noStrike" cap="none">
                <a:solidFill>
                  <a:srgbClr val="3E3E3E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40957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Cabin"/>
              <a:buChar char="•"/>
              <a:defRPr sz="3800" b="0" i="0" u="none" strike="noStrike" cap="none">
                <a:solidFill>
                  <a:srgbClr val="3E3E3E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81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Cabin"/>
              <a:buChar char="•"/>
              <a:defRPr sz="3200" b="0" i="0" u="none" strike="noStrike" cap="none">
                <a:solidFill>
                  <a:srgbClr val="3E3E3E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81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Cabin"/>
              <a:buChar char="•"/>
              <a:defRPr sz="3200" b="0" i="1" u="none" strike="noStrike" cap="none">
                <a:solidFill>
                  <a:srgbClr val="3E3E3E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937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600"/>
              <a:buFont typeface="Cabin"/>
              <a:buChar char="•"/>
              <a:defRPr sz="5200" b="0" i="0" u="none" strike="noStrike" cap="none">
                <a:solidFill>
                  <a:srgbClr val="3E3E3E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937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600"/>
              <a:buFont typeface="Cabin"/>
              <a:buChar char="•"/>
              <a:defRPr sz="5200" b="0" i="0" u="none" strike="noStrike" cap="none">
                <a:solidFill>
                  <a:srgbClr val="3E3E3E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937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600"/>
              <a:buFont typeface="Cabin"/>
              <a:buChar char="•"/>
              <a:defRPr sz="5200" b="0" i="0" u="none" strike="noStrike" cap="none">
                <a:solidFill>
                  <a:srgbClr val="3E3E3E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937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600"/>
              <a:buFont typeface="Cabin"/>
              <a:buChar char="•"/>
              <a:defRPr sz="5200" b="0" i="0" u="none" strike="noStrike" cap="none">
                <a:solidFill>
                  <a:srgbClr val="3E3E3E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0"/>
          <p:cNvSpPr txBox="1">
            <a:spLocks noGrp="1"/>
          </p:cNvSpPr>
          <p:nvPr>
            <p:ph type="body" idx="1"/>
          </p:nvPr>
        </p:nvSpPr>
        <p:spPr>
          <a:xfrm>
            <a:off x="2814749" y="3603314"/>
            <a:ext cx="18754500" cy="84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762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Cabin"/>
              <a:buChar char="๏"/>
              <a:defRPr sz="5200" b="0" i="0" u="none" strike="noStrike" cap="none">
                <a:solidFill>
                  <a:srgbClr val="3E3E3E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59372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Cabin"/>
              <a:buChar char="•"/>
              <a:defRPr sz="4600" b="0" i="0" u="none" strike="noStrike" cap="none">
                <a:solidFill>
                  <a:srgbClr val="3E3E3E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40957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Cabin"/>
              <a:buChar char="•"/>
              <a:defRPr sz="3800" b="0" i="0" u="none" strike="noStrike" cap="none">
                <a:solidFill>
                  <a:srgbClr val="3E3E3E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81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Cabin"/>
              <a:buChar char="•"/>
              <a:defRPr sz="3200" b="0" i="0" u="none" strike="noStrike" cap="none">
                <a:solidFill>
                  <a:srgbClr val="3E3E3E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81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Cabin"/>
              <a:buChar char="•"/>
              <a:defRPr sz="3200" b="0" i="1" u="none" strike="noStrike" cap="none">
                <a:solidFill>
                  <a:srgbClr val="3E3E3E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937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600"/>
              <a:buFont typeface="Cabin"/>
              <a:buChar char="•"/>
              <a:defRPr sz="5200" b="0" i="0" u="none" strike="noStrike" cap="none">
                <a:solidFill>
                  <a:srgbClr val="3E3E3E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937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600"/>
              <a:buFont typeface="Cabin"/>
              <a:buChar char="•"/>
              <a:defRPr sz="5200" b="0" i="0" u="none" strike="noStrike" cap="none">
                <a:solidFill>
                  <a:srgbClr val="3E3E3E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937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600"/>
              <a:buFont typeface="Cabin"/>
              <a:buChar char="•"/>
              <a:defRPr sz="5200" b="0" i="0" u="none" strike="noStrike" cap="none">
                <a:solidFill>
                  <a:srgbClr val="3E3E3E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937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600"/>
              <a:buFont typeface="Cabin"/>
              <a:buChar char="•"/>
              <a:defRPr sz="5200" b="0" i="0" u="none" strike="noStrike" cap="none">
                <a:solidFill>
                  <a:srgbClr val="3E3E3E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sldNum" idx="12"/>
          </p:nvPr>
        </p:nvSpPr>
        <p:spPr>
          <a:xfrm>
            <a:off x="11988088" y="13074034"/>
            <a:ext cx="4077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title"/>
          </p:nvPr>
        </p:nvSpPr>
        <p:spPr>
          <a:xfrm>
            <a:off x="2635844" y="1232989"/>
            <a:ext cx="19112400" cy="16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de">
  <p:cSld name="Title &amp; Cod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1"/>
          <p:cNvSpPr txBox="1">
            <a:spLocks noGrp="1"/>
          </p:cNvSpPr>
          <p:nvPr>
            <p:ph type="sldNum" idx="12"/>
          </p:nvPr>
        </p:nvSpPr>
        <p:spPr>
          <a:xfrm>
            <a:off x="11988088" y="13074034"/>
            <a:ext cx="4077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31"/>
          <p:cNvSpPr txBox="1">
            <a:spLocks noGrp="1"/>
          </p:cNvSpPr>
          <p:nvPr>
            <p:ph type="title"/>
          </p:nvPr>
        </p:nvSpPr>
        <p:spPr>
          <a:xfrm>
            <a:off x="2635844" y="1232989"/>
            <a:ext cx="19112400" cy="16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41" name="Google Shape;41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71445" y="243932"/>
            <a:ext cx="432900" cy="43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 on Left">
  <p:cSld name="Title &amp; Bullets on Lef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2"/>
          <p:cNvSpPr txBox="1">
            <a:spLocks noGrp="1"/>
          </p:cNvSpPr>
          <p:nvPr>
            <p:ph type="body" idx="1"/>
          </p:nvPr>
        </p:nvSpPr>
        <p:spPr>
          <a:xfrm>
            <a:off x="2814749" y="3603314"/>
            <a:ext cx="8912700" cy="84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762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Open Sans"/>
              <a:buChar char="๏"/>
              <a:defRPr sz="5200" b="0" i="0" u="none" strike="noStrike" cap="none">
                <a:solidFill>
                  <a:srgbClr val="3E3E3E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59372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Cabin"/>
              <a:buChar char="•"/>
              <a:defRPr sz="4600" b="0" i="0" u="none" strike="noStrike" cap="none">
                <a:solidFill>
                  <a:srgbClr val="3E3E3E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40957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Cabin"/>
              <a:buChar char="•"/>
              <a:defRPr sz="3800" b="0" i="0" u="none" strike="noStrike" cap="none">
                <a:solidFill>
                  <a:srgbClr val="3E3E3E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81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Cabin"/>
              <a:buChar char="•"/>
              <a:defRPr sz="3200" b="0" i="0" u="none" strike="noStrike" cap="none">
                <a:solidFill>
                  <a:srgbClr val="3E3E3E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81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Cabin"/>
              <a:buChar char="•"/>
              <a:defRPr sz="3200" b="0" i="1" u="none" strike="noStrike" cap="none">
                <a:solidFill>
                  <a:srgbClr val="3E3E3E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937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600"/>
              <a:buFont typeface="Cabin"/>
              <a:buChar char="•"/>
              <a:defRPr sz="5200" b="0" i="0" u="none" strike="noStrike" cap="none">
                <a:solidFill>
                  <a:srgbClr val="3E3E3E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937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600"/>
              <a:buFont typeface="Cabin"/>
              <a:buChar char="•"/>
              <a:defRPr sz="5200" b="0" i="0" u="none" strike="noStrike" cap="none">
                <a:solidFill>
                  <a:srgbClr val="3E3E3E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937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600"/>
              <a:buFont typeface="Cabin"/>
              <a:buChar char="•"/>
              <a:defRPr sz="5200" b="0" i="0" u="none" strike="noStrike" cap="none">
                <a:solidFill>
                  <a:srgbClr val="3E3E3E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937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600"/>
              <a:buFont typeface="Cabin"/>
              <a:buChar char="•"/>
              <a:defRPr sz="5200" b="0" i="0" u="none" strike="noStrike" cap="none">
                <a:solidFill>
                  <a:srgbClr val="3E3E3E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4" name="Google Shape;44;p32"/>
          <p:cNvSpPr txBox="1">
            <a:spLocks noGrp="1"/>
          </p:cNvSpPr>
          <p:nvPr>
            <p:ph type="sldNum" idx="12"/>
          </p:nvPr>
        </p:nvSpPr>
        <p:spPr>
          <a:xfrm>
            <a:off x="11972840" y="13074034"/>
            <a:ext cx="4077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32"/>
          <p:cNvSpPr txBox="1">
            <a:spLocks noGrp="1"/>
          </p:cNvSpPr>
          <p:nvPr>
            <p:ph type="title"/>
          </p:nvPr>
        </p:nvSpPr>
        <p:spPr>
          <a:xfrm>
            <a:off x="2841773" y="1233672"/>
            <a:ext cx="18700500" cy="16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 on Right">
  <p:cSld name="Title &amp; Bullets on Righ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3"/>
          <p:cNvSpPr txBox="1">
            <a:spLocks noGrp="1"/>
          </p:cNvSpPr>
          <p:nvPr>
            <p:ph type="body" idx="1"/>
          </p:nvPr>
        </p:nvSpPr>
        <p:spPr>
          <a:xfrm>
            <a:off x="12597156" y="3603314"/>
            <a:ext cx="8912700" cy="84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762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Cabin"/>
              <a:buChar char="๏"/>
              <a:defRPr sz="5200" b="0" i="0" u="none" strike="noStrike" cap="none">
                <a:solidFill>
                  <a:srgbClr val="3E3E3E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59372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Cabin"/>
              <a:buChar char="•"/>
              <a:defRPr sz="4600" b="0" i="0" u="none" strike="noStrike" cap="none">
                <a:solidFill>
                  <a:srgbClr val="3E3E3E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40957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Cabin"/>
              <a:buChar char="•"/>
              <a:defRPr sz="3800" b="0" i="0" u="none" strike="noStrike" cap="none">
                <a:solidFill>
                  <a:srgbClr val="3E3E3E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81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Cabin"/>
              <a:buChar char="•"/>
              <a:defRPr sz="3200" b="0" i="0" u="none" strike="noStrike" cap="none">
                <a:solidFill>
                  <a:srgbClr val="3E3E3E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81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Cabin"/>
              <a:buChar char="•"/>
              <a:defRPr sz="3200" b="0" i="1" u="none" strike="noStrike" cap="none">
                <a:solidFill>
                  <a:srgbClr val="3E3E3E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937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600"/>
              <a:buFont typeface="Cabin"/>
              <a:buChar char="•"/>
              <a:defRPr sz="5200" b="0" i="0" u="none" strike="noStrike" cap="none">
                <a:solidFill>
                  <a:srgbClr val="3E3E3E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937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600"/>
              <a:buFont typeface="Cabin"/>
              <a:buChar char="•"/>
              <a:defRPr sz="5200" b="0" i="0" u="none" strike="noStrike" cap="none">
                <a:solidFill>
                  <a:srgbClr val="3E3E3E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937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600"/>
              <a:buFont typeface="Cabin"/>
              <a:buChar char="•"/>
              <a:defRPr sz="5200" b="0" i="0" u="none" strike="noStrike" cap="none">
                <a:solidFill>
                  <a:srgbClr val="3E3E3E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937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600"/>
              <a:buFont typeface="Cabin"/>
              <a:buChar char="•"/>
              <a:defRPr sz="5200" b="0" i="0" u="none" strike="noStrike" cap="none">
                <a:solidFill>
                  <a:srgbClr val="3E3E3E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11988088" y="13074034"/>
            <a:ext cx="4077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33"/>
          <p:cNvSpPr txBox="1">
            <a:spLocks noGrp="1"/>
          </p:cNvSpPr>
          <p:nvPr>
            <p:ph type="title"/>
          </p:nvPr>
        </p:nvSpPr>
        <p:spPr>
          <a:xfrm>
            <a:off x="2876456" y="1241558"/>
            <a:ext cx="18631200" cy="16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/>
          <p:nvPr/>
        </p:nvSpPr>
        <p:spPr>
          <a:xfrm>
            <a:off x="-25400" y="12818533"/>
            <a:ext cx="24434701" cy="930000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7" name="Google Shape;7;p25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771445" y="13058232"/>
            <a:ext cx="432900" cy="43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25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3325519" y="13170067"/>
            <a:ext cx="1705500" cy="2283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5"/>
          <p:cNvSpPr txBox="1">
            <a:spLocks noGrp="1"/>
          </p:cNvSpPr>
          <p:nvPr>
            <p:ph type="body" idx="1"/>
          </p:nvPr>
        </p:nvSpPr>
        <p:spPr>
          <a:xfrm>
            <a:off x="2814749" y="3603314"/>
            <a:ext cx="18754500" cy="84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762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Cabin"/>
              <a:buChar char="๏"/>
              <a:defRPr sz="5200" b="0" i="0" u="none" strike="noStrike" cap="none">
                <a:solidFill>
                  <a:srgbClr val="3E3E3E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5937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Cabin"/>
              <a:buChar char="•"/>
              <a:defRPr sz="4600" b="0" i="0" u="none" strike="noStrike" cap="none">
                <a:solidFill>
                  <a:srgbClr val="3E3E3E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40957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Cabin"/>
              <a:buChar char="•"/>
              <a:defRPr sz="3800" b="0" i="0" u="none" strike="noStrike" cap="none">
                <a:solidFill>
                  <a:srgbClr val="3E3E3E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Cabin"/>
              <a:buChar char="•"/>
              <a:defRPr sz="3200" b="0" i="0" u="none" strike="noStrike" cap="none">
                <a:solidFill>
                  <a:srgbClr val="3E3E3E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Cabin"/>
              <a:buChar char="•"/>
              <a:defRPr sz="3200" b="0" i="1" u="none" strike="noStrike" cap="none">
                <a:solidFill>
                  <a:srgbClr val="3E3E3E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600"/>
              <a:buFont typeface="Cabin"/>
              <a:buChar char="•"/>
              <a:defRPr sz="5200" b="0" i="0" u="none" strike="noStrike" cap="none">
                <a:solidFill>
                  <a:srgbClr val="3E3E3E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600"/>
              <a:buFont typeface="Cabin"/>
              <a:buChar char="•"/>
              <a:defRPr sz="5200" b="0" i="0" u="none" strike="noStrike" cap="none">
                <a:solidFill>
                  <a:srgbClr val="3E3E3E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600"/>
              <a:buFont typeface="Cabin"/>
              <a:buChar char="•"/>
              <a:defRPr sz="5200" b="0" i="0" u="none" strike="noStrike" cap="none">
                <a:solidFill>
                  <a:srgbClr val="3E3E3E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600"/>
              <a:buFont typeface="Cabin"/>
              <a:buChar char="•"/>
              <a:defRPr sz="5200" b="0" i="0" u="none" strike="noStrike" cap="none">
                <a:solidFill>
                  <a:srgbClr val="3E3E3E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0" name="Google Shape;10;p25"/>
          <p:cNvSpPr txBox="1">
            <a:spLocks noGrp="1"/>
          </p:cNvSpPr>
          <p:nvPr>
            <p:ph type="sldNum" idx="12"/>
          </p:nvPr>
        </p:nvSpPr>
        <p:spPr>
          <a:xfrm>
            <a:off x="11988088" y="13074034"/>
            <a:ext cx="4077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 b="0">
              <a:solidFill>
                <a:srgbClr val="000000"/>
              </a:solidFill>
            </a:endParaRPr>
          </a:p>
        </p:txBody>
      </p:sp>
      <p:sp>
        <p:nvSpPr>
          <p:cNvPr id="11" name="Google Shape;11;p25"/>
          <p:cNvSpPr txBox="1">
            <a:spLocks noGrp="1"/>
          </p:cNvSpPr>
          <p:nvPr>
            <p:ph type="title"/>
          </p:nvPr>
        </p:nvSpPr>
        <p:spPr>
          <a:xfrm>
            <a:off x="2635844" y="1232989"/>
            <a:ext cx="19112400" cy="16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2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2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2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2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2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2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2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2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2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gitforwindows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w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/>
          <p:nvPr/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Analytics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"/>
          <p:cNvSpPr txBox="1">
            <a:spLocks noGrp="1"/>
          </p:cNvSpPr>
          <p:nvPr>
            <p:ph type="title"/>
          </p:nvPr>
        </p:nvSpPr>
        <p:spPr>
          <a:xfrm>
            <a:off x="2635845" y="2368550"/>
            <a:ext cx="1911231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solidFill>
                  <a:srgbClr val="141617"/>
                </a:solidFill>
              </a:rPr>
              <a:t>Git and </a:t>
            </a:r>
            <a:r>
              <a:rPr lang="en-US" dirty="0" err="1">
                <a:solidFill>
                  <a:srgbClr val="141617"/>
                </a:solidFill>
              </a:rPr>
              <a:t>Github</a:t>
            </a:r>
            <a:endParaRPr dirty="0">
              <a:solidFill>
                <a:srgbClr val="141617"/>
              </a:solidFill>
            </a:endParaRPr>
          </a:p>
        </p:txBody>
      </p:sp>
      <p:sp>
        <p:nvSpPr>
          <p:cNvPr id="76" name="Google Shape;76;p1"/>
          <p:cNvSpPr txBox="1">
            <a:spLocks noGrp="1"/>
          </p:cNvSpPr>
          <p:nvPr>
            <p:ph type="body" idx="1"/>
          </p:nvPr>
        </p:nvSpPr>
        <p:spPr>
          <a:xfrm>
            <a:off x="2635845" y="7823200"/>
            <a:ext cx="1911231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Times New Roman"/>
              <a:buNone/>
            </a:pPr>
            <a:r>
              <a:rPr lang="en-US" sz="5400" b="0" i="1" u="none" strike="noStrike" cap="none" dirty="0">
                <a:solidFill>
                  <a:srgbClr val="7B7B7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Gud</a:t>
            </a:r>
            <a:endParaRPr sz="5400" b="0" i="1" u="none" strike="noStrike" cap="none" dirty="0">
              <a:solidFill>
                <a:srgbClr val="7B7B7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"/>
          <p:cNvSpPr txBox="1">
            <a:spLocks noGrp="1"/>
          </p:cNvSpPr>
          <p:nvPr>
            <p:ph type="sldNum" idx="12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BACB41-9125-0E41-D905-5855BB557789}"/>
              </a:ext>
            </a:extLst>
          </p:cNvPr>
          <p:cNvSpPr txBox="1"/>
          <p:nvPr/>
        </p:nvSpPr>
        <p:spPr>
          <a:xfrm>
            <a:off x="745067" y="8653440"/>
            <a:ext cx="2323465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>
                <a:effectLst/>
                <a:latin typeface="Courier" pitchFamily="2" charset="0"/>
              </a:rPr>
              <a:t>Tracking</a:t>
            </a:r>
            <a:r>
              <a:rPr lang="en-US" sz="3200" dirty="0">
                <a:latin typeface="Courier" pitchFamily="2" charset="0"/>
              </a:rPr>
              <a:t> </a:t>
            </a:r>
          </a:p>
          <a:p>
            <a:r>
              <a:rPr lang="en-US" sz="3200" dirty="0">
                <a:latin typeface="Courier" pitchFamily="2" charset="0"/>
              </a:rPr>
              <a:t>git add </a:t>
            </a:r>
            <a:r>
              <a:rPr lang="en-US" sz="3200" dirty="0" err="1">
                <a:latin typeface="Courier" pitchFamily="2" charset="0"/>
              </a:rPr>
              <a:t>filename.extension</a:t>
            </a:r>
            <a:r>
              <a:rPr lang="en-US" sz="3200" dirty="0">
                <a:latin typeface="Courier" pitchFamily="2" charset="0"/>
              </a:rPr>
              <a:t>      --&gt; when you only want to add one file in the directory </a:t>
            </a:r>
          </a:p>
          <a:p>
            <a:r>
              <a:rPr lang="en-US" sz="3200" dirty="0">
                <a:latin typeface="Courier" pitchFamily="2" charset="0"/>
              </a:rPr>
              <a:t>git add -A                      --&gt; adds all files in the directory</a:t>
            </a:r>
            <a:br>
              <a:rPr lang="en-US" sz="3200" dirty="0">
                <a:latin typeface="Courier" pitchFamily="2" charset="0"/>
              </a:rPr>
            </a:br>
            <a:r>
              <a:rPr lang="en-US" sz="3200" dirty="0">
                <a:highlight>
                  <a:srgbClr val="00FF00"/>
                </a:highlight>
                <a:latin typeface="Courier" pitchFamily="2" charset="0"/>
              </a:rPr>
              <a:t>git add .</a:t>
            </a:r>
            <a:r>
              <a:rPr lang="en-US" sz="3200" dirty="0">
                <a:latin typeface="Courier" pitchFamily="2" charset="0"/>
              </a:rPr>
              <a:t>                       --&gt; adds all new files</a:t>
            </a:r>
          </a:p>
          <a:p>
            <a:endParaRPr lang="en-US" sz="3200" dirty="0">
              <a:latin typeface="Courier" pitchFamily="2" charset="0"/>
            </a:endParaRPr>
          </a:p>
          <a:p>
            <a:r>
              <a:rPr lang="en-US" sz="3200" b="1" u="sng" dirty="0">
                <a:effectLst/>
                <a:latin typeface="Courier" pitchFamily="2" charset="0"/>
              </a:rPr>
              <a:t>Untracking </a:t>
            </a:r>
            <a:endParaRPr lang="en-US" sz="3200" b="1" dirty="0">
              <a:latin typeface="Courier" pitchFamily="2" charset="0"/>
            </a:endParaRPr>
          </a:p>
          <a:p>
            <a:r>
              <a:rPr lang="en-US" sz="3200" dirty="0">
                <a:latin typeface="Courier" pitchFamily="2" charset="0"/>
              </a:rPr>
              <a:t>git rm --cached [</a:t>
            </a:r>
            <a:r>
              <a:rPr lang="en-US" sz="3200" dirty="0" err="1">
                <a:latin typeface="Courier" pitchFamily="2" charset="0"/>
              </a:rPr>
              <a:t>filename.extension</a:t>
            </a:r>
            <a:r>
              <a:rPr lang="en-US" sz="3200" dirty="0">
                <a:latin typeface="Courier" pitchFamily="2" charset="0"/>
              </a:rPr>
              <a:t>]</a:t>
            </a:r>
            <a:br>
              <a:rPr lang="en-US" sz="3200" dirty="0">
                <a:latin typeface="Courier" pitchFamily="2" charset="0"/>
              </a:rPr>
            </a:br>
            <a:r>
              <a:rPr lang="en-US" sz="3200" dirty="0">
                <a:latin typeface="Courier" pitchFamily="2" charset="0"/>
              </a:rPr>
              <a:t>git restore --staged [</a:t>
            </a:r>
            <a:r>
              <a:rPr lang="en-US" sz="3200" dirty="0" err="1">
                <a:latin typeface="Courier" pitchFamily="2" charset="0"/>
              </a:rPr>
              <a:t>filename.extension</a:t>
            </a:r>
            <a:r>
              <a:rPr lang="en-US" sz="3200" dirty="0">
                <a:latin typeface="Courier" pitchFamily="2" charset="0"/>
              </a:rPr>
              <a:t>]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8629398-7ACC-06C9-B61C-8240FDEDF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281" y="2245397"/>
            <a:ext cx="14549437" cy="6001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E51B0D-805C-1B65-48E5-41B402CD6AB2}"/>
              </a:ext>
            </a:extLst>
          </p:cNvPr>
          <p:cNvSpPr txBox="1"/>
          <p:nvPr/>
        </p:nvSpPr>
        <p:spPr>
          <a:xfrm>
            <a:off x="745067" y="722910"/>
            <a:ext cx="12217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Courier" pitchFamily="2" charset="0"/>
              </a:rPr>
              <a:t>5: Tracking files / staging environment</a:t>
            </a:r>
          </a:p>
        </p:txBody>
      </p:sp>
    </p:spTree>
    <p:extLst>
      <p:ext uri="{BB962C8B-B14F-4D97-AF65-F5344CB8AC3E}">
        <p14:creationId xmlns:p14="http://schemas.microsoft.com/office/powerpoint/2010/main" val="2949321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BACB41-9125-0E41-D905-5855BB557789}"/>
              </a:ext>
            </a:extLst>
          </p:cNvPr>
          <p:cNvSpPr txBox="1"/>
          <p:nvPr/>
        </p:nvSpPr>
        <p:spPr>
          <a:xfrm>
            <a:off x="571497" y="8736729"/>
            <a:ext cx="22796503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u="sng" dirty="0">
                <a:effectLst/>
                <a:latin typeface="Courier" pitchFamily="2" charset="0"/>
              </a:rPr>
              <a:t>Permanently Ignore File</a:t>
            </a:r>
            <a:endParaRPr lang="en-US" sz="3200" dirty="0">
              <a:latin typeface="Courier" pitchFamily="2" charset="0"/>
            </a:endParaRPr>
          </a:p>
          <a:p>
            <a:r>
              <a:rPr lang="en-US" sz="3200" dirty="0">
                <a:latin typeface="Courier" pitchFamily="2" charset="0"/>
              </a:rPr>
              <a:t>Create a new text document called .</a:t>
            </a:r>
            <a:r>
              <a:rPr lang="en-US" sz="3200" dirty="0" err="1">
                <a:latin typeface="Courier" pitchFamily="2" charset="0"/>
              </a:rPr>
              <a:t>gitignore</a:t>
            </a:r>
            <a:endParaRPr lang="en-US" sz="3200" dirty="0">
              <a:latin typeface="Courier" pitchFamily="2" charset="0"/>
            </a:endParaRPr>
          </a:p>
          <a:p>
            <a:r>
              <a:rPr lang="en-US" sz="3200" dirty="0">
                <a:latin typeface="Courier" pitchFamily="2" charset="0"/>
              </a:rPr>
              <a:t>`touch` .</a:t>
            </a:r>
            <a:r>
              <a:rPr lang="en-US" sz="3200" dirty="0" err="1">
                <a:latin typeface="Courier" pitchFamily="2" charset="0"/>
              </a:rPr>
              <a:t>gitignore</a:t>
            </a:r>
            <a:br>
              <a:rPr lang="en-US" sz="3200" dirty="0">
                <a:latin typeface="Courier" pitchFamily="2" charset="0"/>
              </a:rPr>
            </a:br>
            <a:r>
              <a:rPr lang="en-US" sz="3200" dirty="0">
                <a:latin typeface="Courier" pitchFamily="2" charset="0"/>
              </a:rPr>
              <a:t>`open` .</a:t>
            </a:r>
            <a:r>
              <a:rPr lang="en-US" sz="3200" dirty="0" err="1">
                <a:latin typeface="Courier" pitchFamily="2" charset="0"/>
              </a:rPr>
              <a:t>gitignore</a:t>
            </a:r>
            <a:endParaRPr lang="en-US" sz="3200" dirty="0">
              <a:latin typeface="Courier" pitchFamily="2" charset="0"/>
            </a:endParaRPr>
          </a:p>
          <a:p>
            <a:endParaRPr lang="en-US" sz="3200" dirty="0">
              <a:latin typeface="Courier" pitchFamily="2" charset="0"/>
            </a:endParaRPr>
          </a:p>
          <a:p>
            <a:r>
              <a:rPr lang="en-US" sz="3200" dirty="0">
                <a:latin typeface="Courier" pitchFamily="2" charset="0"/>
              </a:rPr>
              <a:t>Good for .</a:t>
            </a:r>
            <a:r>
              <a:rPr lang="en-US" sz="3200" dirty="0" err="1">
                <a:latin typeface="Courier" pitchFamily="2" charset="0"/>
              </a:rPr>
              <a:t>DStore</a:t>
            </a:r>
            <a:r>
              <a:rPr lang="en-US" sz="3200" dirty="0">
                <a:latin typeface="Courier" pitchFamily="2" charset="0"/>
              </a:rPr>
              <a:t>, private files, Log files and anything you don't want in your project</a:t>
            </a:r>
          </a:p>
          <a:p>
            <a:endParaRPr lang="en-US" sz="3200" u="sng" dirty="0">
              <a:effectLst/>
              <a:latin typeface="Courier" pitchFamily="2" charset="0"/>
            </a:endParaRPr>
          </a:p>
          <a:p>
            <a:r>
              <a:rPr lang="en-US" sz="3200" dirty="0">
                <a:latin typeface="Courier" pitchFamily="2" charset="0"/>
              </a:rPr>
              <a:t> 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15A70F2-E2D0-002D-3E06-48307EEE9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281" y="2245397"/>
            <a:ext cx="14549437" cy="6001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795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BACB41-9125-0E41-D905-5855BB557789}"/>
              </a:ext>
            </a:extLst>
          </p:cNvPr>
          <p:cNvSpPr txBox="1"/>
          <p:nvPr/>
        </p:nvSpPr>
        <p:spPr>
          <a:xfrm>
            <a:off x="895349" y="8192452"/>
            <a:ext cx="22593302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Courier" pitchFamily="2" charset="0"/>
              </a:rPr>
              <a:t>6: Create a commit    </a:t>
            </a:r>
            <a:endParaRPr lang="en-US" sz="3200" dirty="0">
              <a:latin typeface="Courier" pitchFamily="2" charset="0"/>
            </a:endParaRPr>
          </a:p>
          <a:p>
            <a:endParaRPr lang="en-US" sz="3200" dirty="0">
              <a:latin typeface="Courier" pitchFamily="2" charset="0"/>
            </a:endParaRPr>
          </a:p>
          <a:p>
            <a:r>
              <a:rPr lang="en-US" sz="3200" dirty="0">
                <a:latin typeface="Courier" pitchFamily="2" charset="0"/>
              </a:rPr>
              <a:t>A commit is a snapshot of your repository at the time of the commit.</a:t>
            </a:r>
          </a:p>
          <a:p>
            <a:endParaRPr lang="en-US" sz="3200" dirty="0">
              <a:latin typeface="Courier" pitchFamily="2" charset="0"/>
            </a:endParaRPr>
          </a:p>
          <a:p>
            <a:r>
              <a:rPr lang="en-US" sz="3200" dirty="0">
                <a:latin typeface="Courier" pitchFamily="2" charset="0"/>
              </a:rPr>
              <a:t>git commit -m "message"           --&gt; commits your staging area for upload</a:t>
            </a:r>
            <a:br>
              <a:rPr lang="en-US" sz="3200" dirty="0">
                <a:latin typeface="Courier" pitchFamily="2" charset="0"/>
              </a:rPr>
            </a:br>
            <a:r>
              <a:rPr lang="en-US" sz="3200" dirty="0">
                <a:latin typeface="Courier" pitchFamily="2" charset="0"/>
              </a:rPr>
              <a:t>git commit -a -m "message"        --&gt; skips over the staging step </a:t>
            </a:r>
            <a:br>
              <a:rPr lang="en-US" sz="3200" dirty="0">
                <a:latin typeface="Courier" pitchFamily="2" charset="0"/>
              </a:rPr>
            </a:br>
            <a:r>
              <a:rPr lang="en-US" sz="3200" dirty="0">
                <a:latin typeface="Courier" pitchFamily="2" charset="0"/>
              </a:rPr>
              <a:t>git restore "</a:t>
            </a:r>
            <a:r>
              <a:rPr lang="en-US" sz="3200" dirty="0" err="1">
                <a:latin typeface="Courier" pitchFamily="2" charset="0"/>
              </a:rPr>
              <a:t>filename.extension</a:t>
            </a:r>
            <a:r>
              <a:rPr lang="en-US" sz="3200" dirty="0">
                <a:latin typeface="Courier" pitchFamily="2" charset="0"/>
              </a:rPr>
              <a:t>”. --&gt; discards changes in working directory</a:t>
            </a:r>
          </a:p>
          <a:p>
            <a:endParaRPr lang="en-US" sz="3200" dirty="0">
              <a:latin typeface="Courier" pitchFamily="2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6A13677-DFA5-7553-9D2F-B1737646E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281" y="1703530"/>
            <a:ext cx="14549437" cy="6001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203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BACB41-9125-0E41-D905-5855BB557789}"/>
              </a:ext>
            </a:extLst>
          </p:cNvPr>
          <p:cNvSpPr txBox="1"/>
          <p:nvPr/>
        </p:nvSpPr>
        <p:spPr>
          <a:xfrm>
            <a:off x="895349" y="8277119"/>
            <a:ext cx="2259330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Courier" pitchFamily="2" charset="0"/>
              </a:rPr>
              <a:t>7: Push to GitHub</a:t>
            </a:r>
            <a:endParaRPr lang="en-US" sz="3200" dirty="0">
              <a:latin typeface="Courier" pitchFamily="2" charset="0"/>
            </a:endParaRPr>
          </a:p>
          <a:p>
            <a:r>
              <a:rPr lang="en-US" sz="3200" dirty="0">
                <a:latin typeface="Courier" pitchFamily="2" charset="0"/>
              </a:rPr>
              <a:t>    1. Git push</a:t>
            </a:r>
          </a:p>
          <a:p>
            <a:r>
              <a:rPr lang="en-US" sz="3200" b="1" dirty="0">
                <a:latin typeface="Courier" pitchFamily="2" charset="0"/>
              </a:rPr>
              <a:t>8: Pull from </a:t>
            </a:r>
            <a:r>
              <a:rPr lang="en-US" sz="3200" b="1" dirty="0" err="1">
                <a:latin typeface="Courier" pitchFamily="2" charset="0"/>
              </a:rPr>
              <a:t>Github</a:t>
            </a:r>
            <a:endParaRPr lang="en-US" sz="3200" dirty="0">
              <a:latin typeface="Courier" pitchFamily="2" charset="0"/>
            </a:endParaRPr>
          </a:p>
          <a:p>
            <a:r>
              <a:rPr lang="en-US" sz="3200" dirty="0">
                <a:latin typeface="Courier" pitchFamily="2" charset="0"/>
              </a:rPr>
              <a:t>    1. Git pull</a:t>
            </a:r>
          </a:p>
          <a:p>
            <a:endParaRPr lang="en-US" sz="3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163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8367D30-B8FA-A217-276B-1CEEED24A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563368"/>
              </p:ext>
            </p:extLst>
          </p:nvPr>
        </p:nvGraphicFramePr>
        <p:xfrm>
          <a:off x="536697" y="305324"/>
          <a:ext cx="22458769" cy="11779683"/>
        </p:xfrm>
        <a:graphic>
          <a:graphicData uri="http://schemas.openxmlformats.org/drawingml/2006/table">
            <a:tbl>
              <a:tblPr/>
              <a:tblGrid>
                <a:gridCol w="4033874">
                  <a:extLst>
                    <a:ext uri="{9D8B030D-6E8A-4147-A177-3AD203B41FA5}">
                      <a16:colId xmlns:a16="http://schemas.microsoft.com/office/drawing/2014/main" val="1832046049"/>
                    </a:ext>
                  </a:extLst>
                </a:gridCol>
                <a:gridCol w="18424895">
                  <a:extLst>
                    <a:ext uri="{9D8B030D-6E8A-4147-A177-3AD203B41FA5}">
                      <a16:colId xmlns:a16="http://schemas.microsoft.com/office/drawing/2014/main" val="195161384"/>
                    </a:ext>
                  </a:extLst>
                </a:gridCol>
              </a:tblGrid>
              <a:tr h="191218">
                <a:tc>
                  <a:txBody>
                    <a:bodyPr/>
                    <a:lstStyle/>
                    <a:p>
                      <a:r>
                        <a:rPr lang="en-US" sz="3200" b="1">
                          <a:effectLst/>
                          <a:latin typeface="Courier" pitchFamily="2" charset="0"/>
                        </a:rPr>
                        <a:t>Command</a:t>
                      </a:r>
                      <a:endParaRPr lang="en-US" sz="3200">
                        <a:effectLst/>
                        <a:latin typeface="Courier" pitchFamily="2" charset="0"/>
                      </a:endParaRPr>
                    </a:p>
                  </a:txBody>
                  <a:tcPr marL="57365" marR="57365" marT="28683" marB="28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>
                          <a:effectLst/>
                          <a:latin typeface="Courier" pitchFamily="2" charset="0"/>
                        </a:rPr>
                        <a:t>Purpose</a:t>
                      </a:r>
                      <a:endParaRPr lang="en-US" sz="3200">
                        <a:effectLst/>
                        <a:latin typeface="Courier" pitchFamily="2" charset="0"/>
                      </a:endParaRPr>
                    </a:p>
                  </a:txBody>
                  <a:tcPr marL="57365" marR="57365" marT="28683" marB="28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0302577"/>
                  </a:ext>
                </a:extLst>
              </a:tr>
              <a:tr h="191218"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Courier" pitchFamily="2" charset="0"/>
                        </a:rPr>
                        <a:t>clear</a:t>
                      </a:r>
                    </a:p>
                  </a:txBody>
                  <a:tcPr marL="57365" marR="57365" marT="28683" marB="28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Courier" pitchFamily="2" charset="0"/>
                        </a:rPr>
                        <a:t>clears terminal </a:t>
                      </a:r>
                    </a:p>
                  </a:txBody>
                  <a:tcPr marL="57365" marR="57365" marT="28683" marB="28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752594"/>
                  </a:ext>
                </a:extLst>
              </a:tr>
              <a:tr h="191218"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Courier" pitchFamily="2" charset="0"/>
                        </a:rPr>
                        <a:t>-h </a:t>
                      </a:r>
                    </a:p>
                  </a:txBody>
                  <a:tcPr marL="57365" marR="57365" marT="28683" marB="28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Courier" pitchFamily="2" charset="0"/>
                        </a:rPr>
                        <a:t>help flag provides information on any command it is placed after</a:t>
                      </a:r>
                    </a:p>
                  </a:txBody>
                  <a:tcPr marL="57365" marR="57365" marT="28683" marB="28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522980"/>
                  </a:ext>
                </a:extLst>
              </a:tr>
              <a:tr h="191218"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Courier" pitchFamily="2" charset="0"/>
                        </a:rPr>
                        <a:t>git help [command]</a:t>
                      </a:r>
                    </a:p>
                  </a:txBody>
                  <a:tcPr marL="57365" marR="57365" marT="28683" marB="28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Courier" pitchFamily="2" charset="0"/>
                        </a:rPr>
                        <a:t>additional on computer information about selected command</a:t>
                      </a:r>
                    </a:p>
                  </a:txBody>
                  <a:tcPr marL="57365" marR="57365" marT="28683" marB="28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4519946"/>
                  </a:ext>
                </a:extLst>
              </a:tr>
              <a:tr h="191218"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Courier" pitchFamily="2" charset="0"/>
                        </a:rPr>
                        <a:t>git status   </a:t>
                      </a:r>
                    </a:p>
                  </a:txBody>
                  <a:tcPr marL="57365" marR="57365" marT="28683" marB="28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Courier" pitchFamily="2" charset="0"/>
                        </a:rPr>
                        <a:t>highlights in red all files in dir that are not in the git staging area</a:t>
                      </a:r>
                    </a:p>
                  </a:txBody>
                  <a:tcPr marL="57365" marR="57365" marT="28683" marB="28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565812"/>
                  </a:ext>
                </a:extLst>
              </a:tr>
              <a:tr h="191218"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Courier" pitchFamily="2" charset="0"/>
                        </a:rPr>
                        <a:t>git reset </a:t>
                      </a:r>
                    </a:p>
                  </a:txBody>
                  <a:tcPr marL="57365" marR="57365" marT="28683" marB="28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Courier" pitchFamily="2" charset="0"/>
                        </a:rPr>
                        <a:t>removes all files from staging area</a:t>
                      </a:r>
                    </a:p>
                  </a:txBody>
                  <a:tcPr marL="57365" marR="57365" marT="28683" marB="28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9052206"/>
                  </a:ext>
                </a:extLst>
              </a:tr>
              <a:tr h="191218"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Courier" pitchFamily="2" charset="0"/>
                        </a:rPr>
                        <a:t>git log  </a:t>
                      </a:r>
                    </a:p>
                  </a:txBody>
                  <a:tcPr marL="57365" marR="57365" marT="28683" marB="28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Courier" pitchFamily="2" charset="0"/>
                        </a:rPr>
                        <a:t>shows an activity history for dir including user, commit_id and date</a:t>
                      </a:r>
                    </a:p>
                  </a:txBody>
                  <a:tcPr marL="57365" marR="57365" marT="28683" marB="28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3759125"/>
                  </a:ext>
                </a:extLst>
              </a:tr>
              <a:tr h="191218"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Courier" pitchFamily="2" charset="0"/>
                        </a:rPr>
                        <a:t>git config  </a:t>
                      </a:r>
                    </a:p>
                  </a:txBody>
                  <a:tcPr marL="57365" marR="57365" marT="28683" marB="28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Courier" pitchFamily="2" charset="0"/>
                        </a:rPr>
                        <a:t>allows you to configure your git bash</a:t>
                      </a:r>
                    </a:p>
                  </a:txBody>
                  <a:tcPr marL="57365" marR="57365" marT="28683" marB="28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0146091"/>
                  </a:ext>
                </a:extLst>
              </a:tr>
              <a:tr h="1386327"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Courier" pitchFamily="2" charset="0"/>
                        </a:rPr>
                        <a:t>git config –list </a:t>
                      </a:r>
                    </a:p>
                  </a:txBody>
                  <a:tcPr marL="57365" marR="57365" marT="28683" marB="28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Courier" pitchFamily="2" charset="0"/>
                        </a:rPr>
                        <a:t>lists your current config settings</a:t>
                      </a:r>
                    </a:p>
                  </a:txBody>
                  <a:tcPr marL="57365" marR="57365" marT="28683" marB="28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0968418"/>
                  </a:ext>
                </a:extLst>
              </a:tr>
              <a:tr h="1386327"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Courier" pitchFamily="2" charset="0"/>
                        </a:rPr>
                        <a:t>git help &lt;verb&gt;</a:t>
                      </a:r>
                    </a:p>
                  </a:txBody>
                  <a:tcPr marL="57365" marR="57365" marT="28683" marB="28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Courier" pitchFamily="2" charset="0"/>
                        </a:rPr>
                        <a:t>provides help for the verb in question ex/ git help add</a:t>
                      </a:r>
                    </a:p>
                  </a:txBody>
                  <a:tcPr marL="57365" marR="57365" marT="28683" marB="28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7950802"/>
                  </a:ext>
                </a:extLst>
              </a:tr>
              <a:tr h="1386327"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Courier" pitchFamily="2" charset="0"/>
                        </a:rPr>
                        <a:t>rm -rf</a:t>
                      </a:r>
                    </a:p>
                  </a:txBody>
                  <a:tcPr marL="57365" marR="57365" marT="28683" marB="28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Courier" pitchFamily="2" charset="0"/>
                        </a:rPr>
                        <a:t>deletes directory and connection</a:t>
                      </a:r>
                    </a:p>
                  </a:txBody>
                  <a:tcPr marL="57365" marR="57365" marT="28683" marB="28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424326"/>
                  </a:ext>
                </a:extLst>
              </a:tr>
              <a:tr h="1386327"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Courier" pitchFamily="2" charset="0"/>
                        </a:rPr>
                        <a:t>git clone</a:t>
                      </a:r>
                    </a:p>
                  </a:txBody>
                  <a:tcPr marL="57365" marR="57365" marT="28683" marB="28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Courier" pitchFamily="2" charset="0"/>
                        </a:rPr>
                        <a:t>copies remote repository to local machine</a:t>
                      </a:r>
                    </a:p>
                  </a:txBody>
                  <a:tcPr marL="57365" marR="57365" marT="28683" marB="28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84600"/>
                  </a:ext>
                </a:extLst>
              </a:tr>
              <a:tr h="1386327"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Courier" pitchFamily="2" charset="0"/>
                        </a:rPr>
                        <a:t>git diff   </a:t>
                      </a:r>
                    </a:p>
                  </a:txBody>
                  <a:tcPr marL="57365" marR="57365" marT="28683" marB="28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effectLst/>
                          <a:latin typeface="Courier" pitchFamily="2" charset="0"/>
                        </a:rPr>
                        <a:t>show difference between commits</a:t>
                      </a:r>
                    </a:p>
                  </a:txBody>
                  <a:tcPr marL="57365" marR="57365" marT="28683" marB="28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4998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5366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B5F16-790C-06B2-0E12-B8C0E4D5A2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19662B-FB7B-0763-BE80-1F1E760136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66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5"/>
          <p:cNvSpPr txBox="1">
            <a:spLocks noGrp="1"/>
          </p:cNvSpPr>
          <p:nvPr>
            <p:ph type="title"/>
          </p:nvPr>
        </p:nvSpPr>
        <p:spPr>
          <a:xfrm>
            <a:off x="1777950" y="919607"/>
            <a:ext cx="20828100" cy="15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141617"/>
                </a:solidFill>
              </a:rPr>
              <a:t>SELECT Order of Operations</a:t>
            </a:r>
            <a:endParaRPr/>
          </a:p>
        </p:txBody>
      </p:sp>
      <p:grpSp>
        <p:nvGrpSpPr>
          <p:cNvPr id="245" name="Google Shape;245;p15"/>
          <p:cNvGrpSpPr/>
          <p:nvPr/>
        </p:nvGrpSpPr>
        <p:grpSpPr>
          <a:xfrm>
            <a:off x="1777950" y="2671748"/>
            <a:ext cx="20828098" cy="9596340"/>
            <a:chOff x="0" y="49311"/>
            <a:chExt cx="20828098" cy="9596340"/>
          </a:xfrm>
        </p:grpSpPr>
        <p:sp>
          <p:nvSpPr>
            <p:cNvPr id="246" name="Google Shape;246;p15"/>
            <p:cNvSpPr/>
            <p:nvPr/>
          </p:nvSpPr>
          <p:spPr>
            <a:xfrm>
              <a:off x="0" y="49311"/>
              <a:ext cx="20828098" cy="1505790"/>
            </a:xfrm>
            <a:prstGeom prst="roundRect">
              <a:avLst>
                <a:gd name="adj" fmla="val 16667"/>
              </a:avLst>
            </a:prstGeom>
            <a:solidFill>
              <a:srgbClr val="0065C0">
                <a:alpha val="89019"/>
              </a:srgb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5"/>
            <p:cNvSpPr txBox="1"/>
            <p:nvPr/>
          </p:nvSpPr>
          <p:spPr>
            <a:xfrm>
              <a:off x="73507" y="122818"/>
              <a:ext cx="20681085" cy="13587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8575" tIns="148575" rIns="148575" bIns="1485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00"/>
                <a:buFont typeface="Arial"/>
                <a:buNone/>
              </a:pPr>
              <a:r>
                <a:rPr lang="en-US" sz="6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lang="en-US" sz="39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ELECT</a:t>
              </a:r>
              <a:r>
                <a:rPr lang="en-US" sz="3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-  is a statement use to determine the entire working set which is relevant for the query.</a:t>
              </a:r>
              <a:endParaRPr sz="3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0" y="1667421"/>
              <a:ext cx="20828098" cy="1505790"/>
            </a:xfrm>
            <a:prstGeom prst="roundRect">
              <a:avLst>
                <a:gd name="adj" fmla="val 16667"/>
              </a:avLst>
            </a:prstGeom>
            <a:solidFill>
              <a:srgbClr val="0065C0">
                <a:alpha val="81176"/>
              </a:srgb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5"/>
            <p:cNvSpPr txBox="1"/>
            <p:nvPr/>
          </p:nvSpPr>
          <p:spPr>
            <a:xfrm>
              <a:off x="73507" y="1740928"/>
              <a:ext cx="20681085" cy="13587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8575" tIns="148575" rIns="148575" bIns="1485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00"/>
                <a:buFont typeface="Arial"/>
                <a:buNone/>
              </a:pPr>
              <a:r>
                <a:rPr lang="en-US" sz="6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r>
                <a:rPr lang="en-US" sz="39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ROM</a:t>
              </a:r>
              <a:r>
                <a:rPr lang="en-US" sz="3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– clause that will be evaluated first, to define the entire working data, relevant for the query.</a:t>
              </a:r>
              <a:endParaRPr sz="3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0" y="3285531"/>
              <a:ext cx="20828098" cy="1505790"/>
            </a:xfrm>
            <a:prstGeom prst="roundRect">
              <a:avLst>
                <a:gd name="adj" fmla="val 16667"/>
              </a:avLst>
            </a:prstGeom>
            <a:solidFill>
              <a:srgbClr val="0065C0">
                <a:alpha val="73333"/>
              </a:srgb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5"/>
            <p:cNvSpPr txBox="1"/>
            <p:nvPr/>
          </p:nvSpPr>
          <p:spPr>
            <a:xfrm>
              <a:off x="73507" y="3359038"/>
              <a:ext cx="20681085" cy="13587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8575" tIns="148575" rIns="148575" bIns="1485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00"/>
                <a:buFont typeface="Arial"/>
                <a:buNone/>
              </a:pPr>
              <a:r>
                <a:rPr lang="en-US" sz="6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r>
                <a:rPr lang="en-US" sz="39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HERE</a:t>
              </a:r>
              <a:r>
                <a:rPr lang="en-US" sz="3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– clause used to filter the data according to the conditions set.</a:t>
              </a:r>
              <a:endParaRPr sz="3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0" y="4903641"/>
              <a:ext cx="20828098" cy="1505790"/>
            </a:xfrm>
            <a:prstGeom prst="roundRect">
              <a:avLst>
                <a:gd name="adj" fmla="val 16667"/>
              </a:avLst>
            </a:prstGeom>
            <a:solidFill>
              <a:srgbClr val="0065C0">
                <a:alpha val="65098"/>
              </a:srgb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5"/>
            <p:cNvSpPr txBox="1"/>
            <p:nvPr/>
          </p:nvSpPr>
          <p:spPr>
            <a:xfrm>
              <a:off x="73507" y="4977148"/>
              <a:ext cx="20681085" cy="13587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8575" tIns="148575" rIns="148575" bIns="1485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00"/>
                <a:buFont typeface="Arial"/>
                <a:buNone/>
              </a:pPr>
              <a:r>
                <a:rPr lang="en-US" sz="6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r>
                <a:rPr lang="en-US" sz="39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ROUP BY</a:t>
              </a:r>
              <a:r>
                <a:rPr lang="en-US" sz="3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– clause where you can split the data into pieces or buckets.</a:t>
              </a:r>
              <a:endParaRPr sz="3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0" y="6521751"/>
              <a:ext cx="20828098" cy="1505790"/>
            </a:xfrm>
            <a:prstGeom prst="roundRect">
              <a:avLst>
                <a:gd name="adj" fmla="val 16667"/>
              </a:avLst>
            </a:prstGeom>
            <a:solidFill>
              <a:srgbClr val="0065C0">
                <a:alpha val="57254"/>
              </a:srgb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5"/>
            <p:cNvSpPr txBox="1"/>
            <p:nvPr/>
          </p:nvSpPr>
          <p:spPr>
            <a:xfrm>
              <a:off x="73507" y="6595258"/>
              <a:ext cx="20681085" cy="13587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8575" tIns="148575" rIns="148575" bIns="1485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00"/>
                <a:buFont typeface="Arial"/>
                <a:buNone/>
              </a:pPr>
              <a:r>
                <a:rPr lang="en-US" sz="6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r>
                <a:rPr lang="en-US" sz="39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AVING</a:t>
              </a:r>
              <a:r>
                <a:rPr lang="en-US" sz="3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– clause where you can filter the pieces or buckets of data.</a:t>
              </a:r>
              <a:endParaRPr sz="3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0" y="8139861"/>
              <a:ext cx="20828098" cy="1505790"/>
            </a:xfrm>
            <a:prstGeom prst="roundRect">
              <a:avLst>
                <a:gd name="adj" fmla="val 16667"/>
              </a:avLst>
            </a:prstGeom>
            <a:solidFill>
              <a:srgbClr val="0065C0">
                <a:alpha val="49019"/>
              </a:srgb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5"/>
            <p:cNvSpPr txBox="1"/>
            <p:nvPr/>
          </p:nvSpPr>
          <p:spPr>
            <a:xfrm>
              <a:off x="73507" y="8213368"/>
              <a:ext cx="20681085" cy="13587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8575" tIns="148575" rIns="148575" bIns="1485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900"/>
                <a:buFont typeface="Arial"/>
                <a:buNone/>
              </a:pPr>
              <a:r>
                <a:rPr lang="en-US" sz="6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r>
                <a:rPr lang="en-US" sz="39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RDER BY </a:t>
              </a:r>
              <a:r>
                <a:rPr lang="en-US" sz="3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– is the clause to sort the data when the query is executed.</a:t>
              </a:r>
              <a:endParaRPr sz="3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B8441-7C2F-5958-4354-35943ECDD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1733" y="0"/>
            <a:ext cx="18288000" cy="1633007"/>
          </a:xfrm>
        </p:spPr>
        <p:txBody>
          <a:bodyPr>
            <a:normAutofit fontScale="90000"/>
          </a:bodyPr>
          <a:lstStyle/>
          <a:p>
            <a:r>
              <a:rPr lang="en-US" dirty="0"/>
              <a:t>Horror Story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1ECD6F-8BCE-AC6C-496E-83952BFF2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7416800"/>
            <a:ext cx="23215599" cy="4927599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Courier" pitchFamily="2" charset="0"/>
              </a:rPr>
              <a:t>You’re working on a paper or tweaking and re-tweaking an application that might change your life. </a:t>
            </a:r>
          </a:p>
          <a:p>
            <a:r>
              <a:rPr lang="en-US" dirty="0">
                <a:latin typeface="Courier" pitchFamily="2" charset="0"/>
              </a:rPr>
              <a:t>Your head grows heavy, and your sight grows dim.</a:t>
            </a:r>
          </a:p>
          <a:p>
            <a:r>
              <a:rPr lang="en-US" dirty="0">
                <a:latin typeface="Courier" pitchFamily="2" charset="0"/>
              </a:rPr>
              <a:t>You close the program. </a:t>
            </a:r>
          </a:p>
          <a:p>
            <a:r>
              <a:rPr lang="en-US" dirty="0">
                <a:latin typeface="Courier" pitchFamily="2" charset="0"/>
              </a:rPr>
              <a:t>All that is not saved is lost.</a:t>
            </a:r>
          </a:p>
          <a:p>
            <a:r>
              <a:rPr lang="en-US" dirty="0">
                <a:latin typeface="Courier" pitchFamily="2" charset="0"/>
              </a:rPr>
              <a:t>You search desperately in the chaos of folders and files with slightly altered names. </a:t>
            </a:r>
          </a:p>
          <a:p>
            <a:r>
              <a:rPr lang="en-US" dirty="0">
                <a:latin typeface="Courier" pitchFamily="2" charset="0"/>
              </a:rPr>
              <a:t>Was it super_important_doc_v12.txt or </a:t>
            </a:r>
            <a:r>
              <a:rPr lang="en-US" dirty="0" err="1">
                <a:latin typeface="Courier" pitchFamily="2" charset="0"/>
              </a:rPr>
              <a:t>super_important_doc_latest.txt</a:t>
            </a:r>
            <a:r>
              <a:rPr lang="en-US" dirty="0">
                <a:latin typeface="Courier" pitchFamily="2" charset="0"/>
              </a:rPr>
              <a:t> …</a:t>
            </a:r>
          </a:p>
          <a:p>
            <a:r>
              <a:rPr lang="en-US" dirty="0">
                <a:latin typeface="Courier" pitchFamily="2" charset="0"/>
              </a:rPr>
              <a:t>The wolves howl outside.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Surviving Big Data's Zombie Apocalypse - Ivey Business Journal">
            <a:extLst>
              <a:ext uri="{FF2B5EF4-FFF2-40B4-BE49-F238E27FC236}">
                <a16:creationId xmlns:a16="http://schemas.microsoft.com/office/drawing/2014/main" id="{F8769EE9-8FA3-133C-1437-849735027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641" y="2272764"/>
            <a:ext cx="7342717" cy="458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304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ED2E4-303F-EF71-BC28-762A1AF27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72282"/>
            <a:ext cx="16764000" cy="1497541"/>
          </a:xfrm>
        </p:spPr>
        <p:txBody>
          <a:bodyPr>
            <a:noAutofit/>
          </a:bodyPr>
          <a:lstStyle/>
          <a:p>
            <a:r>
              <a:rPr lang="en-US" sz="4000" dirty="0">
                <a:latin typeface="Courier" pitchFamily="2" charset="0"/>
              </a:rPr>
              <a:t>Git your memory, </a:t>
            </a:r>
            <a:br>
              <a:rPr lang="en-US" sz="4000" dirty="0">
                <a:latin typeface="Courier" pitchFamily="2" charset="0"/>
              </a:rPr>
            </a:br>
            <a:r>
              <a:rPr lang="en-US" sz="4000" dirty="0">
                <a:latin typeface="Courier" pitchFamily="2" charset="0"/>
              </a:rPr>
              <a:t>Git your bonfire,</a:t>
            </a:r>
            <a:br>
              <a:rPr lang="en-US" sz="4000" dirty="0">
                <a:latin typeface="Courier" pitchFamily="2" charset="0"/>
              </a:rPr>
            </a:br>
            <a:r>
              <a:rPr lang="en-US" sz="4000" dirty="0">
                <a:latin typeface="Courier" pitchFamily="2" charset="0"/>
              </a:rPr>
              <a:t>Git Gud</a:t>
            </a:r>
          </a:p>
        </p:txBody>
      </p:sp>
      <p:pic>
        <p:nvPicPr>
          <p:cNvPr id="2050" name="Picture 2" descr="Pin on Dark souls">
            <a:extLst>
              <a:ext uri="{FF2B5EF4-FFF2-40B4-BE49-F238E27FC236}">
                <a16:creationId xmlns:a16="http://schemas.microsoft.com/office/drawing/2014/main" id="{6A088CB3-8FC7-4EB8-2B5F-EF830B0BC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1079" y="-1"/>
            <a:ext cx="7222921" cy="1283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DED6DF-0561-E8E6-B3E2-6B1093DDC63E}"/>
              </a:ext>
            </a:extLst>
          </p:cNvPr>
          <p:cNvSpPr txBox="1"/>
          <p:nvPr/>
        </p:nvSpPr>
        <p:spPr>
          <a:xfrm>
            <a:off x="1320800" y="5176376"/>
            <a:ext cx="14122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3600" dirty="0">
                <a:latin typeface="Courier" pitchFamily="2" charset="0"/>
              </a:rPr>
              <a:t>open source and free </a:t>
            </a:r>
            <a:r>
              <a:rPr lang="en-US" sz="3600" b="1" dirty="0">
                <a:latin typeface="Courier" pitchFamily="2" charset="0"/>
              </a:rPr>
              <a:t>Source Control Management </a:t>
            </a:r>
            <a:r>
              <a:rPr lang="en-US" sz="3600" dirty="0">
                <a:latin typeface="Courier" pitchFamily="2" charset="0"/>
              </a:rPr>
              <a:t>(SCM) program created in 2005 based on the Linux operating system</a:t>
            </a:r>
          </a:p>
          <a:p>
            <a:pPr marL="571500" indent="-571500">
              <a:buFontTx/>
              <a:buChar char="-"/>
            </a:pPr>
            <a:r>
              <a:rPr lang="en-US" sz="3600" dirty="0">
                <a:effectLst/>
                <a:latin typeface="Courier" pitchFamily="2" charset="0"/>
              </a:rPr>
              <a:t>version control, </a:t>
            </a:r>
            <a:r>
              <a:rPr lang="en-US" sz="3600" dirty="0">
                <a:latin typeface="Courier" pitchFamily="2" charset="0"/>
              </a:rPr>
              <a:t>m</a:t>
            </a:r>
            <a:r>
              <a:rPr lang="en-US" sz="3600" dirty="0">
                <a:effectLst/>
                <a:latin typeface="Courier" pitchFamily="2" charset="0"/>
              </a:rPr>
              <a:t>anage and changes to files over time</a:t>
            </a:r>
          </a:p>
          <a:p>
            <a:pPr marL="571500" indent="-571500">
              <a:buFontTx/>
              <a:buChar char="-"/>
            </a:pPr>
            <a:r>
              <a:rPr lang="en-US" sz="3600" dirty="0">
                <a:effectLst/>
                <a:latin typeface="Courier" pitchFamily="2" charset="0"/>
              </a:rPr>
              <a:t>update and roll back iterations of software</a:t>
            </a:r>
          </a:p>
          <a:p>
            <a:pPr marL="571500" indent="-571500">
              <a:buFontTx/>
              <a:buChar char="-"/>
            </a:pPr>
            <a:r>
              <a:rPr lang="en-US" sz="3600" dirty="0">
                <a:effectLst/>
                <a:latin typeface="Courier" pitchFamily="2" charset="0"/>
              </a:rPr>
              <a:t>cooperate between multiple developers</a:t>
            </a:r>
          </a:p>
          <a:p>
            <a:pPr marL="571500" indent="-571500">
              <a:buFontTx/>
              <a:buChar char="-"/>
            </a:pPr>
            <a:r>
              <a:rPr lang="en-US" sz="3600" dirty="0">
                <a:effectLst/>
                <a:latin typeface="Courier" pitchFamily="2" charset="0"/>
              </a:rPr>
              <a:t>a platform for combining components of programs into a single cohesive work</a:t>
            </a:r>
          </a:p>
          <a:p>
            <a:pPr marL="571500" indent="-571500">
              <a:buFontTx/>
              <a:buChar char="-"/>
            </a:pPr>
            <a:endParaRPr lang="en-US" sz="36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55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C1B85-A5BA-FA28-4C3B-AFABA5E66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1127126"/>
            <a:ext cx="18288000" cy="1700741"/>
          </a:xfrm>
        </p:spPr>
        <p:txBody>
          <a:bodyPr>
            <a:normAutofit/>
          </a:bodyPr>
          <a:lstStyle/>
          <a:p>
            <a:r>
              <a:rPr lang="en-US" sz="4800" dirty="0" err="1">
                <a:latin typeface="Courier" pitchFamily="2" charset="0"/>
              </a:rPr>
              <a:t>Github</a:t>
            </a:r>
            <a:r>
              <a:rPr lang="en-US" sz="4800" dirty="0">
                <a:latin typeface="Courier" pitchFamily="2" charset="0"/>
              </a:rPr>
              <a:t>,</a:t>
            </a:r>
            <a:br>
              <a:rPr lang="en-US" sz="4800" dirty="0">
                <a:latin typeface="Courier" pitchFamily="2" charset="0"/>
              </a:rPr>
            </a:br>
            <a:r>
              <a:rPr lang="en-US" sz="4800" dirty="0">
                <a:latin typeface="Courier" pitchFamily="2" charset="0"/>
              </a:rPr>
              <a:t>Instagram for Programmers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C3E6D4-25C0-1F95-B896-76C86ED23AD2}"/>
              </a:ext>
            </a:extLst>
          </p:cNvPr>
          <p:cNvSpPr txBox="1"/>
          <p:nvPr/>
        </p:nvSpPr>
        <p:spPr>
          <a:xfrm>
            <a:off x="863600" y="4872841"/>
            <a:ext cx="169841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effectLst/>
                <a:latin typeface="Courier" pitchFamily="2" charset="0"/>
              </a:rPr>
              <a:t>- currently owned by Microsoft, is a company founded in 2008 that makes tools which integrate with git.</a:t>
            </a:r>
          </a:p>
          <a:p>
            <a:r>
              <a:rPr lang="en-US" sz="3600" dirty="0">
                <a:effectLst/>
                <a:latin typeface="Courier" pitchFamily="2" charset="0"/>
              </a:rPr>
              <a:t>- A website that allows users to store their work and collaborate on Git repositories remotely over the internet. </a:t>
            </a:r>
          </a:p>
          <a:p>
            <a:r>
              <a:rPr lang="en-US" sz="3600" dirty="0">
                <a:latin typeface="Courier" pitchFamily="2" charset="0"/>
              </a:rPr>
              <a:t>- T</a:t>
            </a:r>
            <a:r>
              <a:rPr lang="en-US" sz="3600" dirty="0">
                <a:effectLst/>
                <a:latin typeface="Courier" pitchFamily="2" charset="0"/>
              </a:rPr>
              <a:t>ool for showcasing work and learning new methods. </a:t>
            </a:r>
          </a:p>
          <a:p>
            <a:r>
              <a:rPr lang="en-US" sz="3600" dirty="0">
                <a:effectLst/>
                <a:latin typeface="Courier" pitchFamily="2" charset="0"/>
              </a:rPr>
              <a:t>compatible with Git and can be interacted with through a Git terminal without the use of a GUI. </a:t>
            </a:r>
          </a:p>
          <a:p>
            <a:endParaRPr lang="en-US" sz="3600" dirty="0">
              <a:latin typeface="Courier" pitchFamily="2" charset="0"/>
            </a:endParaRPr>
          </a:p>
        </p:txBody>
      </p:sp>
      <p:pic>
        <p:nvPicPr>
          <p:cNvPr id="3074" name="Picture 2" descr="Cyborg Selfie Stock Photo - Download Image Now - Selfie, Three Dimensional,  Women - iStock">
            <a:extLst>
              <a:ext uri="{FF2B5EF4-FFF2-40B4-BE49-F238E27FC236}">
                <a16:creationId xmlns:a16="http://schemas.microsoft.com/office/drawing/2014/main" id="{1635068D-9631-EBAF-CF66-0CA5FC25A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8233" y="5059786"/>
            <a:ext cx="6189133" cy="5501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657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C1B85-A5BA-FA28-4C3B-AFABA5E66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1127126"/>
            <a:ext cx="18288000" cy="1700741"/>
          </a:xfrm>
        </p:spPr>
        <p:txBody>
          <a:bodyPr>
            <a:normAutofit/>
          </a:bodyPr>
          <a:lstStyle/>
          <a:p>
            <a:r>
              <a:rPr lang="en-US" sz="4800" dirty="0" err="1">
                <a:latin typeface="Courier" pitchFamily="2" charset="0"/>
              </a:rPr>
              <a:t>Github</a:t>
            </a:r>
            <a:r>
              <a:rPr lang="en-US" sz="4800" dirty="0">
                <a:latin typeface="Courier" pitchFamily="2" charset="0"/>
              </a:rPr>
              <a:t>,</a:t>
            </a:r>
            <a:br>
              <a:rPr lang="en-US" sz="4800" dirty="0">
                <a:latin typeface="Courier" pitchFamily="2" charset="0"/>
              </a:rPr>
            </a:br>
            <a:r>
              <a:rPr lang="en-US" sz="4800" dirty="0">
                <a:latin typeface="Courier" pitchFamily="2" charset="0"/>
              </a:rPr>
              <a:t>Instagram for Programmers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C3E6D4-25C0-1F95-B896-76C86ED23AD2}"/>
              </a:ext>
            </a:extLst>
          </p:cNvPr>
          <p:cNvSpPr txBox="1"/>
          <p:nvPr/>
        </p:nvSpPr>
        <p:spPr>
          <a:xfrm>
            <a:off x="863600" y="4872841"/>
            <a:ext cx="1698413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effectLst/>
                <a:latin typeface="Courier" pitchFamily="2" charset="0"/>
              </a:rPr>
              <a:t>- You do not need GitHub to use git, but you cannot use GitHub without using git. </a:t>
            </a:r>
          </a:p>
          <a:p>
            <a:r>
              <a:rPr lang="en-US" sz="4400" dirty="0">
                <a:effectLst/>
                <a:latin typeface="Courier" pitchFamily="2" charset="0"/>
              </a:rPr>
              <a:t>- There are other alternatives to GitHub, such as GitLab and </a:t>
            </a:r>
            <a:r>
              <a:rPr lang="en-US" sz="4400" dirty="0" err="1">
                <a:effectLst/>
                <a:latin typeface="Courier" pitchFamily="2" charset="0"/>
              </a:rPr>
              <a:t>BitBucket</a:t>
            </a:r>
            <a:r>
              <a:rPr lang="en-US" sz="4400" dirty="0">
                <a:effectLst/>
                <a:latin typeface="Courier" pitchFamily="2" charset="0"/>
              </a:rPr>
              <a:t>, but we will focus exclusively on GitHub in this class. </a:t>
            </a:r>
            <a:endParaRPr lang="en-US" sz="3600" dirty="0">
              <a:latin typeface="Courier" pitchFamily="2" charset="0"/>
            </a:endParaRPr>
          </a:p>
        </p:txBody>
      </p:sp>
      <p:pic>
        <p:nvPicPr>
          <p:cNvPr id="3074" name="Picture 2" descr="Cyborg Selfie Stock Photo - Download Image Now - Selfie, Three Dimensional,  Women - iStock">
            <a:extLst>
              <a:ext uri="{FF2B5EF4-FFF2-40B4-BE49-F238E27FC236}">
                <a16:creationId xmlns:a16="http://schemas.microsoft.com/office/drawing/2014/main" id="{1635068D-9631-EBAF-CF66-0CA5FC25A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8233" y="5059786"/>
            <a:ext cx="6189133" cy="5501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224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2B649-20B2-ACD9-F533-D851EB862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4470300"/>
            <a:ext cx="18288000" cy="4775400"/>
          </a:xfrm>
        </p:spPr>
        <p:txBody>
          <a:bodyPr>
            <a:normAutofit/>
          </a:bodyPr>
          <a:lstStyle/>
          <a:p>
            <a:r>
              <a:rPr lang="en-US" dirty="0"/>
              <a:t>Pause For </a:t>
            </a:r>
            <a:r>
              <a:rPr lang="en-US" dirty="0" err="1"/>
              <a:t>Github</a:t>
            </a:r>
            <a:r>
              <a:rPr lang="en-US" dirty="0"/>
              <a:t> Tour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009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C1B85-A5BA-FA28-4C3B-AFABA5E66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1127126"/>
            <a:ext cx="18288000" cy="1700741"/>
          </a:xfrm>
        </p:spPr>
        <p:txBody>
          <a:bodyPr>
            <a:normAutofit/>
          </a:bodyPr>
          <a:lstStyle/>
          <a:p>
            <a:r>
              <a:rPr lang="en-US" sz="4800" dirty="0" err="1">
                <a:latin typeface="Courier" pitchFamily="2" charset="0"/>
              </a:rPr>
              <a:t>Github</a:t>
            </a:r>
            <a:r>
              <a:rPr lang="en-US" sz="4800" dirty="0">
                <a:latin typeface="Courier" pitchFamily="2" charset="0"/>
              </a:rPr>
              <a:t>,</a:t>
            </a:r>
            <a:br>
              <a:rPr lang="en-US" sz="4800" dirty="0">
                <a:latin typeface="Courier" pitchFamily="2" charset="0"/>
              </a:rPr>
            </a:br>
            <a:r>
              <a:rPr lang="en-US" sz="4800" dirty="0">
                <a:latin typeface="Courier" pitchFamily="2" charset="0"/>
              </a:rPr>
              <a:t>Instagram for Programmers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C3E6D4-25C0-1F95-B896-76C86ED23AD2}"/>
              </a:ext>
            </a:extLst>
          </p:cNvPr>
          <p:cNvSpPr txBox="1"/>
          <p:nvPr/>
        </p:nvSpPr>
        <p:spPr>
          <a:xfrm>
            <a:off x="863600" y="4872841"/>
            <a:ext cx="1698413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Courier" pitchFamily="2" charset="0"/>
              </a:rPr>
              <a:t>This lesson will focus on:</a:t>
            </a:r>
          </a:p>
          <a:p>
            <a:r>
              <a:rPr lang="en-US" sz="5400" dirty="0">
                <a:latin typeface="Courier" pitchFamily="2" charset="0"/>
              </a:rPr>
              <a:t>    1. Getting Git and </a:t>
            </a:r>
            <a:r>
              <a:rPr lang="en-US" sz="5400" dirty="0" err="1">
                <a:latin typeface="Courier" pitchFamily="2" charset="0"/>
              </a:rPr>
              <a:t>Github</a:t>
            </a:r>
            <a:r>
              <a:rPr lang="en-US" sz="5400" dirty="0">
                <a:latin typeface="Courier" pitchFamily="2" charset="0"/>
              </a:rPr>
              <a:t> up and running on your system</a:t>
            </a:r>
            <a:br>
              <a:rPr lang="en-US" sz="5400" dirty="0">
                <a:latin typeface="Courier" pitchFamily="2" charset="0"/>
              </a:rPr>
            </a:br>
            <a:r>
              <a:rPr lang="en-US" sz="5400" dirty="0">
                <a:latin typeface="Courier" pitchFamily="2" charset="0"/>
              </a:rPr>
              <a:t>    2. Creating repositories to save and version your work</a:t>
            </a:r>
            <a:br>
              <a:rPr lang="en-US" sz="5400" dirty="0">
                <a:latin typeface="Courier" pitchFamily="2" charset="0"/>
              </a:rPr>
            </a:br>
            <a:r>
              <a:rPr lang="en-US" sz="5400" dirty="0">
                <a:latin typeface="Courier" pitchFamily="2" charset="0"/>
              </a:rPr>
              <a:t>    3. Staging, Committing, Pushing to and Pulling from </a:t>
            </a:r>
            <a:r>
              <a:rPr lang="en-US" sz="5400" dirty="0" err="1">
                <a:latin typeface="Courier" pitchFamily="2" charset="0"/>
              </a:rPr>
              <a:t>Github</a:t>
            </a:r>
            <a:br>
              <a:rPr lang="en-US" sz="5400" dirty="0">
                <a:latin typeface="Courier" pitchFamily="2" charset="0"/>
              </a:rPr>
            </a:br>
            <a:r>
              <a:rPr lang="en-US" sz="5400" dirty="0">
                <a:latin typeface="Courier" pitchFamily="2" charset="0"/>
              </a:rPr>
              <a:t>    4. Basic Troubleshooting</a:t>
            </a:r>
          </a:p>
        </p:txBody>
      </p:sp>
      <p:pic>
        <p:nvPicPr>
          <p:cNvPr id="3074" name="Picture 2" descr="Cyborg Selfie Stock Photo - Download Image Now - Selfie, Three Dimensional,  Women - iStock">
            <a:extLst>
              <a:ext uri="{FF2B5EF4-FFF2-40B4-BE49-F238E27FC236}">
                <a16:creationId xmlns:a16="http://schemas.microsoft.com/office/drawing/2014/main" id="{1635068D-9631-EBAF-CF66-0CA5FC25A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8233" y="5059786"/>
            <a:ext cx="6189133" cy="5501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428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C1B85-A5BA-FA28-4C3B-AFABA5E66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1127126"/>
            <a:ext cx="18288000" cy="1700741"/>
          </a:xfrm>
        </p:spPr>
        <p:txBody>
          <a:bodyPr>
            <a:normAutofit/>
          </a:bodyPr>
          <a:lstStyle/>
          <a:p>
            <a:r>
              <a:rPr lang="en-US" sz="4800" dirty="0" err="1">
                <a:latin typeface="Courier" pitchFamily="2" charset="0"/>
              </a:rPr>
              <a:t>Github</a:t>
            </a:r>
            <a:r>
              <a:rPr lang="en-US" sz="4800" dirty="0">
                <a:latin typeface="Courier" pitchFamily="2" charset="0"/>
              </a:rPr>
              <a:t>,</a:t>
            </a:r>
            <a:br>
              <a:rPr lang="en-US" sz="4800" dirty="0">
                <a:latin typeface="Courier" pitchFamily="2" charset="0"/>
              </a:rPr>
            </a:br>
            <a:r>
              <a:rPr lang="en-US" sz="4800" dirty="0">
                <a:latin typeface="Courier" pitchFamily="2" charset="0"/>
              </a:rPr>
              <a:t>Instagram for Programmers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C3E6D4-25C0-1F95-B896-76C86ED23AD2}"/>
              </a:ext>
            </a:extLst>
          </p:cNvPr>
          <p:cNvSpPr txBox="1"/>
          <p:nvPr/>
        </p:nvSpPr>
        <p:spPr>
          <a:xfrm>
            <a:off x="491068" y="4872841"/>
            <a:ext cx="18288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ourier" pitchFamily="2" charset="0"/>
              </a:rPr>
              <a:t>0: Git/GitHub groundwork</a:t>
            </a:r>
            <a:endParaRPr lang="en-US" sz="3600" dirty="0">
              <a:latin typeface="Courier" pitchFamily="2" charset="0"/>
            </a:endParaRPr>
          </a:p>
          <a:p>
            <a:r>
              <a:rPr lang="en-US" sz="3600" dirty="0">
                <a:latin typeface="Courier" pitchFamily="2" charset="0"/>
              </a:rPr>
              <a:t>    1. Download from this site: https://</a:t>
            </a:r>
            <a:r>
              <a:rPr lang="en-US" sz="3600" dirty="0" err="1">
                <a:latin typeface="Courier" pitchFamily="2" charset="0"/>
              </a:rPr>
              <a:t>www.git-scm.com</a:t>
            </a:r>
            <a:r>
              <a:rPr lang="en-US" sz="3600" dirty="0">
                <a:latin typeface="Courier" pitchFamily="2" charset="0"/>
              </a:rPr>
              <a:t>/</a:t>
            </a:r>
            <a:br>
              <a:rPr lang="en-US" sz="3600" dirty="0">
                <a:latin typeface="Courier" pitchFamily="2" charset="0"/>
              </a:rPr>
            </a:br>
            <a:r>
              <a:rPr lang="en-US" sz="3600" dirty="0">
                <a:latin typeface="Courier" pitchFamily="2" charset="0"/>
              </a:rPr>
              <a:t>    2. Download </a:t>
            </a:r>
            <a:r>
              <a:rPr lang="en-US" sz="3600" dirty="0" err="1">
                <a:latin typeface="Courier" pitchFamily="2" charset="0"/>
              </a:rPr>
              <a:t>Gitbash</a:t>
            </a:r>
            <a:r>
              <a:rPr lang="en-US" sz="3600" dirty="0">
                <a:latin typeface="Courier" pitchFamily="2" charset="0"/>
              </a:rPr>
              <a:t> (Windows Only) </a:t>
            </a:r>
            <a:r>
              <a:rPr lang="en-US" sz="3600" dirty="0">
                <a:latin typeface="Courier" pitchFamily="2" charset="0"/>
                <a:hlinkClick r:id="rId2"/>
              </a:rPr>
              <a:t>https://gitforwindows.org/</a:t>
            </a:r>
            <a:br>
              <a:rPr lang="en-US" sz="3600" dirty="0">
                <a:latin typeface="Courier" pitchFamily="2" charset="0"/>
              </a:rPr>
            </a:br>
            <a:r>
              <a:rPr lang="en-US" sz="3600" dirty="0">
                <a:latin typeface="Courier" pitchFamily="2" charset="0"/>
              </a:rPr>
              <a:t>    3. Configure name and email</a:t>
            </a:r>
          </a:p>
          <a:p>
            <a:endParaRPr lang="en-US" sz="3600" dirty="0">
              <a:latin typeface="Courier" pitchFamily="2" charset="0"/>
            </a:endParaRPr>
          </a:p>
          <a:p>
            <a:r>
              <a:rPr lang="en-US" sz="3600" dirty="0">
                <a:latin typeface="Courier" pitchFamily="2" charset="0"/>
              </a:rPr>
              <a:t>git config </a:t>
            </a:r>
            <a:r>
              <a:rPr lang="en-US" sz="3600" dirty="0">
                <a:solidFill>
                  <a:srgbClr val="6F42C1"/>
                </a:solidFill>
                <a:effectLst/>
                <a:latin typeface="Courier" pitchFamily="2" charset="0"/>
              </a:rPr>
              <a:t>--global</a:t>
            </a:r>
            <a:r>
              <a:rPr lang="en-US" sz="3600" dirty="0">
                <a:latin typeface="Courier" pitchFamily="2" charset="0"/>
              </a:rPr>
              <a:t> </a:t>
            </a:r>
            <a:r>
              <a:rPr lang="en-US" sz="3600" dirty="0" err="1">
                <a:latin typeface="Courier" pitchFamily="2" charset="0"/>
              </a:rPr>
              <a:t>user</a:t>
            </a:r>
            <a:r>
              <a:rPr lang="en-US" sz="3600" dirty="0" err="1">
                <a:solidFill>
                  <a:srgbClr val="6F42C1"/>
                </a:solidFill>
                <a:effectLst/>
                <a:latin typeface="Courier" pitchFamily="2" charset="0"/>
              </a:rPr>
              <a:t>.name</a:t>
            </a:r>
            <a:r>
              <a:rPr lang="en-US" sz="3600" dirty="0">
                <a:latin typeface="Courier" pitchFamily="2" charset="0"/>
              </a:rPr>
              <a:t> </a:t>
            </a:r>
            <a:r>
              <a:rPr lang="en-US" sz="3600" dirty="0">
                <a:solidFill>
                  <a:srgbClr val="032F62"/>
                </a:solidFill>
                <a:effectLst/>
                <a:latin typeface="Courier" pitchFamily="2" charset="0"/>
              </a:rPr>
              <a:t>"</a:t>
            </a:r>
            <a:r>
              <a:rPr lang="en-US" sz="3600" dirty="0" err="1">
                <a:solidFill>
                  <a:srgbClr val="032F62"/>
                </a:solidFill>
                <a:effectLst/>
                <a:latin typeface="Courier" pitchFamily="2" charset="0"/>
              </a:rPr>
              <a:t>firstname</a:t>
            </a:r>
            <a:r>
              <a:rPr lang="en-US" sz="3600" dirty="0">
                <a:solidFill>
                  <a:srgbClr val="032F62"/>
                </a:solidFill>
                <a:effectLst/>
                <a:latin typeface="Courier" pitchFamily="2" charset="0"/>
              </a:rPr>
              <a:t> </a:t>
            </a:r>
            <a:r>
              <a:rPr lang="en-US" sz="3600" dirty="0" err="1">
                <a:solidFill>
                  <a:srgbClr val="032F62"/>
                </a:solidFill>
                <a:effectLst/>
                <a:latin typeface="Courier" pitchFamily="2" charset="0"/>
              </a:rPr>
              <a:t>lastname</a:t>
            </a:r>
            <a:r>
              <a:rPr lang="en-US" sz="3600" dirty="0">
                <a:solidFill>
                  <a:srgbClr val="032F62"/>
                </a:solidFill>
                <a:effectLst/>
                <a:latin typeface="Courier" pitchFamily="2" charset="0"/>
              </a:rPr>
              <a:t>"</a:t>
            </a:r>
            <a:br>
              <a:rPr lang="en-US" sz="3600" dirty="0">
                <a:latin typeface="Courier" pitchFamily="2" charset="0"/>
              </a:rPr>
            </a:br>
            <a:r>
              <a:rPr lang="en-US" sz="3600" dirty="0">
                <a:latin typeface="Courier" pitchFamily="2" charset="0"/>
              </a:rPr>
              <a:t>git config </a:t>
            </a:r>
            <a:r>
              <a:rPr lang="en-US" sz="3600" dirty="0">
                <a:solidFill>
                  <a:srgbClr val="6F42C1"/>
                </a:solidFill>
                <a:effectLst/>
                <a:latin typeface="Courier" pitchFamily="2" charset="0"/>
              </a:rPr>
              <a:t>--global</a:t>
            </a:r>
            <a:r>
              <a:rPr lang="en-US" sz="3600" dirty="0">
                <a:latin typeface="Courier" pitchFamily="2" charset="0"/>
              </a:rPr>
              <a:t> </a:t>
            </a:r>
            <a:r>
              <a:rPr lang="en-US" sz="3600" dirty="0" err="1">
                <a:latin typeface="Courier" pitchFamily="2" charset="0"/>
              </a:rPr>
              <a:t>user</a:t>
            </a:r>
            <a:r>
              <a:rPr lang="en-US" sz="3600" dirty="0" err="1">
                <a:solidFill>
                  <a:srgbClr val="6F42C1"/>
                </a:solidFill>
                <a:effectLst/>
                <a:latin typeface="Courier" pitchFamily="2" charset="0"/>
              </a:rPr>
              <a:t>.email</a:t>
            </a:r>
            <a:r>
              <a:rPr lang="en-US" sz="3600" dirty="0">
                <a:latin typeface="Courier" pitchFamily="2" charset="0"/>
              </a:rPr>
              <a:t> </a:t>
            </a:r>
            <a:r>
              <a:rPr lang="en-US" sz="3600" dirty="0" err="1">
                <a:latin typeface="Courier" pitchFamily="2" charset="0"/>
              </a:rPr>
              <a:t>firstname.lastname@email</a:t>
            </a:r>
            <a:r>
              <a:rPr lang="en-US" sz="3600" dirty="0" err="1">
                <a:solidFill>
                  <a:srgbClr val="6F42C1"/>
                </a:solidFill>
                <a:effectLst/>
                <a:latin typeface="Courier" pitchFamily="2" charset="0"/>
              </a:rPr>
              <a:t>.com</a:t>
            </a:r>
            <a:br>
              <a:rPr lang="en-US" sz="3600" dirty="0">
                <a:latin typeface="Courier" pitchFamily="2" charset="0"/>
              </a:rPr>
            </a:br>
            <a:r>
              <a:rPr lang="en-US" sz="3600" dirty="0">
                <a:latin typeface="Courier" pitchFamily="2" charset="0"/>
              </a:rPr>
              <a:t>git config </a:t>
            </a:r>
            <a:r>
              <a:rPr lang="en-US" sz="3600" dirty="0">
                <a:solidFill>
                  <a:srgbClr val="6F42C1"/>
                </a:solidFill>
                <a:effectLst/>
                <a:latin typeface="Courier" pitchFamily="2" charset="0"/>
              </a:rPr>
              <a:t>--global</a:t>
            </a:r>
            <a:r>
              <a:rPr lang="en-US" sz="3600" dirty="0">
                <a:latin typeface="Courier" pitchFamily="2" charset="0"/>
              </a:rPr>
              <a:t> </a:t>
            </a:r>
            <a:r>
              <a:rPr lang="en-US" sz="3600" dirty="0" err="1">
                <a:latin typeface="Courier" pitchFamily="2" charset="0"/>
              </a:rPr>
              <a:t>init</a:t>
            </a:r>
            <a:r>
              <a:rPr lang="en-US" sz="3600" dirty="0" err="1">
                <a:solidFill>
                  <a:srgbClr val="6F42C1"/>
                </a:solidFill>
                <a:effectLst/>
                <a:latin typeface="Courier" pitchFamily="2" charset="0"/>
              </a:rPr>
              <a:t>.default</a:t>
            </a:r>
            <a:r>
              <a:rPr lang="en-US" sz="3600" dirty="0">
                <a:latin typeface="Courier" pitchFamily="2" charset="0"/>
              </a:rPr>
              <a:t> branch main</a:t>
            </a:r>
          </a:p>
        </p:txBody>
      </p:sp>
      <p:pic>
        <p:nvPicPr>
          <p:cNvPr id="3074" name="Picture 2" descr="Cyborg Selfie Stock Photo - Download Image Now - Selfie, Three Dimensional,  Women - iStock">
            <a:extLst>
              <a:ext uri="{FF2B5EF4-FFF2-40B4-BE49-F238E27FC236}">
                <a16:creationId xmlns:a16="http://schemas.microsoft.com/office/drawing/2014/main" id="{1635068D-9631-EBAF-CF66-0CA5FC25A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4867" y="6858000"/>
            <a:ext cx="6189133" cy="5501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223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yborg Selfie Stock Photo - Download Image Now - Selfie, Three Dimensional,  Women - iStock">
            <a:extLst>
              <a:ext uri="{FF2B5EF4-FFF2-40B4-BE49-F238E27FC236}">
                <a16:creationId xmlns:a16="http://schemas.microsoft.com/office/drawing/2014/main" id="{1635068D-9631-EBAF-CF66-0CA5FC25A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8233" y="5059786"/>
            <a:ext cx="6189133" cy="5501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BACB41-9125-0E41-D905-5855BB557789}"/>
              </a:ext>
            </a:extLst>
          </p:cNvPr>
          <p:cNvSpPr txBox="1"/>
          <p:nvPr/>
        </p:nvSpPr>
        <p:spPr>
          <a:xfrm>
            <a:off x="1604433" y="5623636"/>
            <a:ext cx="12217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Courier" pitchFamily="2" charset="0"/>
              </a:rPr>
              <a:t>1: Create a new Remote repository:</a:t>
            </a:r>
            <a:endParaRPr lang="en-US" sz="3200" dirty="0">
              <a:latin typeface="Courier" pitchFamily="2" charset="0"/>
            </a:endParaRPr>
          </a:p>
          <a:p>
            <a:r>
              <a:rPr lang="en-US" sz="3200" dirty="0">
                <a:latin typeface="Courier" pitchFamily="2" charset="0"/>
              </a:rPr>
              <a:t>    1.    Go to </a:t>
            </a:r>
            <a:r>
              <a:rPr lang="en-US" sz="3200" dirty="0">
                <a:latin typeface="Courier" pitchFamily="2" charset="0"/>
                <a:hlinkClick r:id="rId3"/>
              </a:rPr>
              <a:t>https://github.com/new</a:t>
            </a:r>
            <a:br>
              <a:rPr lang="en-US" sz="3200" dirty="0">
                <a:latin typeface="Courier" pitchFamily="2" charset="0"/>
              </a:rPr>
            </a:br>
            <a:r>
              <a:rPr lang="en-US" sz="3200" dirty="0">
                <a:latin typeface="Courier" pitchFamily="2" charset="0"/>
              </a:rPr>
              <a:t>    2.    Type in repository name</a:t>
            </a:r>
            <a:br>
              <a:rPr lang="en-US" sz="3200" dirty="0">
                <a:latin typeface="Courier" pitchFamily="2" charset="0"/>
              </a:rPr>
            </a:br>
            <a:r>
              <a:rPr lang="en-US" sz="3200" dirty="0">
                <a:latin typeface="Courier" pitchFamily="2" charset="0"/>
              </a:rPr>
              <a:t>    3.    Keep “Public” selected</a:t>
            </a:r>
            <a:br>
              <a:rPr lang="en-US" sz="3200" dirty="0">
                <a:latin typeface="Courier" pitchFamily="2" charset="0"/>
              </a:rPr>
            </a:br>
            <a:r>
              <a:rPr lang="en-US" sz="3200" dirty="0">
                <a:latin typeface="Courier" pitchFamily="2" charset="0"/>
              </a:rPr>
              <a:t>    4.    Select “Add a README” file</a:t>
            </a:r>
            <a:br>
              <a:rPr lang="en-US" sz="3200" dirty="0">
                <a:latin typeface="Courier" pitchFamily="2" charset="0"/>
              </a:rPr>
            </a:br>
            <a:r>
              <a:rPr lang="en-US" sz="3200" dirty="0">
                <a:latin typeface="Courier" pitchFamily="2" charset="0"/>
              </a:rPr>
              <a:t>    5.    Click “Create Repository”</a:t>
            </a:r>
          </a:p>
        </p:txBody>
      </p:sp>
    </p:spTree>
    <p:extLst>
      <p:ext uri="{BB962C8B-B14F-4D97-AF65-F5344CB8AC3E}">
        <p14:creationId xmlns:p14="http://schemas.microsoft.com/office/powerpoint/2010/main" val="865581851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7B7B7B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</TotalTime>
  <Words>910</Words>
  <Application>Microsoft Macintosh PowerPoint</Application>
  <PresentationFormat>Custom</PresentationFormat>
  <Paragraphs>94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Calibri</vt:lpstr>
      <vt:lpstr>Helvetica Neue</vt:lpstr>
      <vt:lpstr>Open Sans</vt:lpstr>
      <vt:lpstr>Cabin</vt:lpstr>
      <vt:lpstr>Arial</vt:lpstr>
      <vt:lpstr>Gill Sans</vt:lpstr>
      <vt:lpstr>Times New Roman</vt:lpstr>
      <vt:lpstr>Courier</vt:lpstr>
      <vt:lpstr>White</vt:lpstr>
      <vt:lpstr>Git and Github</vt:lpstr>
      <vt:lpstr>Horror Story</vt:lpstr>
      <vt:lpstr>Git your memory,  Git your bonfire, Git Gud</vt:lpstr>
      <vt:lpstr>Github, Instagram for Programmers </vt:lpstr>
      <vt:lpstr>Github, Instagram for Programmers </vt:lpstr>
      <vt:lpstr>Pause For Github Tour </vt:lpstr>
      <vt:lpstr>Github, Instagram for Programmers </vt:lpstr>
      <vt:lpstr>Github, Instagram for Programmers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SELECT Order of Operations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Fundamentals  and DDL</dc:title>
  <cp:lastModifiedBy>Vadim Acosta</cp:lastModifiedBy>
  <cp:revision>4</cp:revision>
  <dcterms:modified xsi:type="dcterms:W3CDTF">2023-02-21T14:10:21Z</dcterms:modified>
</cp:coreProperties>
</file>