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Helvetica Neue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HelveticaNeue-bold.fntdata"/><Relationship Id="rId10" Type="http://schemas.openxmlformats.org/officeDocument/2006/relationships/slide" Target="slides/slide5.xml"/><Relationship Id="rId21" Type="http://schemas.openxmlformats.org/officeDocument/2006/relationships/font" Target="fonts/HelveticaNeue-regular.fntdata"/><Relationship Id="rId13" Type="http://schemas.openxmlformats.org/officeDocument/2006/relationships/slide" Target="slides/slide8.xml"/><Relationship Id="rId24" Type="http://schemas.openxmlformats.org/officeDocument/2006/relationships/font" Target="fonts/HelveticaNeue-boldItalic.fntdata"/><Relationship Id="rId12" Type="http://schemas.openxmlformats.org/officeDocument/2006/relationships/slide" Target="slides/slide7.xml"/><Relationship Id="rId23" Type="http://schemas.openxmlformats.org/officeDocument/2006/relationships/font" Target="fonts/HelveticaNeue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744e2c7e4c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744e2c7e4c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744e2c7e4c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744e2c7e4c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744e2c7e4c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744e2c7e4c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744e2c7e4c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744e2c7e4c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744e2c7e4c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744e2c7e4c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744e2c7e4c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744e2c7e4c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744e2c7e4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744e2c7e4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744e2c7e4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744e2c7e4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Objects in python: strings, integers, floats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744e2c7e4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744e2c7e4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744e2c7e4c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744e2c7e4c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744e2c7e4c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744e2c7e4c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744e2c7e4c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744e2c7e4c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744e2c7e4c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744e2c7e4c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744e2c7e4c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744e2c7e4c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Review 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Monica Crable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Numpy vs Pandas</a:t>
            </a:r>
            <a:endParaRPr/>
          </a:p>
        </p:txBody>
      </p:sp>
      <p:sp>
        <p:nvSpPr>
          <p:cNvPr id="113" name="Google Shape;113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0000"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</a:rPr>
              <a:t>NumPy</a:t>
            </a:r>
            <a:endParaRPr b="1" sz="4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Works with numerical data</a:t>
            </a:r>
            <a:endParaRPr sz="3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Powerful tool is Array</a:t>
            </a:r>
            <a:endParaRPr sz="3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Provides objects for multidimensional arrays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Consumes less memory</a:t>
            </a:r>
            <a:endParaRPr sz="3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Has better performance with 50k or less rows</a:t>
            </a:r>
            <a:endParaRPr sz="3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Indexing is very fast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0555"/>
              <a:buFont typeface="Arial"/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</a:rPr>
              <a:t>Pandas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Works with tabular data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Powerful tools are DataFrame and Series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00000"/>
                </a:solidFill>
              </a:rPr>
              <a:t>Offers 2 dimensional table objects called DataFrames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00000"/>
                </a:solidFill>
              </a:rPr>
              <a:t>Consumes more memory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00000"/>
                </a:solidFill>
              </a:rPr>
              <a:t>Has better performance with 500k or more rows 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00000"/>
                </a:solidFill>
              </a:rPr>
              <a:t>Indexing is very slow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Pandas: Data Analysis Library  </a:t>
            </a:r>
            <a:endParaRPr/>
          </a:p>
        </p:txBody>
      </p:sp>
      <p:sp>
        <p:nvSpPr>
          <p:cNvPr id="119" name="Google Shape;119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Pandas is a data analysis library you can import and use in Python. It has a large amount of functions, methods, and attributes you can use. A method is a function that “belongs to” an object. Most of your methods will be used with a dataframe. In documentation, this will usually be labeled as “df”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3"/>
          <p:cNvSpPr txBox="1"/>
          <p:nvPr/>
        </p:nvSpPr>
        <p:spPr>
          <a:xfrm>
            <a:off x="3235800" y="2707725"/>
            <a:ext cx="26724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 pandas as pd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 =  pd.function(...)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df.</a:t>
            </a:r>
            <a:r>
              <a:rPr lang="en"/>
              <a:t>method</a:t>
            </a:r>
            <a:r>
              <a:rPr lang="en"/>
              <a:t>(...)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Exploration </a:t>
            </a:r>
            <a:endParaRPr/>
          </a:p>
        </p:txBody>
      </p:sp>
      <p:sp>
        <p:nvSpPr>
          <p:cNvPr id="126" name="Google Shape;126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1190">
                <a:solidFill>
                  <a:schemeClr val="dk1"/>
                </a:solidFill>
              </a:rPr>
              <a:t>df = pd.read_csv("path\filename.csv")</a:t>
            </a:r>
            <a:endParaRPr sz="119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lang="en" sz="1190">
                <a:solidFill>
                  <a:schemeClr val="dk1"/>
                </a:solidFill>
              </a:rPr>
              <a:t>df = pd.read_excel(r'Path where the Excel file is stored\File name.xlsx')</a:t>
            </a:r>
            <a:endParaRPr sz="119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lang="en" sz="1190">
                <a:solidFill>
                  <a:schemeClr val="dk1"/>
                </a:solidFill>
              </a:rPr>
              <a:t>df = pd.read_excel(r'Path where the Excel file is stored\File name.xlsx', sheet_name='your Excel sheet name')</a:t>
            </a:r>
            <a:endParaRPr sz="119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lang="en" sz="1190">
                <a:solidFill>
                  <a:schemeClr val="dk1"/>
                </a:solidFill>
              </a:rPr>
              <a:t>Df.head(# ofr rows), Df.tail(# of rows)</a:t>
            </a:r>
            <a:endParaRPr sz="119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lang="en" sz="1190">
                <a:solidFill>
                  <a:schemeClr val="dk1"/>
                </a:solidFill>
              </a:rPr>
              <a:t>Df.info(), df.describe()</a:t>
            </a:r>
            <a:endParaRPr sz="119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lang="en" sz="1190">
                <a:solidFill>
                  <a:schemeClr val="dk1"/>
                </a:solidFill>
              </a:rPr>
              <a:t>Df.dtypes</a:t>
            </a:r>
            <a:endParaRPr sz="119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lang="en" sz="1190">
                <a:solidFill>
                  <a:schemeClr val="dk1"/>
                </a:solidFill>
              </a:rPr>
              <a:t>d</a:t>
            </a:r>
            <a:r>
              <a:rPr lang="en" sz="1190">
                <a:solidFill>
                  <a:schemeClr val="dk1"/>
                </a:solidFill>
              </a:rPr>
              <a:t>f.columns</a:t>
            </a:r>
            <a:endParaRPr sz="119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lang="en" sz="1190">
                <a:solidFill>
                  <a:schemeClr val="dk1"/>
                </a:solidFill>
              </a:rPr>
              <a:t>len(df)</a:t>
            </a:r>
            <a:endParaRPr sz="119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lang="en" sz="1190">
                <a:solidFill>
                  <a:schemeClr val="dk1"/>
                </a:solidFill>
              </a:rPr>
              <a:t>df.isnull().sum()</a:t>
            </a:r>
            <a:endParaRPr sz="119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lang="en" sz="1190">
                <a:solidFill>
                  <a:schemeClr val="dk1"/>
                </a:solidFill>
              </a:rPr>
              <a:t>df.duplicated().sum()</a:t>
            </a:r>
            <a:endParaRPr sz="119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" sz="1190">
                <a:solidFill>
                  <a:schemeClr val="dk1"/>
                </a:solidFill>
              </a:rPr>
              <a:t>df.shape</a:t>
            </a:r>
            <a:endParaRPr sz="119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1200"/>
              </a:spcAft>
              <a:buSzPts val="605"/>
              <a:buNone/>
            </a:pPr>
            <a:r>
              <a:t/>
            </a:r>
            <a:endParaRPr sz="989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</a:t>
            </a:r>
            <a:endParaRPr/>
          </a:p>
        </p:txBody>
      </p:sp>
      <p:sp>
        <p:nvSpPr>
          <p:cNvPr id="132" name="Google Shape;132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df.dropna()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df.fillna(value)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df.drop_duplicates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df.rename(columns = {‘Old Name’: ‘New Name’...)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df["Col Name"].astype(type)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df['ColumnName'] = df['ColumnnName'].str.replace('Old','New') -- Replaces a string </a:t>
            </a:r>
            <a:r>
              <a:rPr lang="en"/>
              <a:t>character</a:t>
            </a:r>
            <a:r>
              <a:rPr lang="en"/>
              <a:t> with something else. Find/Replace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 </a:t>
            </a:r>
            <a:endParaRPr/>
          </a:p>
        </p:txBody>
      </p:sp>
      <p:sp>
        <p:nvSpPr>
          <p:cNvPr id="138" name="Google Shape;138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df.groupby("GroupCol")["AggCol"].agg()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pd.pivot_table(data = the dataframe/table you're using, values = the values your going to aggregate , index = what you want on the rows side, #columns = what you want on the columns side, aggfunc = the aggregrate function you're going to use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Subsetting Data: newdf = df[df[‘Column’ *condition*]]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</a:t>
            </a:r>
            <a:r>
              <a:rPr lang="en"/>
              <a:t>ewdf =df.query("Column *condition*'"); the query function is similar SQL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Analysis: Seaborn</a:t>
            </a:r>
            <a:endParaRPr/>
          </a:p>
        </p:txBody>
      </p:sp>
      <p:sp>
        <p:nvSpPr>
          <p:cNvPr id="144" name="Google Shape;144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 seaborn as sns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sns.set(rc={'figure.figsize': (*width*,*height*)}) ; declare this once and it will configure your size of all your </a:t>
            </a:r>
            <a:r>
              <a:rPr lang="en"/>
              <a:t>future</a:t>
            </a:r>
            <a:r>
              <a:rPr lang="en"/>
              <a:t> graphs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ax = sns.boxplot(x = 'category', y = 'measure', data = df, color = 'color')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corr_dataframe = df[['measure', 'measure', 'measure']].corr()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hm = sns.heatmap(corr_dataframe, annot =True)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sns.pairplot(df, plot_kws = {"color": "color"})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sns.heatmap(pivotTable)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sns.swarmplot(x = 'category', y = 'measure', data = df, color = 'color') ; paired with a boxplot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Review: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Objects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Loops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Numpy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Pandas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Exploration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Cleaning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Analysis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Seaborn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Collections of objects 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Lists :</a:t>
            </a:r>
            <a:r>
              <a:rPr lang="en"/>
              <a:t> </a:t>
            </a:r>
            <a:r>
              <a:rPr lang="en" sz="100"/>
              <a:t>: </a:t>
            </a:r>
            <a:r>
              <a:rPr lang="en" sz="1700">
                <a:solidFill>
                  <a:schemeClr val="dk1"/>
                </a:solidFill>
              </a:rPr>
              <a:t>An ordered sequence of items. Very common data type in Python. It is very flexible. Uses brackets [ ]. Can store multiple data types. 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Dictionary:</a:t>
            </a:r>
            <a:r>
              <a:rPr lang="en" sz="1700"/>
              <a:t> </a:t>
            </a:r>
            <a:r>
              <a:rPr lang="en" sz="1700">
                <a:solidFill>
                  <a:schemeClr val="dk1"/>
                </a:solidFill>
              </a:rPr>
              <a:t>An unordered collection of key-value pairs. Very similar to json data. It is used when you have a large amount of data. To retrieve the data you must know the key. </a:t>
            </a:r>
            <a:r>
              <a:rPr lang="en" sz="1700">
                <a:solidFill>
                  <a:schemeClr val="dk1"/>
                </a:solidFill>
              </a:rPr>
              <a:t>Multiple</a:t>
            </a:r>
            <a:r>
              <a:rPr lang="en" sz="1700">
                <a:solidFill>
                  <a:schemeClr val="dk1"/>
                </a:solidFill>
              </a:rPr>
              <a:t> values can be </a:t>
            </a:r>
            <a:r>
              <a:rPr lang="en" sz="1700">
                <a:solidFill>
                  <a:schemeClr val="dk1"/>
                </a:solidFill>
              </a:rPr>
              <a:t>assigned</a:t>
            </a:r>
            <a:r>
              <a:rPr lang="en" sz="1700">
                <a:solidFill>
                  <a:schemeClr val="dk1"/>
                </a:solidFill>
              </a:rPr>
              <a:t> to a key by placing them in a list 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l</a:t>
            </a:r>
            <a:r>
              <a:rPr lang="en" sz="1700">
                <a:solidFill>
                  <a:schemeClr val="dk1"/>
                </a:solidFill>
              </a:rPr>
              <a:t>st = [‘Cassie’, 3, ‘Rue’, 5, ‘Kat’, 8, ‘Jules’, 10, ‘Maddy’, 12]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Dict = {‘English’: [78,85,99], ‘Math’: [98,76,85]}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loops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for-loop </a:t>
            </a:r>
            <a:r>
              <a:rPr lang="en"/>
              <a:t>iterates through a collection or sequence of objects and executes a statement for each object.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For i in list: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	statement(s)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For i in range(x):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	statement(s)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/>
              <a:t>Be sure to indent after each colon. </a:t>
            </a:r>
            <a:endParaRPr sz="1600"/>
          </a:p>
        </p:txBody>
      </p:sp>
      <p:pic>
        <p:nvPicPr>
          <p:cNvPr descr="Image" id="74" name="Google Shape;7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64450" y="1537400"/>
            <a:ext cx="2273748" cy="3416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If-Else, Control Flow  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IF-else are used for conditional executions and to control the workflow process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They begin with if, a condition, a colon, and then your </a:t>
            </a:r>
            <a:r>
              <a:rPr lang="en"/>
              <a:t>execution</a:t>
            </a:r>
            <a:r>
              <a:rPr lang="en"/>
              <a:t> statements. Multiple </a:t>
            </a:r>
            <a:r>
              <a:rPr lang="en"/>
              <a:t>conditions</a:t>
            </a:r>
            <a:r>
              <a:rPr lang="en"/>
              <a:t> will be followed by elif. Else is what you want program to do when all the above conditions are false.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You can add </a:t>
            </a:r>
            <a:r>
              <a:rPr lang="en"/>
              <a:t>multiple</a:t>
            </a:r>
            <a:r>
              <a:rPr lang="en"/>
              <a:t> conditions using OR, AND, NOT</a:t>
            </a:r>
            <a:endParaRPr/>
          </a:p>
        </p:txBody>
      </p:sp>
      <p:sp>
        <p:nvSpPr>
          <p:cNvPr id="81" name="Google Shape;81;p17"/>
          <p:cNvSpPr txBox="1"/>
          <p:nvPr/>
        </p:nvSpPr>
        <p:spPr>
          <a:xfrm>
            <a:off x="6030325" y="2672250"/>
            <a:ext cx="26724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*condition*: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statement(s)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Elif *condition*: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statements(s)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Else: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statements(s)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While Loops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While loops repeat a statement or group of statements while a given condition is true. The loop repeats until the condition is false.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descr="Image" id="88" name="Google Shape;88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8285" y="1770563"/>
            <a:ext cx="2155115" cy="293697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8"/>
          <p:cNvSpPr txBox="1"/>
          <p:nvPr/>
        </p:nvSpPr>
        <p:spPr>
          <a:xfrm>
            <a:off x="626675" y="2116525"/>
            <a:ext cx="28734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While *condition*: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*statement*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*increment*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While x &lt; 10: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/>
              <a:t>p</a:t>
            </a:r>
            <a:r>
              <a:rPr lang="en"/>
              <a:t>rint(x)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/>
              <a:t>x=x+1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Conditions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2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>
                <a:solidFill>
                  <a:srgbClr val="3E3E3E"/>
                </a:solidFill>
              </a:rPr>
              <a:t>Equal to </a:t>
            </a:r>
            <a:endParaRPr sz="2100">
              <a:solidFill>
                <a:srgbClr val="3E3E3E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>
                <a:solidFill>
                  <a:srgbClr val="3E3E3E"/>
                </a:solidFill>
              </a:rPr>
              <a:t>a==b</a:t>
            </a:r>
            <a:endParaRPr sz="2100">
              <a:solidFill>
                <a:srgbClr val="3E3E3E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>
                <a:solidFill>
                  <a:srgbClr val="3E3E3E"/>
                </a:solidFill>
              </a:rPr>
              <a:t>Not Equal to </a:t>
            </a:r>
            <a:endParaRPr sz="2100">
              <a:solidFill>
                <a:srgbClr val="3E3E3E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>
                <a:solidFill>
                  <a:srgbClr val="3E3E3E"/>
                </a:solidFill>
              </a:rPr>
              <a:t>a!=b</a:t>
            </a:r>
            <a:endParaRPr sz="2100">
              <a:solidFill>
                <a:srgbClr val="3E3E3E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>
                <a:solidFill>
                  <a:srgbClr val="3E3E3E"/>
                </a:solidFill>
              </a:rPr>
              <a:t>Less than</a:t>
            </a:r>
            <a:endParaRPr sz="2100">
              <a:solidFill>
                <a:srgbClr val="3E3E3E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>
                <a:solidFill>
                  <a:srgbClr val="3E3E3E"/>
                </a:solidFill>
              </a:rPr>
              <a:t>a &lt; b </a:t>
            </a:r>
            <a:endParaRPr sz="2100">
              <a:solidFill>
                <a:srgbClr val="3E3E3E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>
                <a:solidFill>
                  <a:srgbClr val="3E3E3E"/>
                </a:solidFill>
              </a:rPr>
              <a:t>Less than or equal to </a:t>
            </a:r>
            <a:endParaRPr sz="2100">
              <a:solidFill>
                <a:srgbClr val="3E3E3E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>
                <a:solidFill>
                  <a:srgbClr val="3E3E3E"/>
                </a:solidFill>
              </a:rPr>
              <a:t>a &lt;= b</a:t>
            </a:r>
            <a:endParaRPr sz="2100">
              <a:solidFill>
                <a:srgbClr val="3E3E3E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>
                <a:solidFill>
                  <a:srgbClr val="3E3E3E"/>
                </a:solidFill>
              </a:rPr>
              <a:t>Greater than</a:t>
            </a:r>
            <a:endParaRPr sz="2100">
              <a:solidFill>
                <a:srgbClr val="3E3E3E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>
                <a:solidFill>
                  <a:srgbClr val="3E3E3E"/>
                </a:solidFill>
              </a:rPr>
              <a:t> a &gt; b</a:t>
            </a:r>
            <a:endParaRPr sz="2100">
              <a:solidFill>
                <a:srgbClr val="3E3E3E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>
                <a:solidFill>
                  <a:srgbClr val="3E3E3E"/>
                </a:solidFill>
              </a:rPr>
              <a:t>Greater than or equal to:</a:t>
            </a:r>
            <a:endParaRPr sz="2100">
              <a:solidFill>
                <a:srgbClr val="3E3E3E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>
                <a:solidFill>
                  <a:srgbClr val="3E3E3E"/>
                </a:solidFill>
              </a:rPr>
              <a:t>a &gt;=b</a:t>
            </a:r>
            <a:endParaRPr sz="2100">
              <a:solidFill>
                <a:srgbClr val="3E3E3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NumPy</a:t>
            </a:r>
            <a:endParaRPr/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10000"/>
          </a:bodyPr>
          <a:lstStyle/>
          <a:p>
            <a:pPr indent="-15748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Helvetica Neue"/>
              <a:buChar char="•"/>
            </a:pPr>
            <a:r>
              <a:rPr lang="en" sz="4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NumPy is a Python library that works with </a:t>
            </a:r>
            <a:r>
              <a:rPr b="1" lang="en" sz="4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multidimensional</a:t>
            </a:r>
            <a:r>
              <a:rPr lang="en" sz="4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array objects </a:t>
            </a:r>
            <a:endParaRPr sz="1400">
              <a:solidFill>
                <a:schemeClr val="dk1"/>
              </a:solidFill>
            </a:endParaRPr>
          </a:p>
          <a:p>
            <a:pPr indent="-15748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Helvetica Neue"/>
              <a:buChar char="•"/>
            </a:pPr>
            <a:r>
              <a:rPr lang="en" sz="4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Also contains routines to process the arrays</a:t>
            </a:r>
            <a:endParaRPr sz="1400">
              <a:solidFill>
                <a:schemeClr val="dk1"/>
              </a:solidFill>
            </a:endParaRPr>
          </a:p>
          <a:p>
            <a:pPr indent="-15748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Helvetica Neue"/>
              <a:buChar char="•"/>
            </a:pPr>
            <a:r>
              <a:rPr lang="en" sz="4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 array is a grid of values of the </a:t>
            </a:r>
            <a:r>
              <a:rPr b="1" i="1" lang="en" sz="4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same type </a:t>
            </a:r>
            <a:endParaRPr b="1" i="1" sz="1400">
              <a:solidFill>
                <a:schemeClr val="dk1"/>
              </a:solidFill>
            </a:endParaRPr>
          </a:p>
          <a:p>
            <a:pPr indent="-15748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Helvetica Neue"/>
              <a:buChar char="•"/>
            </a:pPr>
            <a:r>
              <a:rPr lang="en" sz="4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It is indexed by a tuple of integers that the size of the array along each axis</a:t>
            </a:r>
            <a:endParaRPr sz="1400">
              <a:solidFill>
                <a:schemeClr val="dk1"/>
              </a:solidFill>
            </a:endParaRPr>
          </a:p>
          <a:p>
            <a:pPr indent="-15748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Helvetica Neue"/>
              <a:buChar char="•"/>
            </a:pPr>
            <a:r>
              <a:rPr lang="en" sz="4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Arrays are useful when you have to manipulate only specific data type values</a:t>
            </a:r>
            <a:endParaRPr sz="14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NumPy</a:t>
            </a:r>
            <a:endParaRPr/>
          </a:p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50">
                <a:solidFill>
                  <a:srgbClr val="232629"/>
                </a:solidFill>
                <a:highlight>
                  <a:schemeClr val="lt1"/>
                </a:highlight>
              </a:rPr>
              <a:t>Import numpy as np</a:t>
            </a:r>
            <a:endParaRPr sz="1850">
              <a:solidFill>
                <a:srgbClr val="232629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50">
              <a:solidFill>
                <a:srgbClr val="232629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50">
                <a:solidFill>
                  <a:srgbClr val="232629"/>
                </a:solidFill>
                <a:highlight>
                  <a:schemeClr val="lt1"/>
                </a:highlight>
              </a:rPr>
              <a:t>np.linspace allows you to define how many values you get including the specified min and max value. The max value will be inclusive It infers the stepsize:</a:t>
            </a:r>
            <a:endParaRPr sz="1850">
              <a:solidFill>
                <a:srgbClr val="232629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50">
                <a:solidFill>
                  <a:srgbClr val="232629"/>
                </a:solidFill>
                <a:highlight>
                  <a:schemeClr val="lt1"/>
                </a:highlight>
              </a:rPr>
              <a:t>np.linspace(start,end, #of steps)</a:t>
            </a:r>
            <a:endParaRPr sz="1850">
              <a:solidFill>
                <a:srgbClr val="232629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50">
              <a:solidFill>
                <a:srgbClr val="232629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50">
                <a:solidFill>
                  <a:srgbClr val="232629"/>
                </a:solidFill>
                <a:highlight>
                  <a:schemeClr val="lt1"/>
                </a:highlight>
              </a:rPr>
              <a:t>np.arange allows you to define the stepsize and infers the number of steps. The end value is exclusive. </a:t>
            </a:r>
            <a:endParaRPr sz="1850">
              <a:solidFill>
                <a:srgbClr val="232629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50">
                <a:solidFill>
                  <a:srgbClr val="232629"/>
                </a:solidFill>
                <a:highlight>
                  <a:schemeClr val="lt1"/>
                </a:highlight>
              </a:rPr>
              <a:t>np.arange(start, stop, increment size)</a:t>
            </a:r>
            <a:endParaRPr sz="1850">
              <a:solidFill>
                <a:srgbClr val="232629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50">
              <a:solidFill>
                <a:srgbClr val="232629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50">
                <a:solidFill>
                  <a:srgbClr val="232629"/>
                </a:solidFill>
                <a:highlight>
                  <a:schemeClr val="lt1"/>
                </a:highlight>
              </a:rPr>
              <a:t>Np.random.normal creates random normal distribution </a:t>
            </a:r>
            <a:endParaRPr sz="1850">
              <a:solidFill>
                <a:srgbClr val="232629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50">
                <a:solidFill>
                  <a:srgbClr val="232629"/>
                </a:solidFill>
                <a:highlight>
                  <a:schemeClr val="lt1"/>
                </a:highlight>
              </a:rPr>
              <a:t>np.random.normal(mean, standard deviation, size)</a:t>
            </a:r>
            <a:endParaRPr sz="1850">
              <a:solidFill>
                <a:srgbClr val="232629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32629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32629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t/>
            </a:r>
            <a:endParaRPr sz="1600">
              <a:solidFill>
                <a:srgbClr val="232629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