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3716000" cx="2438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IBCxJ6To4/koWqXbPxX/qdIQJ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573EAD-E400-4B1C-8B2F-AF6A2977AA3C}">
  <a:tblStyle styleId="{9C573EAD-E400-4B1C-8B2F-AF6A2977AA3C}" styleName="Table_0">
    <a:wholeTbl>
      <a:tcTxStyle b="off" i="off">
        <a:font>
          <a:latin typeface="Arial"/>
          <a:ea typeface="Arial"/>
          <a:cs typeface="Arial"/>
        </a:font>
        <a:srgbClr val="7B7B7B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D2E8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6EAF4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d0ebf8b0e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16d0ebf8b0e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d0ebf8b0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16d0ebf8b0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d0ebf8b0e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6d0ebf8b0e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d0ebf8b0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16d0ebf8b0e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3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3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53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4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65" name="Google Shape;6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54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6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7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24" name="Google Shape;2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25" name="Google Shape;2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4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34" name="Google Shape;3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42" name="Google Shape;4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42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30.png"/><Relationship Id="rId21" Type="http://schemas.openxmlformats.org/officeDocument/2006/relationships/image" Target="../media/image28.png"/><Relationship Id="rId24" Type="http://schemas.openxmlformats.org/officeDocument/2006/relationships/image" Target="../media/image31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9" Type="http://schemas.openxmlformats.org/officeDocument/2006/relationships/image" Target="../media/image16.png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7" Type="http://schemas.openxmlformats.org/officeDocument/2006/relationships/image" Target="../media/image3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3" Type="http://schemas.openxmlformats.org/officeDocument/2006/relationships/image" Target="../media/image20.png"/><Relationship Id="rId12" Type="http://schemas.openxmlformats.org/officeDocument/2006/relationships/image" Target="../media/image21.png"/><Relationship Id="rId15" Type="http://schemas.openxmlformats.org/officeDocument/2006/relationships/image" Target="../media/image22.png"/><Relationship Id="rId14" Type="http://schemas.openxmlformats.org/officeDocument/2006/relationships/image" Target="../media/image19.png"/><Relationship Id="rId17" Type="http://schemas.openxmlformats.org/officeDocument/2006/relationships/image" Target="../media/image25.png"/><Relationship Id="rId16" Type="http://schemas.openxmlformats.org/officeDocument/2006/relationships/image" Target="../media/image23.png"/><Relationship Id="rId19" Type="http://schemas.openxmlformats.org/officeDocument/2006/relationships/image" Target="../media/image27.png"/><Relationship Id="rId18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umpy.org/doc/stable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Introduction to Numpy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4294967295" type="subTitle"/>
          </p:nvPr>
        </p:nvSpPr>
        <p:spPr>
          <a:xfrm>
            <a:off x="2635846" y="7579603"/>
            <a:ext cx="19112308" cy="15875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</a:pPr>
            <a:r>
              <a:rPr b="0" i="1" lang="en-US" sz="54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Python Module 8</a:t>
            </a:r>
            <a:endParaRPr b="0" i="0" sz="52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1777949" y="-88900"/>
            <a:ext cx="20828102" cy="1737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Array Shapes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1058300" y="2682750"/>
            <a:ext cx="23086800" cy="10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np.array([4,6,7,8,9])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print(arr.shape)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(5,)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np.array([[5,6,7], [8,9,10]])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print(arr.shape) 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(2, 3)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np.array([[[5,6,7],[8,9,10]],[[5,6,7],[8,9,10]],[[5,6,7],[8,9,10]]]) 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print(arr.shape)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(3, 2, 3)</a:t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5932575" y="8880900"/>
            <a:ext cx="5630100" cy="717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11752750" y="8880900"/>
            <a:ext cx="5630100" cy="717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17572925" y="8880900"/>
            <a:ext cx="5630100" cy="717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5518200" y="5821550"/>
            <a:ext cx="2832600" cy="717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8730075" y="5821550"/>
            <a:ext cx="2832600" cy="717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1777949" y="-12700"/>
            <a:ext cx="20828102" cy="1655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Array Indexing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3010600" y="2454875"/>
            <a:ext cx="156555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similar to indexing other Python 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concept as INDEX in Excel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2833875" y="5252125"/>
            <a:ext cx="20828100" cy="10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np.array([1, 2, 3, 4])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print(arr[1])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np.array([[1,2,3,4,5], [6,7,8,9,10]])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print('2nd element on 1st row: ', arr[0, 1])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2nd element on 1st row:  2</a:t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 = np.array([[[1, 2, 3], [4, 5, 6]], [[7, 8, 9], [10, 11, 12]]])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print('1st dimension, 2nd group, 3rd item ')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print(arr[0, 1, 2])</a:t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1st dimension, 2nd group, 3rd item 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12434450" y="9676325"/>
            <a:ext cx="752100" cy="75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7941275" y="7486250"/>
            <a:ext cx="752100" cy="75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7941175" y="5214275"/>
            <a:ext cx="752100" cy="75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4"/>
          <p:cNvCxnSpPr>
            <a:endCxn id="217" idx="3"/>
          </p:cNvCxnSpPr>
          <p:nvPr/>
        </p:nvCxnSpPr>
        <p:spPr>
          <a:xfrm flipH="1" rot="10800000">
            <a:off x="6459517" y="5857513"/>
            <a:ext cx="1591800" cy="26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4"/>
          <p:cNvCxnSpPr>
            <a:endCxn id="216" idx="5"/>
          </p:cNvCxnSpPr>
          <p:nvPr/>
        </p:nvCxnSpPr>
        <p:spPr>
          <a:xfrm rot="10800000">
            <a:off x="8583233" y="8129488"/>
            <a:ext cx="4563300" cy="72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4"/>
          <p:cNvCxnSpPr>
            <a:endCxn id="215" idx="3"/>
          </p:cNvCxnSpPr>
          <p:nvPr/>
        </p:nvCxnSpPr>
        <p:spPr>
          <a:xfrm flipH="1" rot="10800000">
            <a:off x="8051192" y="10319563"/>
            <a:ext cx="4493400" cy="95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1777949" y="-38100"/>
            <a:ext cx="20828102" cy="186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Array Slicing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617750" y="2213059"/>
            <a:ext cx="125136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Slicing is similar to slicing a list except you can do it in more than one dimension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17077546" y="3666276"/>
            <a:ext cx="6434905" cy="137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#Slicing a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[10,11,12,13,14]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a[1:4]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17077546" y="6389325"/>
            <a:ext cx="6434905" cy="310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#Slicing an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[10,11,12,13,14]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a[:4] #returns first 4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a[2:] #returns the last 3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d=a[:]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e=a[1:4] #Returns values 2-4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f=a[-4:-1]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15"/>
          <p:cNvGraphicFramePr/>
          <p:nvPr/>
        </p:nvGraphicFramePr>
        <p:xfrm>
          <a:off x="912284" y="492052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{9C573EAD-E400-4B1C-8B2F-AF6A2977AA3C}</a:tableStyleId>
              </a:tblPr>
              <a:tblGrid>
                <a:gridCol w="14422175"/>
              </a:tblGrid>
              <a:tr h="121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Pass slice instead of index like this:[start:end]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21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Define the step, like this: [start:end:step]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21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If no pass start is identified, it’s considered 0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1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If no pass end is identified it will be the length of array in that dimension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21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If no pass is identified it’s considered 1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d0ebf8b0e_0_139"/>
          <p:cNvSpPr txBox="1"/>
          <p:nvPr>
            <p:ph type="title"/>
          </p:nvPr>
        </p:nvSpPr>
        <p:spPr>
          <a:xfrm>
            <a:off x="2635792" y="704013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500">
                <a:solidFill>
                  <a:srgbClr val="000000"/>
                </a:solidFill>
              </a:rPr>
              <a:t> np.arrange and np.linspace</a:t>
            </a:r>
            <a:endParaRPr sz="7500">
              <a:solidFill>
                <a:srgbClr val="000000"/>
              </a:solidFill>
            </a:endParaRPr>
          </a:p>
        </p:txBody>
      </p:sp>
      <p:sp>
        <p:nvSpPr>
          <p:cNvPr id="235" name="Google Shape;235;g16d0ebf8b0e_0_139"/>
          <p:cNvSpPr txBox="1"/>
          <p:nvPr>
            <p:ph idx="1" type="body"/>
          </p:nvPr>
        </p:nvSpPr>
        <p:spPr>
          <a:xfrm>
            <a:off x="1291050" y="2378325"/>
            <a:ext cx="218019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essential difference between NumPy linspace and NumPy arange is that </a:t>
            </a:r>
            <a:r>
              <a:rPr b="1" i="1"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linspace</a:t>
            </a:r>
            <a:r>
              <a:rPr b="1"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enables you to control the precise end value,</a:t>
            </a:r>
            <a:r>
              <a:rPr b="1"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whereas</a:t>
            </a:r>
            <a:r>
              <a:rPr b="1"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arange</a:t>
            </a:r>
            <a:r>
              <a:rPr b="1"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gives you more direct control over the increments between values in the sequence</a:t>
            </a:r>
            <a:endParaRPr sz="4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800">
                <a:solidFill>
                  <a:srgbClr val="232629"/>
                </a:solidFill>
                <a:highlight>
                  <a:srgbClr val="FFFFFF"/>
                </a:highlight>
              </a:rPr>
              <a:t>np.linspace allows you to define how many values you get including the specified min and max value. It infers the stepsize:</a:t>
            </a:r>
            <a:endParaRPr sz="48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np.linspace(0,1,11) </a:t>
            </a:r>
            <a:endParaRPr b="1" sz="4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array([0. , 0.1, 0.2, 0.3, 0.4, 0.5, 0.6, 0.7, 0.8, 0.9, 1. ])</a:t>
            </a:r>
            <a:endParaRPr sz="4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800">
                <a:solidFill>
                  <a:srgbClr val="232629"/>
                </a:solidFill>
                <a:highlight>
                  <a:srgbClr val="FFFFFF"/>
                </a:highlight>
              </a:rPr>
              <a:t>np.arange allows you to define the stepsize and infers the number of steps </a:t>
            </a:r>
            <a:endParaRPr sz="48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np.arange(0,1,.1) </a:t>
            </a:r>
            <a:endParaRPr b="1" sz="4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array([0. , 0.1, 0.2, 0.3, 0.4, 0.5, 0.6, 0.7, 0.8, 0.9])</a:t>
            </a:r>
            <a:endParaRPr sz="4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d0ebf8b0e_0_0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8400">
                <a:solidFill>
                  <a:srgbClr val="000000"/>
                </a:solidFill>
              </a:rPr>
              <a:t>Random Number Arrays in NumPy</a:t>
            </a:r>
            <a:endParaRPr sz="8400">
              <a:solidFill>
                <a:srgbClr val="000000"/>
              </a:solidFill>
            </a:endParaRPr>
          </a:p>
        </p:txBody>
      </p:sp>
      <p:sp>
        <p:nvSpPr>
          <p:cNvPr id="241" name="Google Shape;241;g16d0ebf8b0e_0_0"/>
          <p:cNvSpPr txBox="1"/>
          <p:nvPr>
            <p:ph idx="1" type="body"/>
          </p:nvPr>
        </p:nvSpPr>
        <p:spPr>
          <a:xfrm>
            <a:off x="2320222" y="3369089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10160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b="1" lang="en-US" sz="3800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3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US" sz="3800">
                <a:solidFill>
                  <a:srgbClr val="CE5C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3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rand(</a:t>
            </a:r>
            <a:r>
              <a:rPr b="1" lang="en-US" sz="3800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3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3800">
                <a:solidFill>
                  <a:srgbClr val="0000C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3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3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array([[0.35707683, 0.23166076],</a:t>
            </a:r>
            <a:endParaRPr sz="3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[0.18022768, 0.48352998],</a:t>
            </a:r>
            <a:endParaRPr sz="3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[0.45160769, 0.96049389]])</a:t>
            </a:r>
            <a:endParaRPr sz="3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np.random.normal(25, 10, 20)</a:t>
            </a:r>
            <a:endParaRPr b="1" sz="3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array([19.93076944, 19.50294629, 17.04642258, 21.5304681 ,  6.77681438,</a:t>
            </a:r>
            <a:endParaRPr sz="3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28.43279994, 24.8042853 , 20.62758238, 26.7005858 , 27.44640333,</a:t>
            </a:r>
            <a:endParaRPr sz="3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3163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38.23373597, 22.27466237, 19.03158495, 11.11706392, 29.07818992,</a:t>
            </a:r>
            <a:endParaRPr sz="3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17.16703753, 19.74609386, 23.984733  , 17.51191059, 21.35716586])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1777949" y="-38100"/>
            <a:ext cx="20828102" cy="1931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Array Outputs</a:t>
            </a:r>
            <a:endParaRPr/>
          </a:p>
        </p:txBody>
      </p:sp>
      <p:graphicFrame>
        <p:nvGraphicFramePr>
          <p:cNvPr id="247" name="Google Shape;247;p16"/>
          <p:cNvGraphicFramePr/>
          <p:nvPr/>
        </p:nvGraphicFramePr>
        <p:xfrm>
          <a:off x="1939594" y="203417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{9C573EAD-E400-4B1C-8B2F-AF6A2977AA3C}</a:tableStyleId>
              </a:tblPr>
              <a:tblGrid>
                <a:gridCol w="10252400"/>
                <a:gridCol w="10252400"/>
              </a:tblGrid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Type of array object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type(arr)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Type of array dimensions (axes)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arr.ndim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Shape of an array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arr.shape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Size (or number of elements in array)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arr.size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Type of elements in an array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arr.dtype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Create an array from list with type float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np.array([[1,2,4],[5,8,7]],dtype = ‘float’)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Create an array from tuple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np.array((1,3,2))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Creating an array with all zeros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np.zeros((3,4))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Constant value array of complex type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np.full((3,3), 6, dtype=‘complex’)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Array with random values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np.random.random((2,2))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Create an array with sequence of integers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np.arange(0,30,5)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Create a sequence of 10 values in range 0 to 5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np.linspace(0,5,10)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67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Reshaping an array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arr.reshape(2,2,3)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Flatten array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arr.flatten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16d0ebf8b0e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3712" y="10365979"/>
            <a:ext cx="2436748" cy="69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6d0ebf8b0e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8552" y="6998493"/>
            <a:ext cx="3674885" cy="174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6d0ebf8b0e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0200" y="3265114"/>
            <a:ext cx="1963824" cy="8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6d0ebf8b0e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04268" y="3604756"/>
            <a:ext cx="2869444" cy="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6d0ebf8b0e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2933" y="6338365"/>
            <a:ext cx="3426630" cy="115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6d0ebf8b0e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4564" y="2246797"/>
            <a:ext cx="3359990" cy="1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6d0ebf8b0e_0_17"/>
          <p:cNvSpPr/>
          <p:nvPr/>
        </p:nvSpPr>
        <p:spPr>
          <a:xfrm>
            <a:off x="2364058" y="1315844"/>
            <a:ext cx="19324057" cy="11051381"/>
          </a:xfrm>
          <a:custGeom>
            <a:rect b="b" l="l" r="r" t="t"/>
            <a:pathLst>
              <a:path extrusionOk="0" h="5200650" w="8843962">
                <a:moveTo>
                  <a:pt x="0" y="942975"/>
                </a:moveTo>
                <a:cubicBezTo>
                  <a:pt x="52387" y="890588"/>
                  <a:pt x="94337" y="825079"/>
                  <a:pt x="157162" y="785813"/>
                </a:cubicBezTo>
                <a:cubicBezTo>
                  <a:pt x="421353" y="620692"/>
                  <a:pt x="179988" y="783459"/>
                  <a:pt x="314325" y="671513"/>
                </a:cubicBezTo>
                <a:cubicBezTo>
                  <a:pt x="400236" y="599921"/>
                  <a:pt x="314131" y="678770"/>
                  <a:pt x="400050" y="628650"/>
                </a:cubicBezTo>
                <a:cubicBezTo>
                  <a:pt x="444547" y="602693"/>
                  <a:pt x="492211" y="579351"/>
                  <a:pt x="528637" y="542925"/>
                </a:cubicBezTo>
                <a:cubicBezTo>
                  <a:pt x="562415" y="509147"/>
                  <a:pt x="585886" y="481637"/>
                  <a:pt x="628650" y="457200"/>
                </a:cubicBezTo>
                <a:cubicBezTo>
                  <a:pt x="641726" y="449728"/>
                  <a:pt x="657225" y="447675"/>
                  <a:pt x="671512" y="442913"/>
                </a:cubicBezTo>
                <a:lnTo>
                  <a:pt x="842962" y="271463"/>
                </a:lnTo>
                <a:cubicBezTo>
                  <a:pt x="857250" y="257175"/>
                  <a:pt x="869660" y="240723"/>
                  <a:pt x="885825" y="228600"/>
                </a:cubicBezTo>
                <a:cubicBezTo>
                  <a:pt x="923925" y="200025"/>
                  <a:pt x="957528" y="164174"/>
                  <a:pt x="1000125" y="142875"/>
                </a:cubicBezTo>
                <a:cubicBezTo>
                  <a:pt x="1019175" y="133350"/>
                  <a:pt x="1039214" y="125588"/>
                  <a:pt x="1057275" y="114300"/>
                </a:cubicBezTo>
                <a:cubicBezTo>
                  <a:pt x="1077468" y="101680"/>
                  <a:pt x="1093750" y="83252"/>
                  <a:pt x="1114425" y="71438"/>
                </a:cubicBezTo>
                <a:cubicBezTo>
                  <a:pt x="1127501" y="63966"/>
                  <a:pt x="1143817" y="63885"/>
                  <a:pt x="1157287" y="57150"/>
                </a:cubicBezTo>
                <a:cubicBezTo>
                  <a:pt x="1172646" y="49471"/>
                  <a:pt x="1184458" y="35549"/>
                  <a:pt x="1200150" y="28575"/>
                </a:cubicBezTo>
                <a:cubicBezTo>
                  <a:pt x="1227675" y="16342"/>
                  <a:pt x="1285875" y="0"/>
                  <a:pt x="1285875" y="0"/>
                </a:cubicBezTo>
                <a:cubicBezTo>
                  <a:pt x="1309687" y="4763"/>
                  <a:pt x="1336228" y="2240"/>
                  <a:pt x="1357312" y="14288"/>
                </a:cubicBezTo>
                <a:cubicBezTo>
                  <a:pt x="1372221" y="22807"/>
                  <a:pt x="1378913" y="41459"/>
                  <a:pt x="1385887" y="57150"/>
                </a:cubicBezTo>
                <a:cubicBezTo>
                  <a:pt x="1453899" y="210176"/>
                  <a:pt x="1378367" y="88732"/>
                  <a:pt x="1443037" y="185738"/>
                </a:cubicBezTo>
                <a:cubicBezTo>
                  <a:pt x="1447800" y="209550"/>
                  <a:pt x="1450935" y="233747"/>
                  <a:pt x="1457325" y="257175"/>
                </a:cubicBezTo>
                <a:cubicBezTo>
                  <a:pt x="1465250" y="286234"/>
                  <a:pt x="1485900" y="342900"/>
                  <a:pt x="1485900" y="342900"/>
                </a:cubicBezTo>
                <a:cubicBezTo>
                  <a:pt x="1490662" y="419100"/>
                  <a:pt x="1500187" y="495151"/>
                  <a:pt x="1500187" y="571500"/>
                </a:cubicBezTo>
                <a:cubicBezTo>
                  <a:pt x="1500187" y="714341"/>
                  <a:pt x="1515422" y="953473"/>
                  <a:pt x="1471612" y="1128713"/>
                </a:cubicBezTo>
                <a:cubicBezTo>
                  <a:pt x="1467959" y="1143323"/>
                  <a:pt x="1462087" y="1157288"/>
                  <a:pt x="1457325" y="1171575"/>
                </a:cubicBezTo>
                <a:cubicBezTo>
                  <a:pt x="1432494" y="1395048"/>
                  <a:pt x="1428525" y="1373816"/>
                  <a:pt x="1457325" y="1700213"/>
                </a:cubicBezTo>
                <a:cubicBezTo>
                  <a:pt x="1459972" y="1730217"/>
                  <a:pt x="1457325" y="1776413"/>
                  <a:pt x="1485900" y="1785938"/>
                </a:cubicBezTo>
                <a:lnTo>
                  <a:pt x="1571625" y="1814513"/>
                </a:lnTo>
                <a:lnTo>
                  <a:pt x="1614487" y="1828800"/>
                </a:lnTo>
                <a:cubicBezTo>
                  <a:pt x="1628775" y="1838325"/>
                  <a:pt x="1645208" y="1845233"/>
                  <a:pt x="1657350" y="1857375"/>
                </a:cubicBezTo>
                <a:cubicBezTo>
                  <a:pt x="1669492" y="1869517"/>
                  <a:pt x="1672516" y="1889511"/>
                  <a:pt x="1685925" y="1900238"/>
                </a:cubicBezTo>
                <a:cubicBezTo>
                  <a:pt x="1697685" y="1909646"/>
                  <a:pt x="1713932" y="1912049"/>
                  <a:pt x="1728787" y="1914525"/>
                </a:cubicBezTo>
                <a:cubicBezTo>
                  <a:pt x="1771327" y="1921615"/>
                  <a:pt x="1814512" y="1924050"/>
                  <a:pt x="1857375" y="1928813"/>
                </a:cubicBezTo>
                <a:cubicBezTo>
                  <a:pt x="1871662" y="1938338"/>
                  <a:pt x="1884878" y="1949709"/>
                  <a:pt x="1900237" y="1957388"/>
                </a:cubicBezTo>
                <a:cubicBezTo>
                  <a:pt x="1929522" y="1972031"/>
                  <a:pt x="1987372" y="1980530"/>
                  <a:pt x="2014537" y="1985963"/>
                </a:cubicBezTo>
                <a:cubicBezTo>
                  <a:pt x="2033587" y="2009775"/>
                  <a:pt x="2050124" y="2035837"/>
                  <a:pt x="2071687" y="2057400"/>
                </a:cubicBezTo>
                <a:cubicBezTo>
                  <a:pt x="2083829" y="2069542"/>
                  <a:pt x="2102408" y="2073833"/>
                  <a:pt x="2114550" y="2085975"/>
                </a:cubicBezTo>
                <a:cubicBezTo>
                  <a:pt x="2126692" y="2098117"/>
                  <a:pt x="2132132" y="2115646"/>
                  <a:pt x="2143125" y="2128838"/>
                </a:cubicBezTo>
                <a:cubicBezTo>
                  <a:pt x="2177502" y="2170091"/>
                  <a:pt x="2186705" y="2172179"/>
                  <a:pt x="2228850" y="2200275"/>
                </a:cubicBezTo>
                <a:cubicBezTo>
                  <a:pt x="2233612" y="2233613"/>
                  <a:pt x="2241535" y="2266650"/>
                  <a:pt x="2243137" y="2300288"/>
                </a:cubicBezTo>
                <a:cubicBezTo>
                  <a:pt x="2251069" y="2466855"/>
                  <a:pt x="2245256" y="2634039"/>
                  <a:pt x="2257425" y="2800350"/>
                </a:cubicBezTo>
                <a:cubicBezTo>
                  <a:pt x="2259623" y="2830390"/>
                  <a:pt x="2276475" y="2857500"/>
                  <a:pt x="2286000" y="2886075"/>
                </a:cubicBezTo>
                <a:lnTo>
                  <a:pt x="2300287" y="2928938"/>
                </a:lnTo>
                <a:cubicBezTo>
                  <a:pt x="2309699" y="2957173"/>
                  <a:pt x="2317973" y="2994521"/>
                  <a:pt x="2343150" y="3014663"/>
                </a:cubicBezTo>
                <a:cubicBezTo>
                  <a:pt x="2354910" y="3024071"/>
                  <a:pt x="2371157" y="3026474"/>
                  <a:pt x="2386012" y="3028950"/>
                </a:cubicBezTo>
                <a:cubicBezTo>
                  <a:pt x="2428552" y="3036040"/>
                  <a:pt x="2471737" y="3038475"/>
                  <a:pt x="2514600" y="3043238"/>
                </a:cubicBezTo>
                <a:cubicBezTo>
                  <a:pt x="2528887" y="3048000"/>
                  <a:pt x="2542607" y="3060001"/>
                  <a:pt x="2557462" y="3057525"/>
                </a:cubicBezTo>
                <a:cubicBezTo>
                  <a:pt x="2574400" y="3054702"/>
                  <a:pt x="2589017" y="3041873"/>
                  <a:pt x="2600325" y="3028950"/>
                </a:cubicBezTo>
                <a:cubicBezTo>
                  <a:pt x="2622940" y="3003104"/>
                  <a:pt x="2636869" y="2970699"/>
                  <a:pt x="2657475" y="2943225"/>
                </a:cubicBezTo>
                <a:lnTo>
                  <a:pt x="2700337" y="2886075"/>
                </a:lnTo>
                <a:cubicBezTo>
                  <a:pt x="2733849" y="2785543"/>
                  <a:pt x="2690228" y="2909666"/>
                  <a:pt x="2743200" y="2786063"/>
                </a:cubicBezTo>
                <a:cubicBezTo>
                  <a:pt x="2749133" y="2772220"/>
                  <a:pt x="2750752" y="2756671"/>
                  <a:pt x="2757487" y="2743200"/>
                </a:cubicBezTo>
                <a:cubicBezTo>
                  <a:pt x="2765166" y="2727841"/>
                  <a:pt x="2778383" y="2715696"/>
                  <a:pt x="2786062" y="2700338"/>
                </a:cubicBezTo>
                <a:cubicBezTo>
                  <a:pt x="2804814" y="2662834"/>
                  <a:pt x="2793097" y="2645323"/>
                  <a:pt x="2828925" y="2614613"/>
                </a:cubicBezTo>
                <a:cubicBezTo>
                  <a:pt x="2850009" y="2596541"/>
                  <a:pt x="2876813" y="2586468"/>
                  <a:pt x="2900362" y="2571750"/>
                </a:cubicBezTo>
                <a:cubicBezTo>
                  <a:pt x="2914923" y="2562649"/>
                  <a:pt x="2927866" y="2550854"/>
                  <a:pt x="2943225" y="2543175"/>
                </a:cubicBezTo>
                <a:cubicBezTo>
                  <a:pt x="3008910" y="2510333"/>
                  <a:pt x="3008144" y="2518504"/>
                  <a:pt x="3071812" y="2500313"/>
                </a:cubicBezTo>
                <a:cubicBezTo>
                  <a:pt x="3170300" y="2472174"/>
                  <a:pt x="3045687" y="2497523"/>
                  <a:pt x="3200400" y="2471738"/>
                </a:cubicBezTo>
                <a:cubicBezTo>
                  <a:pt x="3223641" y="2425255"/>
                  <a:pt x="3243262" y="2398545"/>
                  <a:pt x="3243262" y="2343150"/>
                </a:cubicBezTo>
                <a:cubicBezTo>
                  <a:pt x="3243262" y="2335971"/>
                  <a:pt x="3224129" y="2219159"/>
                  <a:pt x="3214687" y="2200275"/>
                </a:cubicBezTo>
                <a:cubicBezTo>
                  <a:pt x="3204038" y="2178977"/>
                  <a:pt x="3183389" y="2163941"/>
                  <a:pt x="3171825" y="2143125"/>
                </a:cubicBezTo>
                <a:cubicBezTo>
                  <a:pt x="3159370" y="2120706"/>
                  <a:pt x="3154720" y="2094627"/>
                  <a:pt x="3143250" y="2071688"/>
                </a:cubicBezTo>
                <a:cubicBezTo>
                  <a:pt x="3130831" y="2046850"/>
                  <a:pt x="3113685" y="2024629"/>
                  <a:pt x="3100387" y="2000250"/>
                </a:cubicBezTo>
                <a:cubicBezTo>
                  <a:pt x="3085089" y="1972203"/>
                  <a:pt x="3072823" y="1942572"/>
                  <a:pt x="3057525" y="1914525"/>
                </a:cubicBezTo>
                <a:cubicBezTo>
                  <a:pt x="3044227" y="1890146"/>
                  <a:pt x="3028148" y="1867363"/>
                  <a:pt x="3014662" y="1843088"/>
                </a:cubicBezTo>
                <a:cubicBezTo>
                  <a:pt x="2982991" y="1786081"/>
                  <a:pt x="2946208" y="1694879"/>
                  <a:pt x="2928937" y="1643063"/>
                </a:cubicBezTo>
                <a:cubicBezTo>
                  <a:pt x="2924175" y="1628775"/>
                  <a:pt x="2918303" y="1614811"/>
                  <a:pt x="2914650" y="1600200"/>
                </a:cubicBezTo>
                <a:cubicBezTo>
                  <a:pt x="2908760" y="1576641"/>
                  <a:pt x="2905125" y="1552575"/>
                  <a:pt x="2900362" y="1528763"/>
                </a:cubicBezTo>
                <a:cubicBezTo>
                  <a:pt x="2905125" y="1466850"/>
                  <a:pt x="2906948" y="1404641"/>
                  <a:pt x="2914650" y="1343025"/>
                </a:cubicBezTo>
                <a:cubicBezTo>
                  <a:pt x="2916518" y="1328081"/>
                  <a:pt x="2917367" y="1309804"/>
                  <a:pt x="2928937" y="1300163"/>
                </a:cubicBezTo>
                <a:cubicBezTo>
                  <a:pt x="2948640" y="1283744"/>
                  <a:pt x="2976938" y="1282004"/>
                  <a:pt x="3000375" y="1271588"/>
                </a:cubicBezTo>
                <a:cubicBezTo>
                  <a:pt x="3019838" y="1262938"/>
                  <a:pt x="3039033" y="1253580"/>
                  <a:pt x="3057525" y="1243013"/>
                </a:cubicBezTo>
                <a:cubicBezTo>
                  <a:pt x="3072434" y="1234494"/>
                  <a:pt x="3084604" y="1221202"/>
                  <a:pt x="3100387" y="1214438"/>
                </a:cubicBezTo>
                <a:cubicBezTo>
                  <a:pt x="3118436" y="1206703"/>
                  <a:pt x="3139411" y="1207702"/>
                  <a:pt x="3157537" y="1200150"/>
                </a:cubicBezTo>
                <a:cubicBezTo>
                  <a:pt x="3196857" y="1183766"/>
                  <a:pt x="3236394" y="1166628"/>
                  <a:pt x="3271837" y="1143000"/>
                </a:cubicBezTo>
                <a:cubicBezTo>
                  <a:pt x="3286125" y="1133475"/>
                  <a:pt x="3299341" y="1122104"/>
                  <a:pt x="3314700" y="1114425"/>
                </a:cubicBezTo>
                <a:cubicBezTo>
                  <a:pt x="3328170" y="1107690"/>
                  <a:pt x="3343275" y="1104900"/>
                  <a:pt x="3357562" y="1100138"/>
                </a:cubicBezTo>
                <a:cubicBezTo>
                  <a:pt x="3455429" y="1002271"/>
                  <a:pt x="3409663" y="1036829"/>
                  <a:pt x="3486150" y="985838"/>
                </a:cubicBezTo>
                <a:cubicBezTo>
                  <a:pt x="3495675" y="971550"/>
                  <a:pt x="3497753" y="945586"/>
                  <a:pt x="3514725" y="942975"/>
                </a:cubicBezTo>
                <a:cubicBezTo>
                  <a:pt x="3608198" y="928595"/>
                  <a:pt x="3692028" y="948831"/>
                  <a:pt x="3757612" y="1014413"/>
                </a:cubicBezTo>
                <a:cubicBezTo>
                  <a:pt x="3771900" y="1028700"/>
                  <a:pt x="3780527" y="1054058"/>
                  <a:pt x="3800475" y="1057275"/>
                </a:cubicBezTo>
                <a:cubicBezTo>
                  <a:pt x="3932459" y="1078563"/>
                  <a:pt x="4067297" y="1074747"/>
                  <a:pt x="4200525" y="1085850"/>
                </a:cubicBezTo>
                <a:lnTo>
                  <a:pt x="4371975" y="1100138"/>
                </a:lnTo>
                <a:cubicBezTo>
                  <a:pt x="4414679" y="1108679"/>
                  <a:pt x="4458657" y="1128075"/>
                  <a:pt x="4500562" y="1100138"/>
                </a:cubicBezTo>
                <a:cubicBezTo>
                  <a:pt x="4514850" y="1090613"/>
                  <a:pt x="4516099" y="1068450"/>
                  <a:pt x="4529137" y="1057275"/>
                </a:cubicBezTo>
                <a:cubicBezTo>
                  <a:pt x="4550222" y="1039203"/>
                  <a:pt x="4577825" y="1030338"/>
                  <a:pt x="4600575" y="1014413"/>
                </a:cubicBezTo>
                <a:cubicBezTo>
                  <a:pt x="4625557" y="996925"/>
                  <a:pt x="4647350" y="975199"/>
                  <a:pt x="4672012" y="957263"/>
                </a:cubicBezTo>
                <a:cubicBezTo>
                  <a:pt x="4699786" y="937063"/>
                  <a:pt x="4725850" y="912868"/>
                  <a:pt x="4757737" y="900113"/>
                </a:cubicBezTo>
                <a:cubicBezTo>
                  <a:pt x="4781550" y="890588"/>
                  <a:pt x="4804844" y="879648"/>
                  <a:pt x="4829175" y="871538"/>
                </a:cubicBezTo>
                <a:cubicBezTo>
                  <a:pt x="4847804" y="865328"/>
                  <a:pt x="4867444" y="862645"/>
                  <a:pt x="4886325" y="857250"/>
                </a:cubicBezTo>
                <a:cubicBezTo>
                  <a:pt x="4900806" y="853113"/>
                  <a:pt x="4914900" y="847725"/>
                  <a:pt x="4929187" y="842963"/>
                </a:cubicBezTo>
                <a:cubicBezTo>
                  <a:pt x="4943475" y="833438"/>
                  <a:pt x="4956691" y="822067"/>
                  <a:pt x="4972050" y="814388"/>
                </a:cubicBezTo>
                <a:cubicBezTo>
                  <a:pt x="5090356" y="755234"/>
                  <a:pt x="4934934" y="853418"/>
                  <a:pt x="5057775" y="771525"/>
                </a:cubicBezTo>
                <a:cubicBezTo>
                  <a:pt x="5125817" y="669462"/>
                  <a:pt x="5106596" y="719118"/>
                  <a:pt x="5129212" y="628650"/>
                </a:cubicBezTo>
                <a:cubicBezTo>
                  <a:pt x="5143500" y="633413"/>
                  <a:pt x="5159544" y="651292"/>
                  <a:pt x="5172075" y="642938"/>
                </a:cubicBezTo>
                <a:cubicBezTo>
                  <a:pt x="5209149" y="618222"/>
                  <a:pt x="5219438" y="553497"/>
                  <a:pt x="5229225" y="514350"/>
                </a:cubicBezTo>
                <a:cubicBezTo>
                  <a:pt x="5224462" y="481013"/>
                  <a:pt x="5206769" y="447008"/>
                  <a:pt x="5214937" y="414338"/>
                </a:cubicBezTo>
                <a:cubicBezTo>
                  <a:pt x="5218590" y="399727"/>
                  <a:pt x="5242739" y="400050"/>
                  <a:pt x="5257800" y="400050"/>
                </a:cubicBezTo>
                <a:cubicBezTo>
                  <a:pt x="5291476" y="400050"/>
                  <a:pt x="5324594" y="408802"/>
                  <a:pt x="5357812" y="414338"/>
                </a:cubicBezTo>
                <a:cubicBezTo>
                  <a:pt x="5374114" y="417055"/>
                  <a:pt x="5465844" y="435204"/>
                  <a:pt x="5486400" y="442913"/>
                </a:cubicBezTo>
                <a:cubicBezTo>
                  <a:pt x="5506342" y="450391"/>
                  <a:pt x="5525287" y="460530"/>
                  <a:pt x="5543550" y="471488"/>
                </a:cubicBezTo>
                <a:cubicBezTo>
                  <a:pt x="5572999" y="489157"/>
                  <a:pt x="5629275" y="528638"/>
                  <a:pt x="5629275" y="528638"/>
                </a:cubicBezTo>
                <a:cubicBezTo>
                  <a:pt x="5648325" y="557213"/>
                  <a:pt x="5688230" y="580068"/>
                  <a:pt x="5686425" y="614363"/>
                </a:cubicBezTo>
                <a:cubicBezTo>
                  <a:pt x="5681662" y="704850"/>
                  <a:pt x="5678371" y="795427"/>
                  <a:pt x="5672137" y="885825"/>
                </a:cubicBezTo>
                <a:cubicBezTo>
                  <a:pt x="5668844" y="933574"/>
                  <a:pt x="5661034" y="980943"/>
                  <a:pt x="5657850" y="1028700"/>
                </a:cubicBezTo>
                <a:cubicBezTo>
                  <a:pt x="5651506" y="1123858"/>
                  <a:pt x="5660622" y="1220619"/>
                  <a:pt x="5643562" y="1314450"/>
                </a:cubicBezTo>
                <a:cubicBezTo>
                  <a:pt x="5640490" y="1331344"/>
                  <a:pt x="5613891" y="1332032"/>
                  <a:pt x="5600700" y="1343025"/>
                </a:cubicBezTo>
                <a:cubicBezTo>
                  <a:pt x="5585178" y="1355960"/>
                  <a:pt x="5570889" y="1370463"/>
                  <a:pt x="5557837" y="1385888"/>
                </a:cubicBezTo>
                <a:cubicBezTo>
                  <a:pt x="5518441" y="1432447"/>
                  <a:pt x="5477368" y="1478017"/>
                  <a:pt x="5443537" y="1528763"/>
                </a:cubicBezTo>
                <a:cubicBezTo>
                  <a:pt x="5382345" y="1620550"/>
                  <a:pt x="5433397" y="1546231"/>
                  <a:pt x="5314950" y="1700213"/>
                </a:cubicBezTo>
                <a:cubicBezTo>
                  <a:pt x="5300431" y="1719087"/>
                  <a:pt x="5282736" y="1736064"/>
                  <a:pt x="5272087" y="1757363"/>
                </a:cubicBezTo>
                <a:cubicBezTo>
                  <a:pt x="5224569" y="1852399"/>
                  <a:pt x="5265564" y="1778928"/>
                  <a:pt x="5200650" y="1871663"/>
                </a:cubicBezTo>
                <a:cubicBezTo>
                  <a:pt x="5171109" y="1913865"/>
                  <a:pt x="5143500" y="1957388"/>
                  <a:pt x="5114925" y="2000250"/>
                </a:cubicBezTo>
                <a:cubicBezTo>
                  <a:pt x="5105400" y="2014538"/>
                  <a:pt x="5100638" y="2033588"/>
                  <a:pt x="5086350" y="2043113"/>
                </a:cubicBezTo>
                <a:cubicBezTo>
                  <a:pt x="5072062" y="2052638"/>
                  <a:pt x="5056679" y="2060695"/>
                  <a:pt x="5043487" y="2071688"/>
                </a:cubicBezTo>
                <a:cubicBezTo>
                  <a:pt x="5002234" y="2106065"/>
                  <a:pt x="5000146" y="2115268"/>
                  <a:pt x="4972050" y="2157413"/>
                </a:cubicBezTo>
                <a:cubicBezTo>
                  <a:pt x="4976812" y="2176463"/>
                  <a:pt x="4982077" y="2195394"/>
                  <a:pt x="4986337" y="2214563"/>
                </a:cubicBezTo>
                <a:cubicBezTo>
                  <a:pt x="4991605" y="2238269"/>
                  <a:pt x="4992946" y="2262962"/>
                  <a:pt x="5000625" y="2286000"/>
                </a:cubicBezTo>
                <a:cubicBezTo>
                  <a:pt x="5007360" y="2306206"/>
                  <a:pt x="5019675" y="2324100"/>
                  <a:pt x="5029200" y="2343150"/>
                </a:cubicBezTo>
                <a:cubicBezTo>
                  <a:pt x="5036451" y="2372157"/>
                  <a:pt x="5045475" y="2414463"/>
                  <a:pt x="5057775" y="2443163"/>
                </a:cubicBezTo>
                <a:cubicBezTo>
                  <a:pt x="5066165" y="2462739"/>
                  <a:pt x="5078440" y="2480538"/>
                  <a:pt x="5086350" y="2500313"/>
                </a:cubicBezTo>
                <a:cubicBezTo>
                  <a:pt x="5097537" y="2528279"/>
                  <a:pt x="5089863" y="2569330"/>
                  <a:pt x="5114925" y="2586038"/>
                </a:cubicBezTo>
                <a:lnTo>
                  <a:pt x="5200650" y="2643188"/>
                </a:lnTo>
                <a:cubicBezTo>
                  <a:pt x="5210175" y="2657475"/>
                  <a:pt x="5226797" y="2669051"/>
                  <a:pt x="5229225" y="2686050"/>
                </a:cubicBezTo>
                <a:cubicBezTo>
                  <a:pt x="5235808" y="2732133"/>
                  <a:pt x="5202303" y="2760873"/>
                  <a:pt x="5172075" y="2786063"/>
                </a:cubicBezTo>
                <a:cubicBezTo>
                  <a:pt x="5158883" y="2797056"/>
                  <a:pt x="5144995" y="2807874"/>
                  <a:pt x="5129212" y="2814638"/>
                </a:cubicBezTo>
                <a:cubicBezTo>
                  <a:pt x="5111163" y="2822373"/>
                  <a:pt x="5091112" y="2824163"/>
                  <a:pt x="5072062" y="2828925"/>
                </a:cubicBezTo>
                <a:cubicBezTo>
                  <a:pt x="4938712" y="2824163"/>
                  <a:pt x="4805382" y="2810470"/>
                  <a:pt x="4672012" y="2814638"/>
                </a:cubicBezTo>
                <a:cubicBezTo>
                  <a:pt x="4650724" y="2815303"/>
                  <a:pt x="4632583" y="2831399"/>
                  <a:pt x="4614862" y="2843213"/>
                </a:cubicBezTo>
                <a:cubicBezTo>
                  <a:pt x="4421045" y="2972425"/>
                  <a:pt x="4550697" y="2877347"/>
                  <a:pt x="4471987" y="2971800"/>
                </a:cubicBezTo>
                <a:cubicBezTo>
                  <a:pt x="4459052" y="2987322"/>
                  <a:pt x="4440869" y="2998221"/>
                  <a:pt x="4429125" y="3014663"/>
                </a:cubicBezTo>
                <a:cubicBezTo>
                  <a:pt x="4335104" y="3146294"/>
                  <a:pt x="4469125" y="3003239"/>
                  <a:pt x="4357687" y="3114675"/>
                </a:cubicBezTo>
                <a:cubicBezTo>
                  <a:pt x="4305587" y="3270983"/>
                  <a:pt x="4388676" y="3034235"/>
                  <a:pt x="4314825" y="3200400"/>
                </a:cubicBezTo>
                <a:cubicBezTo>
                  <a:pt x="4302592" y="3227925"/>
                  <a:pt x="4302958" y="3261063"/>
                  <a:pt x="4286250" y="3286125"/>
                </a:cubicBezTo>
                <a:cubicBezTo>
                  <a:pt x="4204357" y="3408966"/>
                  <a:pt x="4302541" y="3253544"/>
                  <a:pt x="4243387" y="3371850"/>
                </a:cubicBezTo>
                <a:cubicBezTo>
                  <a:pt x="4235708" y="3387209"/>
                  <a:pt x="4224337" y="3400425"/>
                  <a:pt x="4214812" y="3414713"/>
                </a:cubicBezTo>
                <a:cubicBezTo>
                  <a:pt x="4210050" y="3429000"/>
                  <a:pt x="4206457" y="3443733"/>
                  <a:pt x="4200525" y="3457575"/>
                </a:cubicBezTo>
                <a:cubicBezTo>
                  <a:pt x="4178773" y="3508330"/>
                  <a:pt x="4172072" y="3514542"/>
                  <a:pt x="4143375" y="3557588"/>
                </a:cubicBezTo>
                <a:cubicBezTo>
                  <a:pt x="4113156" y="3678460"/>
                  <a:pt x="4154322" y="3555454"/>
                  <a:pt x="4086225" y="3657600"/>
                </a:cubicBezTo>
                <a:cubicBezTo>
                  <a:pt x="4077871" y="3670131"/>
                  <a:pt x="4078672" y="3686992"/>
                  <a:pt x="4071937" y="3700463"/>
                </a:cubicBezTo>
                <a:cubicBezTo>
                  <a:pt x="4064258" y="3715821"/>
                  <a:pt x="4052887" y="3729038"/>
                  <a:pt x="4043362" y="3743325"/>
                </a:cubicBezTo>
                <a:cubicBezTo>
                  <a:pt x="4038600" y="3757613"/>
                  <a:pt x="4029075" y="3771128"/>
                  <a:pt x="4029075" y="3786188"/>
                </a:cubicBezTo>
                <a:cubicBezTo>
                  <a:pt x="4029075" y="3824584"/>
                  <a:pt x="4031220" y="3864062"/>
                  <a:pt x="4043362" y="3900488"/>
                </a:cubicBezTo>
                <a:cubicBezTo>
                  <a:pt x="4050892" y="3923079"/>
                  <a:pt x="4070728" y="3939558"/>
                  <a:pt x="4086225" y="3957638"/>
                </a:cubicBezTo>
                <a:cubicBezTo>
                  <a:pt x="4135311" y="4014905"/>
                  <a:pt x="4125432" y="3991245"/>
                  <a:pt x="4186237" y="4043363"/>
                </a:cubicBezTo>
                <a:cubicBezTo>
                  <a:pt x="4254342" y="4101739"/>
                  <a:pt x="4199055" y="4076209"/>
                  <a:pt x="4271962" y="4100513"/>
                </a:cubicBezTo>
                <a:cubicBezTo>
                  <a:pt x="4337466" y="4198769"/>
                  <a:pt x="4296531" y="4175378"/>
                  <a:pt x="4371975" y="4200525"/>
                </a:cubicBezTo>
                <a:cubicBezTo>
                  <a:pt x="4435014" y="4158499"/>
                  <a:pt x="4437218" y="4143755"/>
                  <a:pt x="4543425" y="4186238"/>
                </a:cubicBezTo>
                <a:cubicBezTo>
                  <a:pt x="4557408" y="4191831"/>
                  <a:pt x="4550977" y="4215630"/>
                  <a:pt x="4557712" y="4229100"/>
                </a:cubicBezTo>
                <a:cubicBezTo>
                  <a:pt x="4565391" y="4244459"/>
                  <a:pt x="4578608" y="4256604"/>
                  <a:pt x="4586287" y="4271963"/>
                </a:cubicBezTo>
                <a:cubicBezTo>
                  <a:pt x="4593022" y="4285433"/>
                  <a:pt x="4593261" y="4301660"/>
                  <a:pt x="4600575" y="4314825"/>
                </a:cubicBezTo>
                <a:cubicBezTo>
                  <a:pt x="4617254" y="4344846"/>
                  <a:pt x="4638675" y="4371975"/>
                  <a:pt x="4657725" y="4400550"/>
                </a:cubicBezTo>
                <a:lnTo>
                  <a:pt x="4686300" y="4443413"/>
                </a:lnTo>
                <a:cubicBezTo>
                  <a:pt x="4691062" y="4481513"/>
                  <a:pt x="4687673" y="4521553"/>
                  <a:pt x="4700587" y="4557713"/>
                </a:cubicBezTo>
                <a:cubicBezTo>
                  <a:pt x="4714088" y="4595517"/>
                  <a:pt x="4765727" y="4657240"/>
                  <a:pt x="4800600" y="4686300"/>
                </a:cubicBezTo>
                <a:cubicBezTo>
                  <a:pt x="4813791" y="4697293"/>
                  <a:pt x="4828104" y="4707196"/>
                  <a:pt x="4843462" y="4714875"/>
                </a:cubicBezTo>
                <a:cubicBezTo>
                  <a:pt x="4856933" y="4721610"/>
                  <a:pt x="4871795" y="4725200"/>
                  <a:pt x="4886325" y="4729163"/>
                </a:cubicBezTo>
                <a:cubicBezTo>
                  <a:pt x="4924214" y="4739496"/>
                  <a:pt x="4962115" y="4750036"/>
                  <a:pt x="5000625" y="4757738"/>
                </a:cubicBezTo>
                <a:cubicBezTo>
                  <a:pt x="5024437" y="4762500"/>
                  <a:pt x="5048075" y="4768238"/>
                  <a:pt x="5072062" y="4772025"/>
                </a:cubicBezTo>
                <a:cubicBezTo>
                  <a:pt x="5138590" y="4782529"/>
                  <a:pt x="5272087" y="4800600"/>
                  <a:pt x="5272087" y="4800600"/>
                </a:cubicBezTo>
                <a:cubicBezTo>
                  <a:pt x="5281612" y="4781550"/>
                  <a:pt x="5280456" y="4750185"/>
                  <a:pt x="5300662" y="4743450"/>
                </a:cubicBezTo>
                <a:cubicBezTo>
                  <a:pt x="5314950" y="4738688"/>
                  <a:pt x="5306596" y="4773782"/>
                  <a:pt x="5314950" y="4786313"/>
                </a:cubicBezTo>
                <a:cubicBezTo>
                  <a:pt x="5326158" y="4803125"/>
                  <a:pt x="5344507" y="4813969"/>
                  <a:pt x="5357812" y="4829175"/>
                </a:cubicBezTo>
                <a:cubicBezTo>
                  <a:pt x="5475611" y="4963803"/>
                  <a:pt x="5343299" y="4844875"/>
                  <a:pt x="5543550" y="5000625"/>
                </a:cubicBezTo>
                <a:lnTo>
                  <a:pt x="5543550" y="5000625"/>
                </a:lnTo>
                <a:cubicBezTo>
                  <a:pt x="5557837" y="5014913"/>
                  <a:pt x="5569365" y="5032640"/>
                  <a:pt x="5586412" y="5043488"/>
                </a:cubicBezTo>
                <a:cubicBezTo>
                  <a:pt x="5721594" y="5129513"/>
                  <a:pt x="5662400" y="5074338"/>
                  <a:pt x="5772150" y="5129213"/>
                </a:cubicBezTo>
                <a:cubicBezTo>
                  <a:pt x="5787508" y="5136892"/>
                  <a:pt x="5799653" y="5150109"/>
                  <a:pt x="5815012" y="5157788"/>
                </a:cubicBezTo>
                <a:cubicBezTo>
                  <a:pt x="5828483" y="5164523"/>
                  <a:pt x="5843394" y="5167938"/>
                  <a:pt x="5857875" y="5172075"/>
                </a:cubicBezTo>
                <a:cubicBezTo>
                  <a:pt x="5917561" y="5189128"/>
                  <a:pt x="5933376" y="5189421"/>
                  <a:pt x="6000750" y="5200650"/>
                </a:cubicBezTo>
                <a:cubicBezTo>
                  <a:pt x="6086475" y="5086350"/>
                  <a:pt x="6190188" y="4983547"/>
                  <a:pt x="6257925" y="4857750"/>
                </a:cubicBezTo>
                <a:cubicBezTo>
                  <a:pt x="6292464" y="4793606"/>
                  <a:pt x="6273731" y="4711079"/>
                  <a:pt x="6300787" y="4643438"/>
                </a:cubicBezTo>
                <a:cubicBezTo>
                  <a:pt x="6385486" y="4431690"/>
                  <a:pt x="6277853" y="4695038"/>
                  <a:pt x="6357937" y="4514850"/>
                </a:cubicBezTo>
                <a:cubicBezTo>
                  <a:pt x="6368353" y="4491414"/>
                  <a:pt x="6374443" y="4466042"/>
                  <a:pt x="6386512" y="4443413"/>
                </a:cubicBezTo>
                <a:cubicBezTo>
                  <a:pt x="6412648" y="4394407"/>
                  <a:pt x="6447399" y="4350214"/>
                  <a:pt x="6472237" y="4300538"/>
                </a:cubicBezTo>
                <a:cubicBezTo>
                  <a:pt x="6504059" y="4236895"/>
                  <a:pt x="6501813" y="4237732"/>
                  <a:pt x="6543675" y="4171950"/>
                </a:cubicBezTo>
                <a:cubicBezTo>
                  <a:pt x="6562113" y="4142976"/>
                  <a:pt x="6600825" y="4086225"/>
                  <a:pt x="6600825" y="4086225"/>
                </a:cubicBezTo>
                <a:cubicBezTo>
                  <a:pt x="6605587" y="4071938"/>
                  <a:pt x="6612418" y="4058180"/>
                  <a:pt x="6615112" y="4043363"/>
                </a:cubicBezTo>
                <a:cubicBezTo>
                  <a:pt x="6621981" y="4005586"/>
                  <a:pt x="6620087" y="3966313"/>
                  <a:pt x="6629400" y="3929063"/>
                </a:cubicBezTo>
                <a:cubicBezTo>
                  <a:pt x="6634566" y="3908400"/>
                  <a:pt x="6646813" y="3890052"/>
                  <a:pt x="6657975" y="3871913"/>
                </a:cubicBezTo>
                <a:cubicBezTo>
                  <a:pt x="6801977" y="3637909"/>
                  <a:pt x="6688812" y="3814504"/>
                  <a:pt x="6786562" y="3700463"/>
                </a:cubicBezTo>
                <a:cubicBezTo>
                  <a:pt x="6802059" y="3682383"/>
                  <a:pt x="6813744" y="3661234"/>
                  <a:pt x="6829425" y="3643313"/>
                </a:cubicBezTo>
                <a:cubicBezTo>
                  <a:pt x="6847166" y="3623038"/>
                  <a:pt x="6870411" y="3607716"/>
                  <a:pt x="6886575" y="3586163"/>
                </a:cubicBezTo>
                <a:cubicBezTo>
                  <a:pt x="6920193" y="3541339"/>
                  <a:pt x="6905461" y="3524414"/>
                  <a:pt x="6943725" y="3486150"/>
                </a:cubicBezTo>
                <a:cubicBezTo>
                  <a:pt x="6955867" y="3474008"/>
                  <a:pt x="6972300" y="3467100"/>
                  <a:pt x="6986587" y="3457575"/>
                </a:cubicBezTo>
                <a:cubicBezTo>
                  <a:pt x="7096125" y="3462338"/>
                  <a:pt x="7207153" y="3453234"/>
                  <a:pt x="7315200" y="3471863"/>
                </a:cubicBezTo>
                <a:cubicBezTo>
                  <a:pt x="7349044" y="3477698"/>
                  <a:pt x="7400925" y="3529013"/>
                  <a:pt x="7400925" y="3529013"/>
                </a:cubicBezTo>
                <a:cubicBezTo>
                  <a:pt x="7419975" y="3557588"/>
                  <a:pt x="7447215" y="3582157"/>
                  <a:pt x="7458075" y="3614738"/>
                </a:cubicBezTo>
                <a:cubicBezTo>
                  <a:pt x="7467600" y="3643313"/>
                  <a:pt x="7479345" y="3671242"/>
                  <a:pt x="7486650" y="3700463"/>
                </a:cubicBezTo>
                <a:cubicBezTo>
                  <a:pt x="7496175" y="3738563"/>
                  <a:pt x="7502806" y="3777506"/>
                  <a:pt x="7515225" y="3814763"/>
                </a:cubicBezTo>
                <a:lnTo>
                  <a:pt x="7543800" y="3900488"/>
                </a:lnTo>
                <a:cubicBezTo>
                  <a:pt x="7548562" y="3929063"/>
                  <a:pt x="7551061" y="3958109"/>
                  <a:pt x="7558087" y="3986213"/>
                </a:cubicBezTo>
                <a:cubicBezTo>
                  <a:pt x="7576209" y="4058704"/>
                  <a:pt x="7585900" y="4107467"/>
                  <a:pt x="7672387" y="4129088"/>
                </a:cubicBezTo>
                <a:lnTo>
                  <a:pt x="7729537" y="4143375"/>
                </a:lnTo>
                <a:cubicBezTo>
                  <a:pt x="7753350" y="4138613"/>
                  <a:pt x="7776691" y="4129088"/>
                  <a:pt x="7800975" y="4129088"/>
                </a:cubicBezTo>
                <a:cubicBezTo>
                  <a:pt x="8040313" y="4129088"/>
                  <a:pt x="8065491" y="4135363"/>
                  <a:pt x="8243887" y="4157663"/>
                </a:cubicBezTo>
                <a:cubicBezTo>
                  <a:pt x="8277225" y="4152900"/>
                  <a:pt x="8310224" y="4143375"/>
                  <a:pt x="8343900" y="4143375"/>
                </a:cubicBezTo>
                <a:cubicBezTo>
                  <a:pt x="8387026" y="4143375"/>
                  <a:pt x="8430649" y="4147203"/>
                  <a:pt x="8472487" y="4157663"/>
                </a:cubicBezTo>
                <a:cubicBezTo>
                  <a:pt x="8489146" y="4161828"/>
                  <a:pt x="8502158" y="4175245"/>
                  <a:pt x="8515350" y="4186238"/>
                </a:cubicBezTo>
                <a:cubicBezTo>
                  <a:pt x="8549488" y="4214686"/>
                  <a:pt x="8603108" y="4278063"/>
                  <a:pt x="8615362" y="4314825"/>
                </a:cubicBezTo>
                <a:cubicBezTo>
                  <a:pt x="8635080" y="4373978"/>
                  <a:pt x="8621296" y="4345157"/>
                  <a:pt x="8658225" y="4400550"/>
                </a:cubicBezTo>
                <a:cubicBezTo>
                  <a:pt x="8667750" y="4429125"/>
                  <a:pt x="8670092" y="4461213"/>
                  <a:pt x="8686800" y="4486275"/>
                </a:cubicBezTo>
                <a:lnTo>
                  <a:pt x="8743950" y="4572000"/>
                </a:lnTo>
                <a:cubicBezTo>
                  <a:pt x="8764716" y="4634299"/>
                  <a:pt x="8763365" y="4655305"/>
                  <a:pt x="8801100" y="4700588"/>
                </a:cubicBezTo>
                <a:cubicBezTo>
                  <a:pt x="8814035" y="4716110"/>
                  <a:pt x="8843962" y="4743450"/>
                  <a:pt x="8843962" y="4743450"/>
                </a:cubicBezTo>
              </a:path>
            </a:pathLst>
          </a:custGeom>
          <a:noFill/>
          <a:ln cap="flat" cmpd="sng" w="762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50" spcFirstLastPara="1" rIns="9145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nda with solid fill" id="90" name="Google Shape;90;g16d0ebf8b0e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2663855" y="60801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with solid fill" id="91" name="Google Shape;91;g16d0ebf8b0e_0_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29826" y="5928139"/>
            <a:ext cx="1450529" cy="1450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92" name="Google Shape;92;g16d0ebf8b0e_0_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63200" y="5866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93" name="Google Shape;93;g16d0ebf8b0e_0_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505406" y="2962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hematics with solid fill" id="94" name="Google Shape;94;g16d0ebf8b0e_0_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79093" y="447951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95" name="Google Shape;95;g16d0ebf8b0e_0_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985782" y="3577090"/>
            <a:ext cx="1593316" cy="1593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96" name="Google Shape;96;g16d0ebf8b0e_0_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37526" y="3933188"/>
            <a:ext cx="1092649" cy="109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 tree with solid fill" id="97" name="Google Shape;97;g16d0ebf8b0e_0_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61158" y="2575378"/>
            <a:ext cx="1450529" cy="1450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98" name="Google Shape;98;g16d0ebf8b0e_0_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06540" y="3698154"/>
            <a:ext cx="1092649" cy="109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99" name="Google Shape;99;g16d0ebf8b0e_0_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714175" y="2128813"/>
            <a:ext cx="1506021" cy="1506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ve with solid fill" id="100" name="Google Shape;100;g16d0ebf8b0e_0_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271758" y="901734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wnfish with solid fill" id="101" name="Google Shape;101;g16d0ebf8b0e_0_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701710" y="11346876"/>
            <a:ext cx="968897" cy="968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sh with solid fill" id="102" name="Google Shape;102;g16d0ebf8b0e_0_1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505406" y="10537966"/>
            <a:ext cx="1436273" cy="1436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ke with solid fill" id="103" name="Google Shape;103;g16d0ebf8b0e_0_1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571127" y="314385"/>
            <a:ext cx="1454346" cy="145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quisition with solid fill" id="104" name="Google Shape;104;g16d0ebf8b0e_0_1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 rot="10800000">
            <a:off x="17352606" y="72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riculture with solid fill" id="105" name="Google Shape;105;g16d0ebf8b0e_0_1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625344" y="103417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ramid with levels with solid fill" id="106" name="Google Shape;106;g16d0ebf8b0e_0_1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609498" y="62425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6d0ebf8b0e_0_17"/>
          <p:cNvSpPr txBox="1"/>
          <p:nvPr/>
        </p:nvSpPr>
        <p:spPr>
          <a:xfrm>
            <a:off x="2372608" y="0"/>
            <a:ext cx="180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6d0ebf8b0e_0_17"/>
          <p:cNvSpPr txBox="1"/>
          <p:nvPr/>
        </p:nvSpPr>
        <p:spPr>
          <a:xfrm>
            <a:off x="5615900" y="1275326"/>
            <a:ext cx="136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6d0ebf8b0e_0_17"/>
          <p:cNvSpPr txBox="1"/>
          <p:nvPr/>
        </p:nvSpPr>
        <p:spPr>
          <a:xfrm>
            <a:off x="3986159" y="7171582"/>
            <a:ext cx="192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terfall scene with solid fill" id="110" name="Google Shape;110;g16d0ebf8b0e_0_1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8979232" y="8381792"/>
            <a:ext cx="1595841" cy="159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6d0ebf8b0e_0_17"/>
          <p:cNvSpPr txBox="1"/>
          <p:nvPr/>
        </p:nvSpPr>
        <p:spPr>
          <a:xfrm>
            <a:off x="5939801" y="3095230"/>
            <a:ext cx="20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6d0ebf8b0e_0_17"/>
          <p:cNvSpPr txBox="1"/>
          <p:nvPr/>
        </p:nvSpPr>
        <p:spPr>
          <a:xfrm>
            <a:off x="18344057" y="7583614"/>
            <a:ext cx="304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6d0ebf8b0e_0_17"/>
          <p:cNvSpPr txBox="1"/>
          <p:nvPr/>
        </p:nvSpPr>
        <p:spPr>
          <a:xfrm>
            <a:off x="21236759" y="12071154"/>
            <a:ext cx="23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6d0ebf8b0e_0_1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181460" y="676336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6d0ebf8b0e_0_1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817150" y="366569"/>
            <a:ext cx="830784" cy="96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6d0ebf8b0e_0_1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506035" y="212952"/>
            <a:ext cx="2195674" cy="88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6d0ebf8b0e_0_17"/>
          <p:cNvSpPr txBox="1"/>
          <p:nvPr/>
        </p:nvSpPr>
        <p:spPr>
          <a:xfrm>
            <a:off x="10817753" y="4296711"/>
            <a:ext cx="146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6d0ebf8b0e_0_17"/>
          <p:cNvSpPr txBox="1"/>
          <p:nvPr/>
        </p:nvSpPr>
        <p:spPr>
          <a:xfrm>
            <a:off x="1385350" y="9523150"/>
            <a:ext cx="1673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0" i="0" lang="en-US" sz="7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are here!</a:t>
            </a:r>
            <a:endParaRPr b="0" i="0" sz="7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16d0ebf8b0e_0_17"/>
          <p:cNvCxnSpPr>
            <a:endCxn id="120" idx="3"/>
          </p:cNvCxnSpPr>
          <p:nvPr/>
        </p:nvCxnSpPr>
        <p:spPr>
          <a:xfrm flipH="1" rot="10800000">
            <a:off x="7262038" y="5077342"/>
            <a:ext cx="7497600" cy="468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g16d0ebf8b0e_0_17"/>
          <p:cNvSpPr txBox="1"/>
          <p:nvPr/>
        </p:nvSpPr>
        <p:spPr>
          <a:xfrm>
            <a:off x="9041934" y="4956982"/>
            <a:ext cx="192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6d0ebf8b0e_0_17"/>
          <p:cNvSpPr/>
          <p:nvPr/>
        </p:nvSpPr>
        <p:spPr>
          <a:xfrm>
            <a:off x="14299825" y="2595038"/>
            <a:ext cx="3139800" cy="2908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1382749" y="12700"/>
            <a:ext cx="20828104" cy="178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10000"/>
              <a:buFont typeface="Arial"/>
              <a:buNone/>
            </a:pPr>
            <a:r>
              <a:rPr lang="en-US">
                <a:solidFill>
                  <a:srgbClr val="151618"/>
                </a:solidFill>
              </a:rPr>
              <a:t>Agenda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6944966" y="1281204"/>
            <a:ext cx="14710500" cy="13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Introduction/Clown Opera –  10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8 Lessons 1-4 – 50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Demos - 90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 – 30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– 10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9 Lessons 1-4 – 60 mi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Matplotlib- 90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Challenge- Remaining class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402682" y="4038600"/>
            <a:ext cx="5677002" cy="3795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r>
              <a:rPr lang="en-US" sz="8200">
                <a:solidFill>
                  <a:srgbClr val="151618"/>
                </a:solidFill>
              </a:rPr>
              <a:t>Module 8 Learning Outcomes</a:t>
            </a:r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6509732" y="7851724"/>
            <a:ext cx="17450751" cy="2441233"/>
            <a:chOff x="0" y="-2"/>
            <a:chExt cx="17450749" cy="2441232"/>
          </a:xfrm>
        </p:grpSpPr>
        <p:sp>
          <p:nvSpPr>
            <p:cNvPr id="134" name="Google Shape;134;p6"/>
            <p:cNvSpPr/>
            <p:nvPr/>
          </p:nvSpPr>
          <p:spPr>
            <a:xfrm>
              <a:off x="0" y="901714"/>
              <a:ext cx="17450749" cy="1539516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6"/>
            <p:cNvGrpSpPr/>
            <p:nvPr/>
          </p:nvGrpSpPr>
          <p:grpSpPr>
            <a:xfrm>
              <a:off x="872535" y="-2"/>
              <a:ext cx="16354759" cy="1803435"/>
              <a:chOff x="-1" y="0"/>
              <a:chExt cx="16354758" cy="180343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-1" y="0"/>
                <a:ext cx="16354758" cy="1803433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6"/>
              <p:cNvSpPr txBox="1"/>
              <p:nvPr/>
            </p:nvSpPr>
            <p:spPr>
              <a:xfrm>
                <a:off x="549752" y="438969"/>
                <a:ext cx="15255250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how to slice arrays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8" name="Google Shape;138;p6"/>
          <p:cNvGrpSpPr/>
          <p:nvPr/>
        </p:nvGrpSpPr>
        <p:grpSpPr>
          <a:xfrm>
            <a:off x="6509732" y="10335128"/>
            <a:ext cx="17450751" cy="2441233"/>
            <a:chOff x="0" y="-2"/>
            <a:chExt cx="17450749" cy="2441232"/>
          </a:xfrm>
        </p:grpSpPr>
        <p:sp>
          <p:nvSpPr>
            <p:cNvPr id="139" name="Google Shape;139;p6"/>
            <p:cNvSpPr/>
            <p:nvPr/>
          </p:nvSpPr>
          <p:spPr>
            <a:xfrm>
              <a:off x="0" y="901714"/>
              <a:ext cx="17450749" cy="1539516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6"/>
            <p:cNvGrpSpPr/>
            <p:nvPr/>
          </p:nvGrpSpPr>
          <p:grpSpPr>
            <a:xfrm>
              <a:off x="872535" y="-2"/>
              <a:ext cx="16354759" cy="1803435"/>
              <a:chOff x="-1" y="0"/>
              <a:chExt cx="16354758" cy="1803433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-1" y="0"/>
                <a:ext cx="16354758" cy="1803433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6"/>
              <p:cNvSpPr txBox="1"/>
              <p:nvPr/>
            </p:nvSpPr>
            <p:spPr>
              <a:xfrm>
                <a:off x="549752" y="438969"/>
                <a:ext cx="15255250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Identify how to read and index arrays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" name="Google Shape;143;p6"/>
          <p:cNvGrpSpPr/>
          <p:nvPr/>
        </p:nvGrpSpPr>
        <p:grpSpPr>
          <a:xfrm>
            <a:off x="6509732" y="-72921"/>
            <a:ext cx="17450700" cy="7983565"/>
            <a:chOff x="0" y="-1"/>
            <a:chExt cx="17450700" cy="7983565"/>
          </a:xfrm>
        </p:grpSpPr>
        <p:sp>
          <p:nvSpPr>
            <p:cNvPr id="144" name="Google Shape;144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6"/>
            <p:cNvGrpSpPr/>
            <p:nvPr/>
          </p:nvGrpSpPr>
          <p:grpSpPr>
            <a:xfrm>
              <a:off x="752657" y="-1"/>
              <a:ext cx="16615800" cy="1803300"/>
              <a:chOff x="0" y="0"/>
              <a:chExt cx="16615800" cy="180330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16615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549752" y="438969"/>
                <a:ext cx="15516300" cy="9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Define key terminology for NumPy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6"/>
            <p:cNvSpPr/>
            <p:nvPr/>
          </p:nvSpPr>
          <p:spPr>
            <a:xfrm>
              <a:off x="0" y="6443964"/>
              <a:ext cx="17450700" cy="15396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" name="Google Shape;149;p6"/>
            <p:cNvGrpSpPr/>
            <p:nvPr/>
          </p:nvGrpSpPr>
          <p:grpSpPr>
            <a:xfrm>
              <a:off x="872535" y="5542249"/>
              <a:ext cx="16087800" cy="1803300"/>
              <a:chOff x="-1" y="0"/>
              <a:chExt cx="16087800" cy="18033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1" y="0"/>
                <a:ext cx="16087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6"/>
              <p:cNvSpPr txBox="1"/>
              <p:nvPr/>
            </p:nvSpPr>
            <p:spPr>
              <a:xfrm>
                <a:off x="549753" y="438969"/>
                <a:ext cx="14988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creating random numbers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" name="Google Shape;152;p6"/>
            <p:cNvSpPr/>
            <p:nvPr/>
          </p:nvSpPr>
          <p:spPr>
            <a:xfrm>
              <a:off x="0" y="3672839"/>
              <a:ext cx="17450700" cy="15396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6"/>
            <p:cNvGrpSpPr/>
            <p:nvPr/>
          </p:nvGrpSpPr>
          <p:grpSpPr>
            <a:xfrm>
              <a:off x="872535" y="2771123"/>
              <a:ext cx="16195800" cy="1803300"/>
              <a:chOff x="-1" y="0"/>
              <a:chExt cx="16195800" cy="1803300"/>
            </a:xfrm>
          </p:grpSpPr>
          <p:sp>
            <p:nvSpPr>
              <p:cNvPr id="154" name="Google Shape;154;p6"/>
              <p:cNvSpPr txBox="1"/>
              <p:nvPr/>
            </p:nvSpPr>
            <p:spPr>
              <a:xfrm>
                <a:off x="549752" y="438969"/>
                <a:ext cx="15096300" cy="9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how to install NumPy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-1" y="0"/>
                <a:ext cx="16195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how to create arrays</a:t>
                </a:r>
                <a:endParaRPr b="0" i="0" sz="6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Introduction to Numpy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9083800" y="7781975"/>
            <a:ext cx="13950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https://numpy.org/</a:t>
            </a: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1955749" y="38100"/>
            <a:ext cx="20828102" cy="2178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What is NumPy?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816703" y="2631192"/>
            <a:ext cx="220920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 is a Python library that works with </a:t>
            </a:r>
            <a:r>
              <a:rPr b="1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multidimensional</a:t>
            </a: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array objects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contains routines to process the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array is a grid of values of the </a:t>
            </a:r>
            <a:r>
              <a:rPr b="1" i="1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type 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indexed by a tuple of integers that the size of the array along each 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 are useful when you have to manipulate only specific data type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900" y="7417775"/>
            <a:ext cx="7756850" cy="51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6d0ebf8b0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050" y="1089375"/>
            <a:ext cx="19572699" cy="105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1955800" y="-38100"/>
            <a:ext cx="19921738" cy="1639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-US" sz="10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vs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10"/>
          <p:cNvGraphicFramePr/>
          <p:nvPr/>
        </p:nvGraphicFramePr>
        <p:xfrm>
          <a:off x="1014528" y="19501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{9C573EAD-E400-4B1C-8B2F-AF6A2977AA3C}</a:tableStyleId>
              </a:tblPr>
              <a:tblGrid>
                <a:gridCol w="10902150"/>
                <a:gridCol w="10902150"/>
              </a:tblGrid>
              <a:tr h="1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en-US" sz="4800" u="none" cap="none" strike="noStrike">
                          <a:solidFill>
                            <a:srgbClr val="000000"/>
                          </a:solidFill>
                        </a:rPr>
                        <a:t>NumPy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en-US" sz="4800" u="none" cap="none" strike="noStrike">
                          <a:solidFill>
                            <a:srgbClr val="000000"/>
                          </a:solidFill>
                        </a:rPr>
                        <a:t>Pandas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0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Works with numerical data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Works with tabular data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32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Powerful tool is Array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Powerful tools are DataFrame and Series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67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Provides objects for multidimensional arrays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Offers 2 dimensional table objects called DataFrames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65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Consumes less memory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Consumes more memory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88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Has better performance with 50k or less rows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Has better performance with 500k or more rows 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47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Indexing is very fast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Indexing is very slow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955800" y="-38100"/>
            <a:ext cx="19921738" cy="1639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Using ndarray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465350" y="1890374"/>
            <a:ext cx="12513542" cy="3183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Uses n-dimensional array, which means it allows an infinite amount of dimensional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13752295" y="2617315"/>
            <a:ext cx="11408939" cy="94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16878315" y="2750412"/>
            <a:ext cx="7726336" cy="146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numpy as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 = np.array([5,6,7,8,9])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print(arr)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16878315" y="4864616"/>
            <a:ext cx="7726336" cy="146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numpy as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 = np.array([4,5,6], dtype = ‘i')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print(arr)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16878315" y="7229092"/>
            <a:ext cx="7726336" cy="146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numpy as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 = np.array([4.0,5.0,6.0])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print(arr.dtype)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16878315" y="9591078"/>
            <a:ext cx="7726336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numpy as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 = np.array([4,5,6],[1,2,3])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print(arr)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14542289" y="3176991"/>
            <a:ext cx="2416259" cy="609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ex.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12764289" y="5291195"/>
            <a:ext cx="4321854" cy="609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Declaring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11"/>
          <p:cNvGraphicFramePr/>
          <p:nvPr/>
        </p:nvGraphicFramePr>
        <p:xfrm>
          <a:off x="600044" y="57346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{9C573EAD-E400-4B1C-8B2F-AF6A2977AA3C}</a:tableStyleId>
              </a:tblPr>
              <a:tblGrid>
                <a:gridCol w="4509300"/>
                <a:gridCol w="7209675"/>
              </a:tblGrid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b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Boolean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u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Unsigned integer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Float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Complex float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Timedelta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M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O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Object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string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U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Unicode string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6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V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Fixed chunk of memory for other type (void)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94" name="Google Shape;194;p11"/>
          <p:cNvSpPr txBox="1"/>
          <p:nvPr/>
        </p:nvSpPr>
        <p:spPr>
          <a:xfrm>
            <a:off x="4926030" y="4864616"/>
            <a:ext cx="3066984" cy="609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12764289" y="7676470"/>
            <a:ext cx="3965336" cy="609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Printing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2764289" y="10061746"/>
            <a:ext cx="3965113" cy="114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Multidimensional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