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13716000" cx="24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sJzbgIONRT1q+Ex4kxCbaM/lf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C7E60C-D96D-43B6-A66A-0EB8E81D63D1}">
  <a:tblStyle styleId="{6EC7E60C-D96D-43B6-A66A-0EB8E81D63D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69E208B2-E39A-4CB3-898A-CFF490E7579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fill>
          <a:solidFill>
            <a:srgbClr val="E0E0E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E0E0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6b2244e43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216b2244e43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6b2244e43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216b2244e43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6b2244e43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216b2244e43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6b2244e43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216b2244e43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6b2244e43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g216b2244e43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6b2244e43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16b2244e43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6b2244e43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g216b2244e43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6b2244e43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6b2244e43_0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6b2244e43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6b2244e43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6b2244e43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6b2244e43_0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b6cd511a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16b6cd511a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6b2244e43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6b2244e43_0_1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6b2244e43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6b2244e43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71c3c027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71c3c027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6b2244e43_0_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6b2244e43_0_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82040953a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82040953a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b82040953a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b82040953a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6b2244e43_0_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6b2244e43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82040953a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82040953a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6b2244e43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6b2244e43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6b2244e43_0_2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6b2244e43_0_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81f8c317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b81f8c317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6b2244e43_0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6b2244e43_0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6b2244e43_0_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6b2244e43_0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6b2244e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16b2244e4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6b2244e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16b2244e4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6b2244e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16b2244e4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6b2244e43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216b2244e43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6b2244e43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216b2244e43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6b2244e43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216b2244e43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8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14" name="Google Shape;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15" name="Google Shape;1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8"/>
          <p:cNvSpPr txBox="1"/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body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15;p2" id="18" name="Google Shape;1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" type="body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idx="1" type="body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2" type="sldNum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idx="1" type="body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57;p13" id="71" name="Google Shape;7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9"/>
          <p:cNvSpPr txBox="1"/>
          <p:nvPr>
            <p:ph idx="12" type="sldNum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1"/>
          <p:cNvSpPr txBox="1"/>
          <p:nvPr>
            <p:ph idx="12" type="sldNum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2"/>
          <p:cNvSpPr txBox="1"/>
          <p:nvPr>
            <p:ph idx="12" type="sldNum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244006a61b_0_148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24" name="Google Shape;24;g1244006a61b_0_148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5" name="Google Shape;25;g1244006a61b_0_148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1244006a61b_0_148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244006a61b_0_148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30" name="Google Shape;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31" name="Google Shape;3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9"/>
          <p:cNvSpPr txBox="1"/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23;p4" id="36" name="Google Shape;3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0"/>
          <p:cNvSpPr txBox="1"/>
          <p:nvPr>
            <p:ph idx="1" type="body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idx="1" type="body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35;p7" id="48" name="Google Shape;4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3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/>
          <p:nvPr>
            <p:ph idx="1" type="body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1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7" name="Google Shape;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8" name="Google Shape;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7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58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58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58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58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58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22" Type="http://schemas.openxmlformats.org/officeDocument/2006/relationships/image" Target="../media/image24.png"/><Relationship Id="rId21" Type="http://schemas.openxmlformats.org/officeDocument/2006/relationships/image" Target="../media/image25.png"/><Relationship Id="rId24" Type="http://schemas.openxmlformats.org/officeDocument/2006/relationships/image" Target="../media/image40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26.png"/><Relationship Id="rId26" Type="http://schemas.openxmlformats.org/officeDocument/2006/relationships/image" Target="../media/image33.png"/><Relationship Id="rId25" Type="http://schemas.openxmlformats.org/officeDocument/2006/relationships/image" Target="../media/image32.png"/><Relationship Id="rId27" Type="http://schemas.openxmlformats.org/officeDocument/2006/relationships/image" Target="../media/image38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27.png"/><Relationship Id="rId8" Type="http://schemas.openxmlformats.org/officeDocument/2006/relationships/image" Target="../media/image17.png"/><Relationship Id="rId11" Type="http://schemas.openxmlformats.org/officeDocument/2006/relationships/image" Target="../media/image28.png"/><Relationship Id="rId10" Type="http://schemas.openxmlformats.org/officeDocument/2006/relationships/image" Target="../media/image20.png"/><Relationship Id="rId13" Type="http://schemas.openxmlformats.org/officeDocument/2006/relationships/image" Target="../media/image18.png"/><Relationship Id="rId12" Type="http://schemas.openxmlformats.org/officeDocument/2006/relationships/image" Target="../media/image45.png"/><Relationship Id="rId15" Type="http://schemas.openxmlformats.org/officeDocument/2006/relationships/image" Target="../media/image23.png"/><Relationship Id="rId14" Type="http://schemas.openxmlformats.org/officeDocument/2006/relationships/image" Target="../media/image19.png"/><Relationship Id="rId17" Type="http://schemas.openxmlformats.org/officeDocument/2006/relationships/image" Target="../media/image31.png"/><Relationship Id="rId16" Type="http://schemas.openxmlformats.org/officeDocument/2006/relationships/image" Target="../media/image21.png"/><Relationship Id="rId19" Type="http://schemas.openxmlformats.org/officeDocument/2006/relationships/image" Target="../media/image44.png"/><Relationship Id="rId18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>
            <p:ph idx="4294967295" type="ctrTitle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lang="en-US" sz="7700">
                <a:solidFill>
                  <a:srgbClr val="151618"/>
                </a:solidFill>
              </a:rPr>
              <a:t>Python Module 7  </a:t>
            </a:r>
            <a:endParaRPr b="1" i="0" sz="100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>
            <p:ph idx="4294967295" type="subTitle"/>
          </p:nvPr>
        </p:nvSpPr>
        <p:spPr>
          <a:xfrm>
            <a:off x="2635846" y="7579603"/>
            <a:ext cx="19112308" cy="15875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</a:pPr>
            <a:r>
              <a:rPr lang="en-US"/>
              <a:t>Advanced Pandas</a:t>
            </a:r>
            <a:endParaRPr b="0" i="0" sz="52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>
            <p:ph idx="4294967295" type="sldNum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6b2244e43_0_42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.min(), .max(), .mean()</a:t>
            </a:r>
            <a:endParaRPr/>
          </a:p>
        </p:txBody>
      </p:sp>
      <p:sp>
        <p:nvSpPr>
          <p:cNvPr id="181" name="Google Shape;181;g216b2244e43_0_42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my_frame.Age.min()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my_frame.Age.max()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my_frame.Age.mean()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my_frame['Age'].min()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my_frame['Age'].max()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my_frame['Age'].mean()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6b2244e43_0_47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.head and .tail</a:t>
            </a:r>
            <a:endParaRPr/>
          </a:p>
        </p:txBody>
      </p:sp>
      <p:sp>
        <p:nvSpPr>
          <p:cNvPr id="187" name="Google Shape;187;g216b2244e43_0_47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my_frame.head()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my_frame.head(5)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my_frame.tail()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my_frame.tail(5)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6b2244e43_0_52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iloc and Dataframes</a:t>
            </a:r>
            <a:endParaRPr/>
          </a:p>
        </p:txBody>
      </p:sp>
      <p:sp>
        <p:nvSpPr>
          <p:cNvPr id="193" name="Google Shape;193;g216b2244e43_0_52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my_frame.iloc[0:4]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my_frame.iloc[3:4]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my_frame.iloc[1:3:2]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g216b2244e43_0_52"/>
          <p:cNvSpPr txBox="1"/>
          <p:nvPr/>
        </p:nvSpPr>
        <p:spPr>
          <a:xfrm>
            <a:off x="7340000" y="479057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5 records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16b2244e43_0_52"/>
          <p:cNvSpPr txBox="1"/>
          <p:nvPr/>
        </p:nvSpPr>
        <p:spPr>
          <a:xfrm>
            <a:off x="7180100" y="6488550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4th and 5th records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16b2244e43_0_52"/>
          <p:cNvSpPr txBox="1"/>
          <p:nvPr/>
        </p:nvSpPr>
        <p:spPr>
          <a:xfrm>
            <a:off x="7180100" y="8801150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2nd and 4th records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6b2244e43_0_6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Subset of DataFrame</a:t>
            </a:r>
            <a:endParaRPr/>
          </a:p>
        </p:txBody>
      </p:sp>
      <p:sp>
        <p:nvSpPr>
          <p:cNvPr id="202" name="Google Shape;202;g216b2244e43_0_6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above_35 = my_frame[ my_frame["Age"] &gt; 35]</a:t>
            </a:r>
            <a:endParaRPr b="1" sz="4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03" name="Google Shape;203;g216b2244e43_0_60"/>
          <p:cNvSpPr txBox="1"/>
          <p:nvPr/>
        </p:nvSpPr>
        <p:spPr>
          <a:xfrm>
            <a:off x="3748325" y="554532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dataframe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216b2244e43_0_60"/>
          <p:cNvCxnSpPr>
            <a:stCxn id="203" idx="1"/>
          </p:cNvCxnSpPr>
          <p:nvPr/>
        </p:nvCxnSpPr>
        <p:spPr>
          <a:xfrm rot="10800000">
            <a:off x="2603225" y="4556375"/>
            <a:ext cx="1145100" cy="1358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g216b2244e43_0_60"/>
          <p:cNvCxnSpPr/>
          <p:nvPr/>
        </p:nvCxnSpPr>
        <p:spPr>
          <a:xfrm rot="10800000">
            <a:off x="12203275" y="4556375"/>
            <a:ext cx="2059800" cy="275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g216b2244e43_0_60"/>
          <p:cNvSpPr txBox="1"/>
          <p:nvPr/>
        </p:nvSpPr>
        <p:spPr>
          <a:xfrm>
            <a:off x="10693650" y="746752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criteria for inclusion in the new DataFrame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g216b2244e43_0_60"/>
          <p:cNvCxnSpPr/>
          <p:nvPr/>
        </p:nvCxnSpPr>
        <p:spPr>
          <a:xfrm rot="10800000">
            <a:off x="7879125" y="4556375"/>
            <a:ext cx="1145100" cy="1358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g216b2244e43_0_60"/>
          <p:cNvSpPr txBox="1"/>
          <p:nvPr/>
        </p:nvSpPr>
        <p:spPr>
          <a:xfrm>
            <a:off x="7388275" y="591477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original dataframe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6b2244e43_0_71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6000"/>
              <a:buNone/>
            </a:pPr>
            <a:r>
              <a:rPr lang="en-US"/>
              <a:t>Read and Write .csv files with Pandas</a:t>
            </a:r>
            <a:endParaRPr/>
          </a:p>
        </p:txBody>
      </p:sp>
      <p:sp>
        <p:nvSpPr>
          <p:cNvPr id="214" name="Google Shape;214;g216b2244e43_0_71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df=pd.read_csv("&lt;path&gt;/&lt;file&gt;.csv")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olympic_frame=pd.read_csv("OlympicEvents.csv")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batting_frame=pd.read_csv(“Batting.csv”)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6b2244e43_0_76"/>
          <p:cNvSpPr txBox="1"/>
          <p:nvPr>
            <p:ph type="title"/>
          </p:nvPr>
        </p:nvSpPr>
        <p:spPr>
          <a:xfrm>
            <a:off x="1676400" y="730250"/>
            <a:ext cx="218970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6000"/>
              <a:buNone/>
            </a:pPr>
            <a:r>
              <a:rPr lang="en-US"/>
              <a:t>Read and Write .xlsx files with Pandas</a:t>
            </a:r>
            <a:endParaRPr/>
          </a:p>
        </p:txBody>
      </p:sp>
      <p:sp>
        <p:nvSpPr>
          <p:cNvPr id="220" name="Google Shape;220;g216b2244e43_0_76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df=pd.read_excel("&lt;path&gt;/&lt;file&gt;.xlsx")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df.to_excel("&lt;path&gt;/&lt;file&gt;.xlsx")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6b2244e43_0_81"/>
          <p:cNvSpPr txBox="1"/>
          <p:nvPr>
            <p:ph type="title"/>
          </p:nvPr>
        </p:nvSpPr>
        <p:spPr>
          <a:xfrm>
            <a:off x="1676400" y="730250"/>
            <a:ext cx="21864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6000"/>
              <a:buNone/>
            </a:pPr>
            <a:r>
              <a:rPr lang="en-US"/>
              <a:t>Read and Write .json files with Pandas</a:t>
            </a:r>
            <a:endParaRPr/>
          </a:p>
        </p:txBody>
      </p:sp>
      <p:sp>
        <p:nvSpPr>
          <p:cNvPr id="226" name="Google Shape;226;g216b2244e43_0_81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df=pd.read_json("&lt;path&gt;/&lt;file&gt;.json")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df.to_json("&lt;path&gt;/&lt;file&gt;.json")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6b2244e43_0_158"/>
          <p:cNvSpPr txBox="1"/>
          <p:nvPr>
            <p:ph idx="1" type="body"/>
          </p:nvPr>
        </p:nvSpPr>
        <p:spPr>
          <a:xfrm>
            <a:off x="2814747" y="3603314"/>
            <a:ext cx="187545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df.isna()</a:t>
            </a:r>
            <a:endParaRPr b="1" sz="6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16b2244e43_0_158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Boolean: Is or Is Not Null</a:t>
            </a:r>
            <a:endParaRPr/>
          </a:p>
        </p:txBody>
      </p:sp>
      <p:pic>
        <p:nvPicPr>
          <p:cNvPr id="233" name="Google Shape;233;g216b2244e43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350" y="5141425"/>
            <a:ext cx="17262899" cy="72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6b2244e43_0_166"/>
          <p:cNvSpPr txBox="1"/>
          <p:nvPr>
            <p:ph idx="1" type="body"/>
          </p:nvPr>
        </p:nvSpPr>
        <p:spPr>
          <a:xfrm>
            <a:off x="2814747" y="3603314"/>
            <a:ext cx="187545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df.fillna(</a:t>
            </a:r>
            <a:r>
              <a:rPr b="1" lang="en-US" sz="4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16b2244e43_0_166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Replace Nulls with Something</a:t>
            </a:r>
            <a:endParaRPr/>
          </a:p>
        </p:txBody>
      </p:sp>
      <p:pic>
        <p:nvPicPr>
          <p:cNvPr id="240" name="Google Shape;240;g216b2244e43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707" y="4922300"/>
            <a:ext cx="14654588" cy="65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6b2244e43_0_173"/>
          <p:cNvSpPr txBox="1"/>
          <p:nvPr>
            <p:ph idx="1" type="body"/>
          </p:nvPr>
        </p:nvSpPr>
        <p:spPr>
          <a:xfrm>
            <a:off x="2814747" y="3603314"/>
            <a:ext cx="187545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cleaned_df = df.dropna()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16b2244e43_0_173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Dropping Null Rows</a:t>
            </a:r>
            <a:endParaRPr/>
          </a:p>
        </p:txBody>
      </p:sp>
      <p:pic>
        <p:nvPicPr>
          <p:cNvPr id="247" name="Google Shape;247;g216b2244e43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21" y="5302525"/>
            <a:ext cx="15453794" cy="67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6b6cd511a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3712" y="10365979"/>
            <a:ext cx="2436747" cy="69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6b6cd511a2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8552" y="6998493"/>
            <a:ext cx="3674885" cy="174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6b6cd511a2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0200" y="3265114"/>
            <a:ext cx="1963824" cy="88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6b6cd511a2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04268" y="3604756"/>
            <a:ext cx="2869444" cy="96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6b6cd511a2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2933" y="6338365"/>
            <a:ext cx="3426629" cy="115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6b6cd511a2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4564" y="2246797"/>
            <a:ext cx="3359990" cy="113160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6b6cd511a2_0_1"/>
          <p:cNvSpPr/>
          <p:nvPr/>
        </p:nvSpPr>
        <p:spPr>
          <a:xfrm>
            <a:off x="2364058" y="1315844"/>
            <a:ext cx="19324057" cy="11038380"/>
          </a:xfrm>
          <a:custGeom>
            <a:rect b="b" l="l" r="r" t="t"/>
            <a:pathLst>
              <a:path extrusionOk="0" h="5200650" w="8843962">
                <a:moveTo>
                  <a:pt x="0" y="942975"/>
                </a:moveTo>
                <a:cubicBezTo>
                  <a:pt x="52387" y="890588"/>
                  <a:pt x="94337" y="825079"/>
                  <a:pt x="157162" y="785813"/>
                </a:cubicBezTo>
                <a:cubicBezTo>
                  <a:pt x="421353" y="620692"/>
                  <a:pt x="179988" y="783459"/>
                  <a:pt x="314325" y="671513"/>
                </a:cubicBezTo>
                <a:cubicBezTo>
                  <a:pt x="400236" y="599921"/>
                  <a:pt x="314131" y="678770"/>
                  <a:pt x="400050" y="628650"/>
                </a:cubicBezTo>
                <a:cubicBezTo>
                  <a:pt x="444547" y="602693"/>
                  <a:pt x="492211" y="579351"/>
                  <a:pt x="528637" y="542925"/>
                </a:cubicBezTo>
                <a:cubicBezTo>
                  <a:pt x="562415" y="509147"/>
                  <a:pt x="585886" y="481637"/>
                  <a:pt x="628650" y="457200"/>
                </a:cubicBezTo>
                <a:cubicBezTo>
                  <a:pt x="641726" y="449728"/>
                  <a:pt x="657225" y="447675"/>
                  <a:pt x="671512" y="442913"/>
                </a:cubicBezTo>
                <a:lnTo>
                  <a:pt x="842962" y="271463"/>
                </a:lnTo>
                <a:cubicBezTo>
                  <a:pt x="857250" y="257175"/>
                  <a:pt x="869660" y="240723"/>
                  <a:pt x="885825" y="228600"/>
                </a:cubicBezTo>
                <a:cubicBezTo>
                  <a:pt x="923925" y="200025"/>
                  <a:pt x="957528" y="164174"/>
                  <a:pt x="1000125" y="142875"/>
                </a:cubicBezTo>
                <a:cubicBezTo>
                  <a:pt x="1019175" y="133350"/>
                  <a:pt x="1039214" y="125588"/>
                  <a:pt x="1057275" y="114300"/>
                </a:cubicBezTo>
                <a:cubicBezTo>
                  <a:pt x="1077468" y="101680"/>
                  <a:pt x="1093750" y="83252"/>
                  <a:pt x="1114425" y="71438"/>
                </a:cubicBezTo>
                <a:cubicBezTo>
                  <a:pt x="1127501" y="63966"/>
                  <a:pt x="1143817" y="63885"/>
                  <a:pt x="1157287" y="57150"/>
                </a:cubicBezTo>
                <a:cubicBezTo>
                  <a:pt x="1172646" y="49471"/>
                  <a:pt x="1184458" y="35549"/>
                  <a:pt x="1200150" y="28575"/>
                </a:cubicBezTo>
                <a:cubicBezTo>
                  <a:pt x="1227675" y="16342"/>
                  <a:pt x="1285875" y="0"/>
                  <a:pt x="1285875" y="0"/>
                </a:cubicBezTo>
                <a:cubicBezTo>
                  <a:pt x="1309687" y="4763"/>
                  <a:pt x="1336228" y="2240"/>
                  <a:pt x="1357312" y="14288"/>
                </a:cubicBezTo>
                <a:cubicBezTo>
                  <a:pt x="1372221" y="22807"/>
                  <a:pt x="1378913" y="41459"/>
                  <a:pt x="1385887" y="57150"/>
                </a:cubicBezTo>
                <a:cubicBezTo>
                  <a:pt x="1453899" y="210176"/>
                  <a:pt x="1378367" y="88732"/>
                  <a:pt x="1443037" y="185738"/>
                </a:cubicBezTo>
                <a:cubicBezTo>
                  <a:pt x="1447800" y="209550"/>
                  <a:pt x="1450935" y="233747"/>
                  <a:pt x="1457325" y="257175"/>
                </a:cubicBezTo>
                <a:cubicBezTo>
                  <a:pt x="1465250" y="286234"/>
                  <a:pt x="1485900" y="342900"/>
                  <a:pt x="1485900" y="342900"/>
                </a:cubicBezTo>
                <a:cubicBezTo>
                  <a:pt x="1490662" y="419100"/>
                  <a:pt x="1500187" y="495151"/>
                  <a:pt x="1500187" y="571500"/>
                </a:cubicBezTo>
                <a:cubicBezTo>
                  <a:pt x="1500187" y="714341"/>
                  <a:pt x="1515422" y="953473"/>
                  <a:pt x="1471612" y="1128713"/>
                </a:cubicBezTo>
                <a:cubicBezTo>
                  <a:pt x="1467959" y="1143323"/>
                  <a:pt x="1462087" y="1157288"/>
                  <a:pt x="1457325" y="1171575"/>
                </a:cubicBezTo>
                <a:cubicBezTo>
                  <a:pt x="1432494" y="1395048"/>
                  <a:pt x="1428525" y="1373816"/>
                  <a:pt x="1457325" y="1700213"/>
                </a:cubicBezTo>
                <a:cubicBezTo>
                  <a:pt x="1459972" y="1730217"/>
                  <a:pt x="1457325" y="1776413"/>
                  <a:pt x="1485900" y="1785938"/>
                </a:cubicBezTo>
                <a:lnTo>
                  <a:pt x="1571625" y="1814513"/>
                </a:lnTo>
                <a:lnTo>
                  <a:pt x="1614487" y="1828800"/>
                </a:lnTo>
                <a:cubicBezTo>
                  <a:pt x="1628775" y="1838325"/>
                  <a:pt x="1645208" y="1845233"/>
                  <a:pt x="1657350" y="1857375"/>
                </a:cubicBezTo>
                <a:cubicBezTo>
                  <a:pt x="1669492" y="1869517"/>
                  <a:pt x="1672516" y="1889511"/>
                  <a:pt x="1685925" y="1900238"/>
                </a:cubicBezTo>
                <a:cubicBezTo>
                  <a:pt x="1697685" y="1909646"/>
                  <a:pt x="1713932" y="1912049"/>
                  <a:pt x="1728787" y="1914525"/>
                </a:cubicBezTo>
                <a:cubicBezTo>
                  <a:pt x="1771327" y="1921615"/>
                  <a:pt x="1814512" y="1924050"/>
                  <a:pt x="1857375" y="1928813"/>
                </a:cubicBezTo>
                <a:cubicBezTo>
                  <a:pt x="1871662" y="1938338"/>
                  <a:pt x="1884878" y="1949709"/>
                  <a:pt x="1900237" y="1957388"/>
                </a:cubicBezTo>
                <a:cubicBezTo>
                  <a:pt x="1929522" y="1972031"/>
                  <a:pt x="1987372" y="1980530"/>
                  <a:pt x="2014537" y="1985963"/>
                </a:cubicBezTo>
                <a:cubicBezTo>
                  <a:pt x="2033587" y="2009775"/>
                  <a:pt x="2050124" y="2035837"/>
                  <a:pt x="2071687" y="2057400"/>
                </a:cubicBezTo>
                <a:cubicBezTo>
                  <a:pt x="2083829" y="2069542"/>
                  <a:pt x="2102408" y="2073833"/>
                  <a:pt x="2114550" y="2085975"/>
                </a:cubicBezTo>
                <a:cubicBezTo>
                  <a:pt x="2126692" y="2098117"/>
                  <a:pt x="2132132" y="2115646"/>
                  <a:pt x="2143125" y="2128838"/>
                </a:cubicBezTo>
                <a:cubicBezTo>
                  <a:pt x="2177502" y="2170091"/>
                  <a:pt x="2186705" y="2172179"/>
                  <a:pt x="2228850" y="2200275"/>
                </a:cubicBezTo>
                <a:cubicBezTo>
                  <a:pt x="2233612" y="2233613"/>
                  <a:pt x="2241535" y="2266650"/>
                  <a:pt x="2243137" y="2300288"/>
                </a:cubicBezTo>
                <a:cubicBezTo>
                  <a:pt x="2251069" y="2466855"/>
                  <a:pt x="2245256" y="2634039"/>
                  <a:pt x="2257425" y="2800350"/>
                </a:cubicBezTo>
                <a:cubicBezTo>
                  <a:pt x="2259623" y="2830390"/>
                  <a:pt x="2276475" y="2857500"/>
                  <a:pt x="2286000" y="2886075"/>
                </a:cubicBezTo>
                <a:lnTo>
                  <a:pt x="2300287" y="2928938"/>
                </a:lnTo>
                <a:cubicBezTo>
                  <a:pt x="2309699" y="2957173"/>
                  <a:pt x="2317973" y="2994521"/>
                  <a:pt x="2343150" y="3014663"/>
                </a:cubicBezTo>
                <a:cubicBezTo>
                  <a:pt x="2354910" y="3024071"/>
                  <a:pt x="2371157" y="3026474"/>
                  <a:pt x="2386012" y="3028950"/>
                </a:cubicBezTo>
                <a:cubicBezTo>
                  <a:pt x="2428552" y="3036040"/>
                  <a:pt x="2471737" y="3038475"/>
                  <a:pt x="2514600" y="3043238"/>
                </a:cubicBezTo>
                <a:cubicBezTo>
                  <a:pt x="2528887" y="3048000"/>
                  <a:pt x="2542607" y="3060001"/>
                  <a:pt x="2557462" y="3057525"/>
                </a:cubicBezTo>
                <a:cubicBezTo>
                  <a:pt x="2574400" y="3054702"/>
                  <a:pt x="2589017" y="3041873"/>
                  <a:pt x="2600325" y="3028950"/>
                </a:cubicBezTo>
                <a:cubicBezTo>
                  <a:pt x="2622940" y="3003104"/>
                  <a:pt x="2636869" y="2970699"/>
                  <a:pt x="2657475" y="2943225"/>
                </a:cubicBezTo>
                <a:lnTo>
                  <a:pt x="2700337" y="2886075"/>
                </a:lnTo>
                <a:cubicBezTo>
                  <a:pt x="2733849" y="2785543"/>
                  <a:pt x="2690228" y="2909666"/>
                  <a:pt x="2743200" y="2786063"/>
                </a:cubicBezTo>
                <a:cubicBezTo>
                  <a:pt x="2749133" y="2772220"/>
                  <a:pt x="2750752" y="2756671"/>
                  <a:pt x="2757487" y="2743200"/>
                </a:cubicBezTo>
                <a:cubicBezTo>
                  <a:pt x="2765166" y="2727841"/>
                  <a:pt x="2778383" y="2715696"/>
                  <a:pt x="2786062" y="2700338"/>
                </a:cubicBezTo>
                <a:cubicBezTo>
                  <a:pt x="2804814" y="2662834"/>
                  <a:pt x="2793097" y="2645323"/>
                  <a:pt x="2828925" y="2614613"/>
                </a:cubicBezTo>
                <a:cubicBezTo>
                  <a:pt x="2850009" y="2596541"/>
                  <a:pt x="2876813" y="2586468"/>
                  <a:pt x="2900362" y="2571750"/>
                </a:cubicBezTo>
                <a:cubicBezTo>
                  <a:pt x="2914923" y="2562649"/>
                  <a:pt x="2927866" y="2550854"/>
                  <a:pt x="2943225" y="2543175"/>
                </a:cubicBezTo>
                <a:cubicBezTo>
                  <a:pt x="3008910" y="2510333"/>
                  <a:pt x="3008144" y="2518504"/>
                  <a:pt x="3071812" y="2500313"/>
                </a:cubicBezTo>
                <a:cubicBezTo>
                  <a:pt x="3170300" y="2472174"/>
                  <a:pt x="3045687" y="2497523"/>
                  <a:pt x="3200400" y="2471738"/>
                </a:cubicBezTo>
                <a:cubicBezTo>
                  <a:pt x="3223641" y="2425255"/>
                  <a:pt x="3243262" y="2398545"/>
                  <a:pt x="3243262" y="2343150"/>
                </a:cubicBezTo>
                <a:cubicBezTo>
                  <a:pt x="3243262" y="2335971"/>
                  <a:pt x="3224129" y="2219159"/>
                  <a:pt x="3214687" y="2200275"/>
                </a:cubicBezTo>
                <a:cubicBezTo>
                  <a:pt x="3204038" y="2178977"/>
                  <a:pt x="3183389" y="2163941"/>
                  <a:pt x="3171825" y="2143125"/>
                </a:cubicBezTo>
                <a:cubicBezTo>
                  <a:pt x="3159370" y="2120706"/>
                  <a:pt x="3154720" y="2094627"/>
                  <a:pt x="3143250" y="2071688"/>
                </a:cubicBezTo>
                <a:cubicBezTo>
                  <a:pt x="3130831" y="2046850"/>
                  <a:pt x="3113685" y="2024629"/>
                  <a:pt x="3100387" y="2000250"/>
                </a:cubicBezTo>
                <a:cubicBezTo>
                  <a:pt x="3085089" y="1972203"/>
                  <a:pt x="3072823" y="1942572"/>
                  <a:pt x="3057525" y="1914525"/>
                </a:cubicBezTo>
                <a:cubicBezTo>
                  <a:pt x="3044227" y="1890146"/>
                  <a:pt x="3028148" y="1867363"/>
                  <a:pt x="3014662" y="1843088"/>
                </a:cubicBezTo>
                <a:cubicBezTo>
                  <a:pt x="2982991" y="1786081"/>
                  <a:pt x="2946208" y="1694879"/>
                  <a:pt x="2928937" y="1643063"/>
                </a:cubicBezTo>
                <a:cubicBezTo>
                  <a:pt x="2924175" y="1628775"/>
                  <a:pt x="2918303" y="1614811"/>
                  <a:pt x="2914650" y="1600200"/>
                </a:cubicBezTo>
                <a:cubicBezTo>
                  <a:pt x="2908760" y="1576641"/>
                  <a:pt x="2905125" y="1552575"/>
                  <a:pt x="2900362" y="1528763"/>
                </a:cubicBezTo>
                <a:cubicBezTo>
                  <a:pt x="2905125" y="1466850"/>
                  <a:pt x="2906948" y="1404641"/>
                  <a:pt x="2914650" y="1343025"/>
                </a:cubicBezTo>
                <a:cubicBezTo>
                  <a:pt x="2916518" y="1328081"/>
                  <a:pt x="2917367" y="1309804"/>
                  <a:pt x="2928937" y="1300163"/>
                </a:cubicBezTo>
                <a:cubicBezTo>
                  <a:pt x="2948640" y="1283744"/>
                  <a:pt x="2976938" y="1282004"/>
                  <a:pt x="3000375" y="1271588"/>
                </a:cubicBezTo>
                <a:cubicBezTo>
                  <a:pt x="3019838" y="1262938"/>
                  <a:pt x="3039033" y="1253580"/>
                  <a:pt x="3057525" y="1243013"/>
                </a:cubicBezTo>
                <a:cubicBezTo>
                  <a:pt x="3072434" y="1234494"/>
                  <a:pt x="3084604" y="1221202"/>
                  <a:pt x="3100387" y="1214438"/>
                </a:cubicBezTo>
                <a:cubicBezTo>
                  <a:pt x="3118436" y="1206703"/>
                  <a:pt x="3139411" y="1207702"/>
                  <a:pt x="3157537" y="1200150"/>
                </a:cubicBezTo>
                <a:cubicBezTo>
                  <a:pt x="3196857" y="1183766"/>
                  <a:pt x="3236394" y="1166628"/>
                  <a:pt x="3271837" y="1143000"/>
                </a:cubicBezTo>
                <a:cubicBezTo>
                  <a:pt x="3286125" y="1133475"/>
                  <a:pt x="3299341" y="1122104"/>
                  <a:pt x="3314700" y="1114425"/>
                </a:cubicBezTo>
                <a:cubicBezTo>
                  <a:pt x="3328170" y="1107690"/>
                  <a:pt x="3343275" y="1104900"/>
                  <a:pt x="3357562" y="1100138"/>
                </a:cubicBezTo>
                <a:cubicBezTo>
                  <a:pt x="3455429" y="1002271"/>
                  <a:pt x="3409663" y="1036829"/>
                  <a:pt x="3486150" y="985838"/>
                </a:cubicBezTo>
                <a:cubicBezTo>
                  <a:pt x="3495675" y="971550"/>
                  <a:pt x="3497753" y="945586"/>
                  <a:pt x="3514725" y="942975"/>
                </a:cubicBezTo>
                <a:cubicBezTo>
                  <a:pt x="3608198" y="928595"/>
                  <a:pt x="3692028" y="948831"/>
                  <a:pt x="3757612" y="1014413"/>
                </a:cubicBezTo>
                <a:cubicBezTo>
                  <a:pt x="3771900" y="1028700"/>
                  <a:pt x="3780527" y="1054058"/>
                  <a:pt x="3800475" y="1057275"/>
                </a:cubicBezTo>
                <a:cubicBezTo>
                  <a:pt x="3932459" y="1078563"/>
                  <a:pt x="4067297" y="1074747"/>
                  <a:pt x="4200525" y="1085850"/>
                </a:cubicBezTo>
                <a:lnTo>
                  <a:pt x="4371975" y="1100138"/>
                </a:lnTo>
                <a:cubicBezTo>
                  <a:pt x="4414679" y="1108679"/>
                  <a:pt x="4458657" y="1128075"/>
                  <a:pt x="4500562" y="1100138"/>
                </a:cubicBezTo>
                <a:cubicBezTo>
                  <a:pt x="4514850" y="1090613"/>
                  <a:pt x="4516099" y="1068450"/>
                  <a:pt x="4529137" y="1057275"/>
                </a:cubicBezTo>
                <a:cubicBezTo>
                  <a:pt x="4550222" y="1039203"/>
                  <a:pt x="4577825" y="1030338"/>
                  <a:pt x="4600575" y="1014413"/>
                </a:cubicBezTo>
                <a:cubicBezTo>
                  <a:pt x="4625557" y="996925"/>
                  <a:pt x="4647350" y="975199"/>
                  <a:pt x="4672012" y="957263"/>
                </a:cubicBezTo>
                <a:cubicBezTo>
                  <a:pt x="4699786" y="937063"/>
                  <a:pt x="4725850" y="912868"/>
                  <a:pt x="4757737" y="900113"/>
                </a:cubicBezTo>
                <a:cubicBezTo>
                  <a:pt x="4781550" y="890588"/>
                  <a:pt x="4804844" y="879648"/>
                  <a:pt x="4829175" y="871538"/>
                </a:cubicBezTo>
                <a:cubicBezTo>
                  <a:pt x="4847804" y="865328"/>
                  <a:pt x="4867444" y="862645"/>
                  <a:pt x="4886325" y="857250"/>
                </a:cubicBezTo>
                <a:cubicBezTo>
                  <a:pt x="4900806" y="853113"/>
                  <a:pt x="4914900" y="847725"/>
                  <a:pt x="4929187" y="842963"/>
                </a:cubicBezTo>
                <a:cubicBezTo>
                  <a:pt x="4943475" y="833438"/>
                  <a:pt x="4956691" y="822067"/>
                  <a:pt x="4972050" y="814388"/>
                </a:cubicBezTo>
                <a:cubicBezTo>
                  <a:pt x="5090356" y="755234"/>
                  <a:pt x="4934934" y="853418"/>
                  <a:pt x="5057775" y="771525"/>
                </a:cubicBezTo>
                <a:cubicBezTo>
                  <a:pt x="5125817" y="669462"/>
                  <a:pt x="5106596" y="719118"/>
                  <a:pt x="5129212" y="628650"/>
                </a:cubicBezTo>
                <a:cubicBezTo>
                  <a:pt x="5143500" y="633413"/>
                  <a:pt x="5159544" y="651292"/>
                  <a:pt x="5172075" y="642938"/>
                </a:cubicBezTo>
                <a:cubicBezTo>
                  <a:pt x="5209149" y="618222"/>
                  <a:pt x="5219438" y="553497"/>
                  <a:pt x="5229225" y="514350"/>
                </a:cubicBezTo>
                <a:cubicBezTo>
                  <a:pt x="5224462" y="481013"/>
                  <a:pt x="5206769" y="447008"/>
                  <a:pt x="5214937" y="414338"/>
                </a:cubicBezTo>
                <a:cubicBezTo>
                  <a:pt x="5218590" y="399727"/>
                  <a:pt x="5242739" y="400050"/>
                  <a:pt x="5257800" y="400050"/>
                </a:cubicBezTo>
                <a:cubicBezTo>
                  <a:pt x="5291476" y="400050"/>
                  <a:pt x="5324594" y="408802"/>
                  <a:pt x="5357812" y="414338"/>
                </a:cubicBezTo>
                <a:cubicBezTo>
                  <a:pt x="5374114" y="417055"/>
                  <a:pt x="5465844" y="435204"/>
                  <a:pt x="5486400" y="442913"/>
                </a:cubicBezTo>
                <a:cubicBezTo>
                  <a:pt x="5506342" y="450391"/>
                  <a:pt x="5525287" y="460530"/>
                  <a:pt x="5543550" y="471488"/>
                </a:cubicBezTo>
                <a:cubicBezTo>
                  <a:pt x="5572999" y="489157"/>
                  <a:pt x="5629275" y="528638"/>
                  <a:pt x="5629275" y="528638"/>
                </a:cubicBezTo>
                <a:cubicBezTo>
                  <a:pt x="5648325" y="557213"/>
                  <a:pt x="5688230" y="580068"/>
                  <a:pt x="5686425" y="614363"/>
                </a:cubicBezTo>
                <a:cubicBezTo>
                  <a:pt x="5681662" y="704850"/>
                  <a:pt x="5678371" y="795427"/>
                  <a:pt x="5672137" y="885825"/>
                </a:cubicBezTo>
                <a:cubicBezTo>
                  <a:pt x="5668844" y="933574"/>
                  <a:pt x="5661034" y="980943"/>
                  <a:pt x="5657850" y="1028700"/>
                </a:cubicBezTo>
                <a:cubicBezTo>
                  <a:pt x="5651506" y="1123858"/>
                  <a:pt x="5660622" y="1220619"/>
                  <a:pt x="5643562" y="1314450"/>
                </a:cubicBezTo>
                <a:cubicBezTo>
                  <a:pt x="5640490" y="1331344"/>
                  <a:pt x="5613891" y="1332032"/>
                  <a:pt x="5600700" y="1343025"/>
                </a:cubicBezTo>
                <a:cubicBezTo>
                  <a:pt x="5585178" y="1355960"/>
                  <a:pt x="5570889" y="1370463"/>
                  <a:pt x="5557837" y="1385888"/>
                </a:cubicBezTo>
                <a:cubicBezTo>
                  <a:pt x="5518441" y="1432447"/>
                  <a:pt x="5477368" y="1478017"/>
                  <a:pt x="5443537" y="1528763"/>
                </a:cubicBezTo>
                <a:cubicBezTo>
                  <a:pt x="5382345" y="1620550"/>
                  <a:pt x="5433397" y="1546231"/>
                  <a:pt x="5314950" y="1700213"/>
                </a:cubicBezTo>
                <a:cubicBezTo>
                  <a:pt x="5300431" y="1719087"/>
                  <a:pt x="5282736" y="1736064"/>
                  <a:pt x="5272087" y="1757363"/>
                </a:cubicBezTo>
                <a:cubicBezTo>
                  <a:pt x="5224569" y="1852399"/>
                  <a:pt x="5265564" y="1778928"/>
                  <a:pt x="5200650" y="1871663"/>
                </a:cubicBezTo>
                <a:cubicBezTo>
                  <a:pt x="5171109" y="1913865"/>
                  <a:pt x="5143500" y="1957388"/>
                  <a:pt x="5114925" y="2000250"/>
                </a:cubicBezTo>
                <a:cubicBezTo>
                  <a:pt x="5105400" y="2014538"/>
                  <a:pt x="5100638" y="2033588"/>
                  <a:pt x="5086350" y="2043113"/>
                </a:cubicBezTo>
                <a:cubicBezTo>
                  <a:pt x="5072062" y="2052638"/>
                  <a:pt x="5056679" y="2060695"/>
                  <a:pt x="5043487" y="2071688"/>
                </a:cubicBezTo>
                <a:cubicBezTo>
                  <a:pt x="5002234" y="2106065"/>
                  <a:pt x="5000146" y="2115268"/>
                  <a:pt x="4972050" y="2157413"/>
                </a:cubicBezTo>
                <a:cubicBezTo>
                  <a:pt x="4976812" y="2176463"/>
                  <a:pt x="4982077" y="2195394"/>
                  <a:pt x="4986337" y="2214563"/>
                </a:cubicBezTo>
                <a:cubicBezTo>
                  <a:pt x="4991605" y="2238269"/>
                  <a:pt x="4992946" y="2262962"/>
                  <a:pt x="5000625" y="2286000"/>
                </a:cubicBezTo>
                <a:cubicBezTo>
                  <a:pt x="5007360" y="2306206"/>
                  <a:pt x="5019675" y="2324100"/>
                  <a:pt x="5029200" y="2343150"/>
                </a:cubicBezTo>
                <a:cubicBezTo>
                  <a:pt x="5036451" y="2372157"/>
                  <a:pt x="5045475" y="2414463"/>
                  <a:pt x="5057775" y="2443163"/>
                </a:cubicBezTo>
                <a:cubicBezTo>
                  <a:pt x="5066165" y="2462739"/>
                  <a:pt x="5078440" y="2480538"/>
                  <a:pt x="5086350" y="2500313"/>
                </a:cubicBezTo>
                <a:cubicBezTo>
                  <a:pt x="5097537" y="2528279"/>
                  <a:pt x="5089863" y="2569330"/>
                  <a:pt x="5114925" y="2586038"/>
                </a:cubicBezTo>
                <a:lnTo>
                  <a:pt x="5200650" y="2643188"/>
                </a:lnTo>
                <a:cubicBezTo>
                  <a:pt x="5210175" y="2657475"/>
                  <a:pt x="5226797" y="2669051"/>
                  <a:pt x="5229225" y="2686050"/>
                </a:cubicBezTo>
                <a:cubicBezTo>
                  <a:pt x="5235808" y="2732133"/>
                  <a:pt x="5202303" y="2760873"/>
                  <a:pt x="5172075" y="2786063"/>
                </a:cubicBezTo>
                <a:cubicBezTo>
                  <a:pt x="5158883" y="2797056"/>
                  <a:pt x="5144995" y="2807874"/>
                  <a:pt x="5129212" y="2814638"/>
                </a:cubicBezTo>
                <a:cubicBezTo>
                  <a:pt x="5111163" y="2822373"/>
                  <a:pt x="5091112" y="2824163"/>
                  <a:pt x="5072062" y="2828925"/>
                </a:cubicBezTo>
                <a:cubicBezTo>
                  <a:pt x="4938712" y="2824163"/>
                  <a:pt x="4805382" y="2810470"/>
                  <a:pt x="4672012" y="2814638"/>
                </a:cubicBezTo>
                <a:cubicBezTo>
                  <a:pt x="4650724" y="2815303"/>
                  <a:pt x="4632583" y="2831399"/>
                  <a:pt x="4614862" y="2843213"/>
                </a:cubicBezTo>
                <a:cubicBezTo>
                  <a:pt x="4421045" y="2972425"/>
                  <a:pt x="4550697" y="2877347"/>
                  <a:pt x="4471987" y="2971800"/>
                </a:cubicBezTo>
                <a:cubicBezTo>
                  <a:pt x="4459052" y="2987322"/>
                  <a:pt x="4440869" y="2998221"/>
                  <a:pt x="4429125" y="3014663"/>
                </a:cubicBezTo>
                <a:cubicBezTo>
                  <a:pt x="4335104" y="3146294"/>
                  <a:pt x="4469125" y="3003239"/>
                  <a:pt x="4357687" y="3114675"/>
                </a:cubicBezTo>
                <a:cubicBezTo>
                  <a:pt x="4305587" y="3270983"/>
                  <a:pt x="4388676" y="3034235"/>
                  <a:pt x="4314825" y="3200400"/>
                </a:cubicBezTo>
                <a:cubicBezTo>
                  <a:pt x="4302592" y="3227925"/>
                  <a:pt x="4302958" y="3261063"/>
                  <a:pt x="4286250" y="3286125"/>
                </a:cubicBezTo>
                <a:cubicBezTo>
                  <a:pt x="4204357" y="3408966"/>
                  <a:pt x="4302541" y="3253544"/>
                  <a:pt x="4243387" y="3371850"/>
                </a:cubicBezTo>
                <a:cubicBezTo>
                  <a:pt x="4235708" y="3387209"/>
                  <a:pt x="4224337" y="3400425"/>
                  <a:pt x="4214812" y="3414713"/>
                </a:cubicBezTo>
                <a:cubicBezTo>
                  <a:pt x="4210050" y="3429000"/>
                  <a:pt x="4206457" y="3443733"/>
                  <a:pt x="4200525" y="3457575"/>
                </a:cubicBezTo>
                <a:cubicBezTo>
                  <a:pt x="4178773" y="3508330"/>
                  <a:pt x="4172072" y="3514542"/>
                  <a:pt x="4143375" y="3557588"/>
                </a:cubicBezTo>
                <a:cubicBezTo>
                  <a:pt x="4113156" y="3678460"/>
                  <a:pt x="4154322" y="3555454"/>
                  <a:pt x="4086225" y="3657600"/>
                </a:cubicBezTo>
                <a:cubicBezTo>
                  <a:pt x="4077871" y="3670131"/>
                  <a:pt x="4078672" y="3686992"/>
                  <a:pt x="4071937" y="3700463"/>
                </a:cubicBezTo>
                <a:cubicBezTo>
                  <a:pt x="4064258" y="3715821"/>
                  <a:pt x="4052887" y="3729038"/>
                  <a:pt x="4043362" y="3743325"/>
                </a:cubicBezTo>
                <a:cubicBezTo>
                  <a:pt x="4038600" y="3757613"/>
                  <a:pt x="4029075" y="3771128"/>
                  <a:pt x="4029075" y="3786188"/>
                </a:cubicBezTo>
                <a:cubicBezTo>
                  <a:pt x="4029075" y="3824584"/>
                  <a:pt x="4031220" y="3864062"/>
                  <a:pt x="4043362" y="3900488"/>
                </a:cubicBezTo>
                <a:cubicBezTo>
                  <a:pt x="4050892" y="3923079"/>
                  <a:pt x="4070728" y="3939558"/>
                  <a:pt x="4086225" y="3957638"/>
                </a:cubicBezTo>
                <a:cubicBezTo>
                  <a:pt x="4135311" y="4014905"/>
                  <a:pt x="4125432" y="3991245"/>
                  <a:pt x="4186237" y="4043363"/>
                </a:cubicBezTo>
                <a:cubicBezTo>
                  <a:pt x="4254342" y="4101739"/>
                  <a:pt x="4199055" y="4076209"/>
                  <a:pt x="4271962" y="4100513"/>
                </a:cubicBezTo>
                <a:cubicBezTo>
                  <a:pt x="4337466" y="4198769"/>
                  <a:pt x="4296531" y="4175378"/>
                  <a:pt x="4371975" y="4200525"/>
                </a:cubicBezTo>
                <a:cubicBezTo>
                  <a:pt x="4435014" y="4158499"/>
                  <a:pt x="4437218" y="4143755"/>
                  <a:pt x="4543425" y="4186238"/>
                </a:cubicBezTo>
                <a:cubicBezTo>
                  <a:pt x="4557408" y="4191831"/>
                  <a:pt x="4550977" y="4215630"/>
                  <a:pt x="4557712" y="4229100"/>
                </a:cubicBezTo>
                <a:cubicBezTo>
                  <a:pt x="4565391" y="4244459"/>
                  <a:pt x="4578608" y="4256604"/>
                  <a:pt x="4586287" y="4271963"/>
                </a:cubicBezTo>
                <a:cubicBezTo>
                  <a:pt x="4593022" y="4285433"/>
                  <a:pt x="4593261" y="4301660"/>
                  <a:pt x="4600575" y="4314825"/>
                </a:cubicBezTo>
                <a:cubicBezTo>
                  <a:pt x="4617254" y="4344846"/>
                  <a:pt x="4638675" y="4371975"/>
                  <a:pt x="4657725" y="4400550"/>
                </a:cubicBezTo>
                <a:lnTo>
                  <a:pt x="4686300" y="4443413"/>
                </a:lnTo>
                <a:cubicBezTo>
                  <a:pt x="4691062" y="4481513"/>
                  <a:pt x="4687673" y="4521553"/>
                  <a:pt x="4700587" y="4557713"/>
                </a:cubicBezTo>
                <a:cubicBezTo>
                  <a:pt x="4714088" y="4595517"/>
                  <a:pt x="4765727" y="4657240"/>
                  <a:pt x="4800600" y="4686300"/>
                </a:cubicBezTo>
                <a:cubicBezTo>
                  <a:pt x="4813791" y="4697293"/>
                  <a:pt x="4828104" y="4707196"/>
                  <a:pt x="4843462" y="4714875"/>
                </a:cubicBezTo>
                <a:cubicBezTo>
                  <a:pt x="4856933" y="4721610"/>
                  <a:pt x="4871795" y="4725200"/>
                  <a:pt x="4886325" y="4729163"/>
                </a:cubicBezTo>
                <a:cubicBezTo>
                  <a:pt x="4924214" y="4739496"/>
                  <a:pt x="4962115" y="4750036"/>
                  <a:pt x="5000625" y="4757738"/>
                </a:cubicBezTo>
                <a:cubicBezTo>
                  <a:pt x="5024437" y="4762500"/>
                  <a:pt x="5048075" y="4768238"/>
                  <a:pt x="5072062" y="4772025"/>
                </a:cubicBezTo>
                <a:cubicBezTo>
                  <a:pt x="5138590" y="4782529"/>
                  <a:pt x="5272087" y="4800600"/>
                  <a:pt x="5272087" y="4800600"/>
                </a:cubicBezTo>
                <a:cubicBezTo>
                  <a:pt x="5281612" y="4781550"/>
                  <a:pt x="5280456" y="4750185"/>
                  <a:pt x="5300662" y="4743450"/>
                </a:cubicBezTo>
                <a:cubicBezTo>
                  <a:pt x="5314950" y="4738688"/>
                  <a:pt x="5306596" y="4773782"/>
                  <a:pt x="5314950" y="4786313"/>
                </a:cubicBezTo>
                <a:cubicBezTo>
                  <a:pt x="5326158" y="4803125"/>
                  <a:pt x="5344507" y="4813969"/>
                  <a:pt x="5357812" y="4829175"/>
                </a:cubicBezTo>
                <a:cubicBezTo>
                  <a:pt x="5475611" y="4963803"/>
                  <a:pt x="5343299" y="4844875"/>
                  <a:pt x="5543550" y="5000625"/>
                </a:cubicBezTo>
                <a:lnTo>
                  <a:pt x="5543550" y="5000625"/>
                </a:lnTo>
                <a:cubicBezTo>
                  <a:pt x="5557837" y="5014913"/>
                  <a:pt x="5569365" y="5032640"/>
                  <a:pt x="5586412" y="5043488"/>
                </a:cubicBezTo>
                <a:cubicBezTo>
                  <a:pt x="5721594" y="5129513"/>
                  <a:pt x="5662400" y="5074338"/>
                  <a:pt x="5772150" y="5129213"/>
                </a:cubicBezTo>
                <a:cubicBezTo>
                  <a:pt x="5787508" y="5136892"/>
                  <a:pt x="5799653" y="5150109"/>
                  <a:pt x="5815012" y="5157788"/>
                </a:cubicBezTo>
                <a:cubicBezTo>
                  <a:pt x="5828483" y="5164523"/>
                  <a:pt x="5843394" y="5167938"/>
                  <a:pt x="5857875" y="5172075"/>
                </a:cubicBezTo>
                <a:cubicBezTo>
                  <a:pt x="5917561" y="5189128"/>
                  <a:pt x="5933376" y="5189421"/>
                  <a:pt x="6000750" y="5200650"/>
                </a:cubicBezTo>
                <a:cubicBezTo>
                  <a:pt x="6086475" y="5086350"/>
                  <a:pt x="6190188" y="4983547"/>
                  <a:pt x="6257925" y="4857750"/>
                </a:cubicBezTo>
                <a:cubicBezTo>
                  <a:pt x="6292464" y="4793606"/>
                  <a:pt x="6273731" y="4711079"/>
                  <a:pt x="6300787" y="4643438"/>
                </a:cubicBezTo>
                <a:cubicBezTo>
                  <a:pt x="6385486" y="4431690"/>
                  <a:pt x="6277853" y="4695038"/>
                  <a:pt x="6357937" y="4514850"/>
                </a:cubicBezTo>
                <a:cubicBezTo>
                  <a:pt x="6368353" y="4491414"/>
                  <a:pt x="6374443" y="4466042"/>
                  <a:pt x="6386512" y="4443413"/>
                </a:cubicBezTo>
                <a:cubicBezTo>
                  <a:pt x="6412648" y="4394407"/>
                  <a:pt x="6447399" y="4350214"/>
                  <a:pt x="6472237" y="4300538"/>
                </a:cubicBezTo>
                <a:cubicBezTo>
                  <a:pt x="6504059" y="4236895"/>
                  <a:pt x="6501813" y="4237732"/>
                  <a:pt x="6543675" y="4171950"/>
                </a:cubicBezTo>
                <a:cubicBezTo>
                  <a:pt x="6562113" y="4142976"/>
                  <a:pt x="6600825" y="4086225"/>
                  <a:pt x="6600825" y="4086225"/>
                </a:cubicBezTo>
                <a:cubicBezTo>
                  <a:pt x="6605587" y="4071938"/>
                  <a:pt x="6612418" y="4058180"/>
                  <a:pt x="6615112" y="4043363"/>
                </a:cubicBezTo>
                <a:cubicBezTo>
                  <a:pt x="6621981" y="4005586"/>
                  <a:pt x="6620087" y="3966313"/>
                  <a:pt x="6629400" y="3929063"/>
                </a:cubicBezTo>
                <a:cubicBezTo>
                  <a:pt x="6634566" y="3908400"/>
                  <a:pt x="6646813" y="3890052"/>
                  <a:pt x="6657975" y="3871913"/>
                </a:cubicBezTo>
                <a:cubicBezTo>
                  <a:pt x="6801977" y="3637909"/>
                  <a:pt x="6688812" y="3814504"/>
                  <a:pt x="6786562" y="3700463"/>
                </a:cubicBezTo>
                <a:cubicBezTo>
                  <a:pt x="6802059" y="3682383"/>
                  <a:pt x="6813744" y="3661234"/>
                  <a:pt x="6829425" y="3643313"/>
                </a:cubicBezTo>
                <a:cubicBezTo>
                  <a:pt x="6847166" y="3623038"/>
                  <a:pt x="6870411" y="3607716"/>
                  <a:pt x="6886575" y="3586163"/>
                </a:cubicBezTo>
                <a:cubicBezTo>
                  <a:pt x="6920193" y="3541339"/>
                  <a:pt x="6905461" y="3524414"/>
                  <a:pt x="6943725" y="3486150"/>
                </a:cubicBezTo>
                <a:cubicBezTo>
                  <a:pt x="6955867" y="3474008"/>
                  <a:pt x="6972300" y="3467100"/>
                  <a:pt x="6986587" y="3457575"/>
                </a:cubicBezTo>
                <a:cubicBezTo>
                  <a:pt x="7096125" y="3462338"/>
                  <a:pt x="7207153" y="3453234"/>
                  <a:pt x="7315200" y="3471863"/>
                </a:cubicBezTo>
                <a:cubicBezTo>
                  <a:pt x="7349044" y="3477698"/>
                  <a:pt x="7400925" y="3529013"/>
                  <a:pt x="7400925" y="3529013"/>
                </a:cubicBezTo>
                <a:cubicBezTo>
                  <a:pt x="7419975" y="3557588"/>
                  <a:pt x="7447215" y="3582157"/>
                  <a:pt x="7458075" y="3614738"/>
                </a:cubicBezTo>
                <a:cubicBezTo>
                  <a:pt x="7467600" y="3643313"/>
                  <a:pt x="7479345" y="3671242"/>
                  <a:pt x="7486650" y="3700463"/>
                </a:cubicBezTo>
                <a:cubicBezTo>
                  <a:pt x="7496175" y="3738563"/>
                  <a:pt x="7502806" y="3777506"/>
                  <a:pt x="7515225" y="3814763"/>
                </a:cubicBezTo>
                <a:lnTo>
                  <a:pt x="7543800" y="3900488"/>
                </a:lnTo>
                <a:cubicBezTo>
                  <a:pt x="7548562" y="3929063"/>
                  <a:pt x="7551061" y="3958109"/>
                  <a:pt x="7558087" y="3986213"/>
                </a:cubicBezTo>
                <a:cubicBezTo>
                  <a:pt x="7576209" y="4058704"/>
                  <a:pt x="7585900" y="4107467"/>
                  <a:pt x="7672387" y="4129088"/>
                </a:cubicBezTo>
                <a:lnTo>
                  <a:pt x="7729537" y="4143375"/>
                </a:lnTo>
                <a:cubicBezTo>
                  <a:pt x="7753350" y="4138613"/>
                  <a:pt x="7776691" y="4129088"/>
                  <a:pt x="7800975" y="4129088"/>
                </a:cubicBezTo>
                <a:cubicBezTo>
                  <a:pt x="8040313" y="4129088"/>
                  <a:pt x="8065491" y="4135363"/>
                  <a:pt x="8243887" y="4157663"/>
                </a:cubicBezTo>
                <a:cubicBezTo>
                  <a:pt x="8277225" y="4152900"/>
                  <a:pt x="8310224" y="4143375"/>
                  <a:pt x="8343900" y="4143375"/>
                </a:cubicBezTo>
                <a:cubicBezTo>
                  <a:pt x="8387026" y="4143375"/>
                  <a:pt x="8430649" y="4147203"/>
                  <a:pt x="8472487" y="4157663"/>
                </a:cubicBezTo>
                <a:cubicBezTo>
                  <a:pt x="8489146" y="4161828"/>
                  <a:pt x="8502158" y="4175245"/>
                  <a:pt x="8515350" y="4186238"/>
                </a:cubicBezTo>
                <a:cubicBezTo>
                  <a:pt x="8549488" y="4214686"/>
                  <a:pt x="8603108" y="4278063"/>
                  <a:pt x="8615362" y="4314825"/>
                </a:cubicBezTo>
                <a:cubicBezTo>
                  <a:pt x="8635080" y="4373978"/>
                  <a:pt x="8621296" y="4345157"/>
                  <a:pt x="8658225" y="4400550"/>
                </a:cubicBezTo>
                <a:cubicBezTo>
                  <a:pt x="8667750" y="4429125"/>
                  <a:pt x="8670092" y="4461213"/>
                  <a:pt x="8686800" y="4486275"/>
                </a:cubicBezTo>
                <a:lnTo>
                  <a:pt x="8743950" y="4572000"/>
                </a:lnTo>
                <a:cubicBezTo>
                  <a:pt x="8764716" y="4634299"/>
                  <a:pt x="8763365" y="4655305"/>
                  <a:pt x="8801100" y="4700588"/>
                </a:cubicBezTo>
                <a:cubicBezTo>
                  <a:pt x="8814035" y="4716110"/>
                  <a:pt x="8843962" y="4743450"/>
                  <a:pt x="8843962" y="4743450"/>
                </a:cubicBezTo>
              </a:path>
            </a:pathLst>
          </a:custGeom>
          <a:noFill/>
          <a:ln cap="flat" cmpd="sng" w="762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nda with solid fill" id="96" name="Google Shape;96;g16b6cd511a2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2663855" y="608014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 with solid fill" id="97" name="Google Shape;97;g16b6cd511a2_0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29826" y="5928139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98" name="Google Shape;98;g16b6cd511a2_0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63200" y="5866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scene with solid fill" id="99" name="Google Shape;99;g16b6cd511a2_0_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505406" y="2962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hematics with solid fill" id="100" name="Google Shape;100;g16b6cd511a2_0_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479093" y="447951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101" name="Google Shape;101;g16b6cd511a2_0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985782" y="3577090"/>
            <a:ext cx="1593316" cy="1593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With Roots with solid fill" id="102" name="Google Shape;102;g16b6cd511a2_0_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37526" y="3933188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 tree with solid fill" id="103" name="Google Shape;103;g16b6cd511a2_0_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61158" y="2575378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ering Tree with solid fill" id="104" name="Google Shape;104;g16b6cd511a2_0_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06540" y="3698154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l scene with solid fill" id="105" name="Google Shape;105;g16b6cd511a2_0_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714175" y="2128813"/>
            <a:ext cx="1506020" cy="1506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ve with solid fill" id="106" name="Google Shape;106;g16b6cd511a2_0_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271758" y="9017347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wnfish with solid fill" id="107" name="Google Shape;107;g16b6cd511a2_0_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701710" y="11346876"/>
            <a:ext cx="968896" cy="968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sh with solid fill" id="108" name="Google Shape;108;g16b6cd511a2_0_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505406" y="10537966"/>
            <a:ext cx="1436272" cy="1436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ke with solid fill" id="109" name="Google Shape;109;g16b6cd511a2_0_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571127" y="314385"/>
            <a:ext cx="1454346" cy="1454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quisition with solid fill" id="110" name="Google Shape;110;g16b6cd511a2_0_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 rot="10800000">
            <a:off x="17352606" y="72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riculture with solid fill" id="111" name="Google Shape;111;g16b6cd511a2_0_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1625344" y="103417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ramid with levels with solid fill" id="112" name="Google Shape;112;g16b6cd511a2_0_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609498" y="6242586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6b6cd511a2_0_1"/>
          <p:cNvSpPr txBox="1"/>
          <p:nvPr/>
        </p:nvSpPr>
        <p:spPr>
          <a:xfrm>
            <a:off x="2372608" y="0"/>
            <a:ext cx="180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6b6cd511a2_0_1"/>
          <p:cNvSpPr txBox="1"/>
          <p:nvPr/>
        </p:nvSpPr>
        <p:spPr>
          <a:xfrm>
            <a:off x="5615900" y="1275326"/>
            <a:ext cx="136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6b6cd511a2_0_1"/>
          <p:cNvSpPr txBox="1"/>
          <p:nvPr/>
        </p:nvSpPr>
        <p:spPr>
          <a:xfrm>
            <a:off x="3986159" y="7171582"/>
            <a:ext cx="192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terfall scene with solid fill" id="116" name="Google Shape;116;g16b6cd511a2_0_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8979232" y="8381792"/>
            <a:ext cx="1595840" cy="159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6b6cd511a2_0_1"/>
          <p:cNvSpPr txBox="1"/>
          <p:nvPr/>
        </p:nvSpPr>
        <p:spPr>
          <a:xfrm>
            <a:off x="5939801" y="3095230"/>
            <a:ext cx="20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6b6cd511a2_0_1"/>
          <p:cNvSpPr txBox="1"/>
          <p:nvPr/>
        </p:nvSpPr>
        <p:spPr>
          <a:xfrm>
            <a:off x="18344057" y="7583614"/>
            <a:ext cx="304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6b6cd511a2_0_1"/>
          <p:cNvSpPr txBox="1"/>
          <p:nvPr/>
        </p:nvSpPr>
        <p:spPr>
          <a:xfrm>
            <a:off x="21236759" y="12071154"/>
            <a:ext cx="23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16b6cd511a2_0_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181460" y="676336"/>
            <a:ext cx="14224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6b6cd511a2_0_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817150" y="366569"/>
            <a:ext cx="830784" cy="96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6b6cd511a2_0_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2506035" y="212952"/>
            <a:ext cx="2195674" cy="886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6b6cd511a2_0_1"/>
          <p:cNvSpPr txBox="1"/>
          <p:nvPr/>
        </p:nvSpPr>
        <p:spPr>
          <a:xfrm>
            <a:off x="10817753" y="4296711"/>
            <a:ext cx="146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6b6cd511a2_0_1"/>
          <p:cNvSpPr/>
          <p:nvPr/>
        </p:nvSpPr>
        <p:spPr>
          <a:xfrm>
            <a:off x="11748138" y="314375"/>
            <a:ext cx="4295700" cy="3194400"/>
          </a:xfrm>
          <a:prstGeom prst="flowChartConnector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6b2244e43_0_178"/>
          <p:cNvSpPr txBox="1"/>
          <p:nvPr>
            <p:ph idx="1" type="body"/>
          </p:nvPr>
        </p:nvSpPr>
        <p:spPr>
          <a:xfrm>
            <a:off x="2814747" y="3603314"/>
            <a:ext cx="187545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df.duplicated()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df.drop_duplicates</a:t>
            </a:r>
            <a:r>
              <a:rPr b="1" lang="en-US" sz="4800">
                <a:solidFill>
                  <a:srgbClr val="9698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4800">
              <a:solidFill>
                <a:srgbClr val="96989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6989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16b2244e43_0_178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Duplicated Rows</a:t>
            </a:r>
            <a:endParaRPr/>
          </a:p>
        </p:txBody>
      </p:sp>
      <p:pic>
        <p:nvPicPr>
          <p:cNvPr id="254" name="Google Shape;254;g216b2244e43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738" y="6262613"/>
            <a:ext cx="20072725" cy="59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6b2244e43_0_188"/>
          <p:cNvSpPr txBox="1"/>
          <p:nvPr>
            <p:ph idx="1" type="body"/>
          </p:nvPr>
        </p:nvSpPr>
        <p:spPr>
          <a:xfrm>
            <a:off x="2814747" y="3603314"/>
            <a:ext cx="187545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'Food'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]=df[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'Food'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].str.lower()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'Food'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]=df[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'Food'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].str.upper()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0" name="Google Shape;260;g216b2244e43_0_188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and Upper</a:t>
            </a:r>
            <a:endParaRPr/>
          </a:p>
        </p:txBody>
      </p:sp>
      <p:pic>
        <p:nvPicPr>
          <p:cNvPr id="261" name="Google Shape;261;g216b2244e43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704" y="2907292"/>
            <a:ext cx="6109676" cy="940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71c3c027a_0_0"/>
          <p:cNvSpPr txBox="1"/>
          <p:nvPr>
            <p:ph idx="1" type="body"/>
          </p:nvPr>
        </p:nvSpPr>
        <p:spPr>
          <a:xfrm>
            <a:off x="1497300" y="3496375"/>
            <a:ext cx="213894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1" lang="en-US" sz="4800">
                <a:solidFill>
                  <a:srgbClr val="032F6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'GDP ($ per capita)'</a:t>
            </a:r>
            <a:r>
              <a:rPr b="1" lang="en-US" sz="48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]=df[</a:t>
            </a:r>
            <a:r>
              <a:rPr b="1" lang="en-US" sz="4800">
                <a:solidFill>
                  <a:srgbClr val="032F6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'GDP'</a:t>
            </a:r>
            <a:r>
              <a:rPr b="1" lang="en-US" sz="48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]/df[‘Population’]</a:t>
            </a:r>
            <a:endParaRPr b="1" sz="48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171c3c027a_0_0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Columns from Calculations</a:t>
            </a:r>
            <a:endParaRPr/>
          </a:p>
        </p:txBody>
      </p:sp>
      <p:pic>
        <p:nvPicPr>
          <p:cNvPr id="268" name="Google Shape;268;g2171c3c027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25" y="5246662"/>
            <a:ext cx="21740375" cy="49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6b2244e43_0_195"/>
          <p:cNvSpPr txBox="1"/>
          <p:nvPr>
            <p:ph idx="1" type="body"/>
          </p:nvPr>
        </p:nvSpPr>
        <p:spPr>
          <a:xfrm>
            <a:off x="2814747" y="3603314"/>
            <a:ext cx="187545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meal_map= {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'sandwich'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'lunch'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'ice cream'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'snack'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'pasta'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'dinner'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'hamburger'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'dinner'</a:t>
            </a:r>
            <a:endParaRPr b="1" sz="48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'Meal'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]=df[</a:t>
            </a:r>
            <a:r>
              <a:rPr b="1" lang="en-US" sz="4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'Food'</a:t>
            </a: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].map(meal_map)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4" name="Google Shape;274;g216b2244e43_0_195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Categorical Columns with Map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82040953a_0_16"/>
          <p:cNvSpPr txBox="1"/>
          <p:nvPr>
            <p:ph idx="1" type="body"/>
          </p:nvPr>
        </p:nvSpPr>
        <p:spPr>
          <a:xfrm>
            <a:off x="2814750" y="3603325"/>
            <a:ext cx="196446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df2 = df</a:t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above_35 = my_frame[ my_frame["Age"] &gt; 35]</a:t>
            </a:r>
            <a:endParaRPr b="1" sz="4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USA_df = df[ df["Country"] == ‘USA’]</a:t>
            </a:r>
            <a:endParaRPr b="1" sz="4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4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0" name="Google Shape;280;g1b82040953a_0_16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Copying Dataframes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b82040953a_0_21"/>
          <p:cNvSpPr txBox="1"/>
          <p:nvPr>
            <p:ph idx="1" type="body"/>
          </p:nvPr>
        </p:nvSpPr>
        <p:spPr>
          <a:xfrm>
            <a:off x="643500" y="3603325"/>
            <a:ext cx="233205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pivot_df = pd.pivot_table(olympics_df, index=</a:t>
            </a:r>
            <a:r>
              <a:rPr b="1" lang="en-US" sz="3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'Games'</a:t>
            </a:r>
            <a:r>
              <a:rPr b="1" lang="en-US" sz="3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values=</a:t>
            </a:r>
            <a:r>
              <a:rPr b="1" lang="en-US" sz="3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'Weight'</a:t>
            </a:r>
            <a:r>
              <a:rPr b="1" lang="en-US" sz="3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endParaRPr b="1" sz="3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pivot_df = pd.pivot_table(olympics_df, index=</a:t>
            </a:r>
            <a:r>
              <a:rPr b="1" lang="en-US" sz="3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'NOC'</a:t>
            </a:r>
            <a:r>
              <a:rPr b="1" lang="en-US" sz="3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columns=</a:t>
            </a:r>
            <a:r>
              <a:rPr b="1" lang="en-US" sz="3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'Medal'</a:t>
            </a:r>
            <a:r>
              <a:rPr b="1" lang="en-US" sz="3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values=</a:t>
            </a:r>
            <a:r>
              <a:rPr b="1" lang="en-US" sz="3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-US" sz="3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aggfunc=</a:t>
            </a:r>
            <a:r>
              <a:rPr b="1" lang="en-US" sz="3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'count'</a:t>
            </a:r>
            <a:r>
              <a:rPr b="1" lang="en-US" sz="3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3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5100"/>
              <a:t>Columns are optional</a:t>
            </a:r>
            <a:endParaRPr sz="5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5100"/>
              <a:t>aggfunc values include 'mean', 'median', 'sum', 'std', 'count'</a:t>
            </a:r>
            <a:endParaRPr sz="5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5100"/>
              <a:t>default aggfunc is ‘mean’</a:t>
            </a:r>
            <a:endParaRPr sz="5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5100"/>
              <a:t>aggfunc=('mean', 'median')</a:t>
            </a:r>
            <a:endParaRPr sz="5100"/>
          </a:p>
        </p:txBody>
      </p:sp>
      <p:sp>
        <p:nvSpPr>
          <p:cNvPr id="286" name="Google Shape;286;g1b82040953a_0_21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Pivoting with Dataframes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b2244e43_0_220"/>
          <p:cNvSpPr txBox="1"/>
          <p:nvPr>
            <p:ph idx="1" type="body"/>
          </p:nvPr>
        </p:nvSpPr>
        <p:spPr>
          <a:xfrm>
            <a:off x="2814747" y="3173014"/>
            <a:ext cx="187545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25000" lnSpcReduction="20000"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4400">
                <a:latin typeface="Courier New"/>
                <a:ea typeface="Courier New"/>
                <a:cs typeface="Courier New"/>
                <a:sym typeface="Courier New"/>
              </a:rPr>
              <a:t>df_group = df.groupby('GROUP BY COLUMN')['VALUES COLUMN'].mean()</a:t>
            </a:r>
            <a:endParaRPr b="1" sz="1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200"/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borough        Style              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Bronx          Jumbo                  5.000000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Pepperoni              4.350000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Plain                  2.772727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Brooklyn       Margherita             4.000000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Meatball               4.000000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Pepperoni              3.370000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Plain                  2.483333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Sicilian               2.500000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Stuffed Crust Plain    3.500000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White                  4.000000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Manhattan      Grandma                4.600000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Jumbo                  5.500000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Margherita             3.750000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Pepperoni              3.870811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Plain                  2.387143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Queens         Pepperoni              4.000000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Plain                  2.582976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Sicilian               2.500000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Staten Island  Plain                  2.433333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Sicilian               3.810000</a:t>
            </a:r>
            <a:endParaRPr b="1" sz="6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g216b2244e43_0_220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By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b82040953a_0_26"/>
          <p:cNvSpPr txBox="1"/>
          <p:nvPr>
            <p:ph idx="1" type="body"/>
          </p:nvPr>
        </p:nvSpPr>
        <p:spPr>
          <a:xfrm>
            <a:off x="970875" y="3603325"/>
            <a:ext cx="22858200" cy="88035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70000" lnSpcReduction="20000"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joined_df=order_df.join(product_df.set_index(</a:t>
            </a:r>
            <a:r>
              <a:rPr b="1" lang="en-US" sz="4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'product_id'</a:t>
            </a:r>
            <a:r>
              <a:rPr b="1" lang="en-US" sz="4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on=</a:t>
            </a:r>
            <a:r>
              <a:rPr b="1" lang="en-US" sz="4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'product_id'</a:t>
            </a:r>
            <a:r>
              <a:rPr b="1" lang="en-US" sz="4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4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joined_df=order_df.join(product_df.set_index(</a:t>
            </a:r>
            <a:r>
              <a:rPr b="1" lang="en-US" sz="4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'product_id'</a:t>
            </a:r>
            <a:r>
              <a:rPr b="1" lang="en-US" sz="4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on=</a:t>
            </a:r>
            <a:r>
              <a:rPr b="1" lang="en-US" sz="4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'product_id'</a:t>
            </a:r>
            <a:r>
              <a:rPr b="1" lang="en-US" sz="4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how=</a:t>
            </a:r>
            <a:r>
              <a:rPr b="1" lang="en-US" sz="4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'right'</a:t>
            </a:r>
            <a:r>
              <a:rPr b="1" lang="en-US" sz="4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4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4680"/>
              <a:t>`how` </a:t>
            </a:r>
            <a:r>
              <a:rPr lang="en-US" sz="4680"/>
              <a:t>accepts arguments that define how the tables are joined.</a:t>
            </a:r>
            <a:endParaRPr sz="468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680"/>
              <a:t>- left: use calling frame’s index (or column if on is specified)</a:t>
            </a:r>
            <a:endParaRPr sz="468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680"/>
              <a:t>- right: use other’s index.</a:t>
            </a:r>
            <a:endParaRPr sz="468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680"/>
              <a:t>- outer: form union of calling frame’s index (or column if on is specified) with other’s index, and sort it. lexicographically.</a:t>
            </a:r>
            <a:endParaRPr sz="468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680"/>
              <a:t>- inner: form intersection of calling frame’s index (or column if on is specified) with other’s index, preserving the order of the calling’s one.</a:t>
            </a:r>
            <a:endParaRPr sz="468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680"/>
              <a:t>- cross: creates the cartesian product from both frames, preserves the order of the left keys.</a:t>
            </a:r>
            <a:endParaRPr sz="468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298" name="Google Shape;298;g1b82040953a_0_26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Joining Dataframes (Like SQL Join)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6b2244e43_0_239"/>
          <p:cNvSpPr txBox="1"/>
          <p:nvPr>
            <p:ph idx="1" type="body"/>
          </p:nvPr>
        </p:nvSpPr>
        <p:spPr>
          <a:xfrm>
            <a:off x="2814747" y="4275689"/>
            <a:ext cx="187545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 library that allows you to use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SQL syntax within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300">
                <a:latin typeface="Courier New"/>
                <a:ea typeface="Courier New"/>
                <a:cs typeface="Courier New"/>
                <a:sym typeface="Courier New"/>
              </a:rPr>
              <a:t>from pandasql import sqldf</a:t>
            </a:r>
            <a:endParaRPr b="1" sz="3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300">
                <a:latin typeface="Courier New"/>
                <a:ea typeface="Courier New"/>
                <a:cs typeface="Courier New"/>
                <a:sym typeface="Courier New"/>
              </a:rPr>
              <a:t>pysqldf = lambda q: sqldf(q, globals())</a:t>
            </a:r>
            <a:endParaRPr b="1" sz="3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300">
                <a:latin typeface="Courier New"/>
                <a:ea typeface="Courier New"/>
                <a:cs typeface="Courier New"/>
                <a:sym typeface="Courier New"/>
              </a:rPr>
              <a:t>print(pysqldf("""SELECT * FROM df</a:t>
            </a:r>
            <a:endParaRPr b="1" sz="3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300">
                <a:latin typeface="Courier New"/>
                <a:ea typeface="Courier New"/>
                <a:cs typeface="Courier New"/>
                <a:sym typeface="Courier New"/>
              </a:rPr>
              <a:t>              JOIN df_NYC_pop on df.borough=df_NYC_pop.borough """))</a:t>
            </a:r>
            <a:endParaRPr b="1" sz="3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16b2244e43_0_239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PandaSQL (An Alternative to Pandas Join)</a:t>
            </a:r>
            <a:endParaRPr/>
          </a:p>
        </p:txBody>
      </p:sp>
      <p:pic>
        <p:nvPicPr>
          <p:cNvPr id="305" name="Google Shape;305;g216b2244e43_0_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050" y="3093422"/>
            <a:ext cx="8226924" cy="61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6b2244e43_0_212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Alchemy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(Connecting to databases with Python)</a:t>
            </a:r>
            <a:endParaRPr/>
          </a:p>
        </p:txBody>
      </p:sp>
      <p:sp>
        <p:nvSpPr>
          <p:cNvPr id="311" name="Google Shape;311;g216b2244e43_0_212"/>
          <p:cNvSpPr txBox="1"/>
          <p:nvPr/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 fontScale="70000" lnSpcReduction="20000"/>
          </a:bodyPr>
          <a:lstStyle/>
          <a:p>
            <a:pPr indent="-38862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7B7B7B"/>
              </a:buClr>
              <a:buSzPct val="69230"/>
              <a:buChar char="๏"/>
            </a:pPr>
            <a:r>
              <a:rPr lang="en-US" sz="5200">
                <a:solidFill>
                  <a:srgbClr val="3E3E3E"/>
                </a:solidFill>
              </a:rPr>
              <a:t>SQL Alchemy is a python module that enables you to run SQL queries in python</a:t>
            </a:r>
            <a:endParaRPr sz="5200">
              <a:solidFill>
                <a:srgbClr val="3E3E3E"/>
              </a:solidFill>
            </a:endParaRPr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ct val="69230"/>
              <a:buChar char="๏"/>
            </a:pPr>
            <a:r>
              <a:rPr lang="en-US" sz="5200">
                <a:solidFill>
                  <a:srgbClr val="3E3E3E"/>
                </a:solidFill>
              </a:rPr>
              <a:t>It should already be installed in your Anaconda install </a:t>
            </a:r>
            <a:endParaRPr sz="5200">
              <a:solidFill>
                <a:srgbClr val="3E3E3E"/>
              </a:solidFill>
            </a:endParaRPr>
          </a:p>
          <a:p>
            <a:pPr indent="-38862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ct val="69230"/>
              <a:buChar char="•"/>
            </a:pPr>
            <a:r>
              <a:rPr lang="en-US" sz="5200">
                <a:solidFill>
                  <a:srgbClr val="3E3E3E"/>
                </a:solidFill>
              </a:rPr>
              <a:t>If not open a new terminal window in Jupyter</a:t>
            </a:r>
            <a:endParaRPr sz="5200">
              <a:solidFill>
                <a:srgbClr val="3E3E3E"/>
              </a:solidFill>
            </a:endParaRPr>
          </a:p>
          <a:p>
            <a:pPr indent="-38862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ct val="69230"/>
              <a:buChar char="•"/>
            </a:pPr>
            <a:r>
              <a:rPr lang="en-US" sz="5200">
                <a:solidFill>
                  <a:srgbClr val="3E3E3E"/>
                </a:solidFill>
              </a:rPr>
              <a:t>type ‘conda install sqlalchemy’</a:t>
            </a:r>
            <a:endParaRPr sz="5200">
              <a:solidFill>
                <a:srgbClr val="3E3E3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3E3E3E"/>
                </a:solidFill>
              </a:rPr>
              <a:t>You will also need a driver for PostgreSQL</a:t>
            </a:r>
            <a:endParaRPr sz="5200">
              <a:solidFill>
                <a:srgbClr val="3E3E3E"/>
              </a:solidFill>
            </a:endParaRPr>
          </a:p>
          <a:p>
            <a:pPr indent="-38862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ct val="69230"/>
              <a:buChar char="•"/>
            </a:pPr>
            <a:r>
              <a:rPr lang="en-US" sz="5200">
                <a:solidFill>
                  <a:srgbClr val="3E3E3E"/>
                </a:solidFill>
              </a:rPr>
              <a:t>Open a new terminal window (in Jupyter or from terminal or command prompt)</a:t>
            </a:r>
            <a:endParaRPr sz="5200">
              <a:solidFill>
                <a:srgbClr val="3E3E3E"/>
              </a:solidFill>
            </a:endParaRPr>
          </a:p>
          <a:p>
            <a:pPr indent="-38862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ct val="69230"/>
              <a:buChar char="•"/>
            </a:pPr>
            <a:r>
              <a:rPr lang="en-US" sz="5200">
                <a:solidFill>
                  <a:srgbClr val="3E3E3E"/>
                </a:solidFill>
              </a:rPr>
              <a:t>type ‘conda install psycopg2’</a:t>
            </a:r>
            <a:endParaRPr sz="5200">
              <a:solidFill>
                <a:srgbClr val="3E3E3E"/>
              </a:solidFill>
            </a:endParaRPr>
          </a:p>
          <a:p>
            <a:pPr indent="-45974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ct val="100000"/>
              <a:buChar char="•"/>
            </a:pPr>
            <a:r>
              <a:rPr lang="en-US" sz="5200">
                <a:solidFill>
                  <a:srgbClr val="3E3E3E"/>
                </a:solidFill>
              </a:rPr>
              <a:t>if that doesn’t work try ‘pip install psycopg2’</a:t>
            </a:r>
            <a:endParaRPr sz="5200">
              <a:solidFill>
                <a:srgbClr val="3E3E3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3E3E3E"/>
                </a:solidFill>
              </a:rPr>
              <a:t>In your Jupyter notebook start with these imports:</a:t>
            </a:r>
            <a:endParaRPr sz="5200">
              <a:solidFill>
                <a:srgbClr val="3E3E3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3E3E3E"/>
              </a:solidFill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28">
                <a:solidFill>
                  <a:srgbClr val="3E3E3E"/>
                </a:solidFill>
                <a:latin typeface="Courier New"/>
                <a:ea typeface="Courier New"/>
                <a:cs typeface="Courier New"/>
                <a:sym typeface="Courier New"/>
              </a:rPr>
              <a:t>from sqlalchemy import create_engine</a:t>
            </a:r>
            <a:endParaRPr b="1" sz="4928">
              <a:solidFill>
                <a:srgbClr val="3E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28">
                <a:solidFill>
                  <a:srgbClr val="3E3E3E"/>
                </a:solidFill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1" sz="4928">
              <a:solidFill>
                <a:srgbClr val="3E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28">
                <a:solidFill>
                  <a:srgbClr val="3E3E3E"/>
                </a:solidFill>
                <a:latin typeface="Courier New"/>
                <a:ea typeface="Courier New"/>
                <a:cs typeface="Courier New"/>
                <a:sym typeface="Courier New"/>
              </a:rPr>
              <a:t>import psycopg2</a:t>
            </a:r>
            <a:endParaRPr sz="1411">
              <a:solidFill>
                <a:srgbClr val="3E3E3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3E3E3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81f8c3171_0_0"/>
          <p:cNvSpPr txBox="1"/>
          <p:nvPr/>
        </p:nvSpPr>
        <p:spPr>
          <a:xfrm>
            <a:off x="18221493" y="13103173"/>
            <a:ext cx="3358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b81f8c3171_0_0"/>
          <p:cNvSpPr txBox="1"/>
          <p:nvPr>
            <p:ph idx="4294967295" type="ctrTitle"/>
          </p:nvPr>
        </p:nvSpPr>
        <p:spPr>
          <a:xfrm>
            <a:off x="2589458" y="3721079"/>
            <a:ext cx="19205100" cy="3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Review! </a:t>
            </a:r>
            <a:endParaRPr b="1" i="0" sz="100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b81f8c3171_0_0"/>
          <p:cNvSpPr txBox="1"/>
          <p:nvPr>
            <p:ph idx="4294967295" type="subTitle"/>
          </p:nvPr>
        </p:nvSpPr>
        <p:spPr>
          <a:xfrm>
            <a:off x="2635846" y="7579603"/>
            <a:ext cx="191124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b81f8c3171_0_0"/>
          <p:cNvSpPr txBox="1"/>
          <p:nvPr>
            <p:ph idx="4294967295" type="sldNum"/>
          </p:nvPr>
        </p:nvSpPr>
        <p:spPr>
          <a:xfrm>
            <a:off x="12071280" y="13074034"/>
            <a:ext cx="241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6b2244e43_0_207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Alchemy (generic use)</a:t>
            </a:r>
            <a:endParaRPr/>
          </a:p>
        </p:txBody>
      </p:sp>
      <p:sp>
        <p:nvSpPr>
          <p:cNvPr id="317" name="Google Shape;317;g216b2244e43_0_207"/>
          <p:cNvSpPr txBox="1"/>
          <p:nvPr/>
        </p:nvSpPr>
        <p:spPr>
          <a:xfrm>
            <a:off x="1132075" y="3184800"/>
            <a:ext cx="22887000" cy="5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Courier New"/>
                <a:ea typeface="Courier New"/>
                <a:cs typeface="Courier New"/>
                <a:sym typeface="Courier New"/>
              </a:rPr>
              <a:t>from sqlalchemy import create_engine</a:t>
            </a:r>
            <a:endParaRPr b="1"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Courier New"/>
                <a:ea typeface="Courier New"/>
                <a:cs typeface="Courier New"/>
                <a:sym typeface="Courier New"/>
              </a:rPr>
              <a:t>import pandas as pds</a:t>
            </a:r>
            <a:endParaRPr b="1"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Courier New"/>
                <a:ea typeface="Courier New"/>
                <a:cs typeface="Courier New"/>
                <a:sym typeface="Courier New"/>
              </a:rPr>
              <a:t>import psycopg2</a:t>
            </a:r>
            <a:endParaRPr b="1"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77"/>
              <a:buFont typeface="Arial"/>
              <a:buNone/>
            </a:pPr>
            <a:r>
              <a:rPr b="1" lang="en-US" sz="3500">
                <a:solidFill>
                  <a:srgbClr val="3E3E3E"/>
                </a:solidFill>
                <a:latin typeface="Courier New"/>
                <a:ea typeface="Courier New"/>
                <a:cs typeface="Courier New"/>
                <a:sym typeface="Courier New"/>
              </a:rPr>
              <a:t>engine = create_engine('postgresql+psycopg2://&lt;</a:t>
            </a:r>
            <a:r>
              <a:rPr b="1" lang="en-US" sz="35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username:password@&lt;url&gt;:&lt;port&gt;/&lt;database&gt;</a:t>
            </a:r>
            <a:r>
              <a:rPr b="1" lang="en-US" sz="3500">
                <a:solidFill>
                  <a:srgbClr val="3E3E3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3500">
              <a:solidFill>
                <a:srgbClr val="3E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77"/>
              <a:buFont typeface="Arial"/>
              <a:buNone/>
            </a:pPr>
            <a:r>
              <a:t/>
            </a:r>
            <a:endParaRPr b="1" sz="3500">
              <a:solidFill>
                <a:srgbClr val="3E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77"/>
              <a:buFont typeface="Arial"/>
              <a:buNone/>
            </a:pPr>
            <a:r>
              <a:rPr b="1" lang="en-US" sz="3500">
                <a:solidFill>
                  <a:srgbClr val="3E3E3E"/>
                </a:solidFill>
                <a:latin typeface="Courier New"/>
                <a:ea typeface="Courier New"/>
                <a:cs typeface="Courier New"/>
                <a:sym typeface="Courier New"/>
              </a:rPr>
              <a:t>table_df = pds.read_sql("</a:t>
            </a:r>
            <a:r>
              <a:rPr b="1" lang="en-US" sz="3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SQL QUERY TEXT HERE</a:t>
            </a:r>
            <a:r>
              <a:rPr b="1" lang="en-US" sz="3500">
                <a:solidFill>
                  <a:srgbClr val="3E3E3E"/>
                </a:solidFill>
                <a:latin typeface="Courier New"/>
                <a:ea typeface="Courier New"/>
                <a:cs typeface="Courier New"/>
                <a:sym typeface="Courier New"/>
              </a:rPr>
              <a:t>", con=engine)</a:t>
            </a:r>
            <a:endParaRPr b="1" sz="3500">
              <a:solidFill>
                <a:srgbClr val="3E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77"/>
              <a:buFont typeface="Arial"/>
              <a:buNone/>
            </a:pPr>
            <a:r>
              <a:rPr b="1" lang="en-US" sz="3500">
                <a:solidFill>
                  <a:srgbClr val="3E3E3E"/>
                </a:solidFill>
                <a:latin typeface="Courier New"/>
                <a:ea typeface="Courier New"/>
                <a:cs typeface="Courier New"/>
                <a:sym typeface="Courier New"/>
              </a:rPr>
              <a:t>table_df</a:t>
            </a:r>
            <a:endParaRPr b="1" sz="3500">
              <a:solidFill>
                <a:srgbClr val="3E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6b2244e43_0_229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Alchemy (Northwind Example)</a:t>
            </a:r>
            <a:endParaRPr/>
          </a:p>
        </p:txBody>
      </p:sp>
      <p:sp>
        <p:nvSpPr>
          <p:cNvPr id="323" name="Google Shape;323;g216b2244e43_0_229"/>
          <p:cNvSpPr txBox="1"/>
          <p:nvPr/>
        </p:nvSpPr>
        <p:spPr>
          <a:xfrm>
            <a:off x="2043950" y="3184800"/>
            <a:ext cx="2052300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from sqlalchemy import create_engine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import pandas as pds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import psycopg2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engine = create_engine('postgresql+psycopg2://analyst:moonbase2@database-test.cxtidmp4j8wi.us-east-2.rds.amazonaws.com:5432/northwind')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table_df = pds.read_sql("""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WITH all_revenue AS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(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SELECT c.company_name, c.country,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sum(od.unit_price*od.quantity*(1-od.discount)) AS customer_revenue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FROM customers c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LEFT JOIN orders o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ON o.customer_id = c.customer_id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JOIN order_details od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ON od.order_id = o.order_id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GROUP BY c.company_name, c.country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)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SELECT company_name, country, customer_revenue,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sum(customer_revenue) OVER (PARTITION BY country) AS total_country_revenue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FROM all_revenue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ORDER BY total_country_revenue DESC, country</a:t>
            </a:r>
            <a:r>
              <a:rPr lang="en-US" sz="2400"/>
              <a:t>""",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con=engine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6b2244e43_0_5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Things you can do with pandas.DataFrame</a:t>
            </a:r>
            <a:endParaRPr/>
          </a:p>
        </p:txBody>
      </p:sp>
      <p:sp>
        <p:nvSpPr>
          <p:cNvPr id="138" name="Google Shape;138;g216b2244e43_0_5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 fontScale="92500" lnSpcReduction="20000"/>
          </a:bodyPr>
          <a:lstStyle/>
          <a:p>
            <a:pPr indent="-43053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7692"/>
              <a:buChar char="๏"/>
            </a:pPr>
            <a:r>
              <a:rPr lang="en-US"/>
              <a:t>Read it</a:t>
            </a:r>
            <a:endParaRPr/>
          </a:p>
          <a:p>
            <a:pPr indent="-31305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ct val="69230"/>
              <a:buChar char="๏"/>
            </a:pPr>
            <a:r>
              <a:rPr lang="en-US"/>
              <a:t>Clean it </a:t>
            </a:r>
            <a:endParaRPr/>
          </a:p>
          <a:p>
            <a:pPr indent="-440055" lvl="1" marL="9144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ct val="69230"/>
              <a:buChar char="•"/>
            </a:pPr>
            <a:r>
              <a:rPr lang="en-US"/>
              <a:t>Drop</a:t>
            </a:r>
            <a:endParaRPr/>
          </a:p>
          <a:p>
            <a:pPr indent="-440055" lvl="1" marL="9144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ct val="69230"/>
              <a:buChar char="•"/>
            </a:pPr>
            <a:r>
              <a:rPr lang="en-US"/>
              <a:t>Replace</a:t>
            </a:r>
            <a:endParaRPr/>
          </a:p>
          <a:p>
            <a:pPr indent="-43053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7692"/>
              <a:buChar char="๏"/>
            </a:pPr>
            <a:r>
              <a:rPr lang="en-US"/>
              <a:t>Math functions</a:t>
            </a:r>
            <a:endParaRPr/>
          </a:p>
          <a:p>
            <a:pPr indent="-43053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7692"/>
              <a:buChar char="๏"/>
            </a:pPr>
            <a:r>
              <a:rPr lang="en-US"/>
              <a:t>Slice it</a:t>
            </a:r>
            <a:endParaRPr/>
          </a:p>
          <a:p>
            <a:pPr indent="-43053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7692"/>
              <a:buChar char="๏"/>
            </a:pPr>
            <a:r>
              <a:rPr lang="en-US"/>
              <a:t>Summary Stats</a:t>
            </a:r>
            <a:endParaRPr/>
          </a:p>
          <a:p>
            <a:pPr indent="-43053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7692"/>
              <a:buChar char="๏"/>
            </a:pPr>
            <a:r>
              <a:rPr lang="en-US"/>
              <a:t>Pivot tables</a:t>
            </a:r>
            <a:endParaRPr/>
          </a:p>
          <a:p>
            <a:pPr indent="-31305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ct val="69230"/>
              <a:buChar char="๏"/>
            </a:pPr>
            <a:r>
              <a:rPr lang="en-US"/>
              <a:t>Join it</a:t>
            </a:r>
            <a:endParaRPr/>
          </a:p>
          <a:p>
            <a:pPr indent="-31305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ct val="69230"/>
              <a:buChar char="๏"/>
            </a:pPr>
            <a:r>
              <a:rPr lang="en-US"/>
              <a:t>Export it</a:t>
            </a:r>
            <a:endParaRPr/>
          </a:p>
          <a:p>
            <a:pPr indent="-101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769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6b2244e43_0_1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Create a DataFrame from a Data Dictionary</a:t>
            </a:r>
            <a:endParaRPr/>
          </a:p>
        </p:txBody>
      </p:sp>
      <p:graphicFrame>
        <p:nvGraphicFramePr>
          <p:cNvPr id="144" name="Google Shape;144;g216b2244e43_0_10"/>
          <p:cNvGraphicFramePr/>
          <p:nvPr/>
        </p:nvGraphicFramePr>
        <p:xfrm>
          <a:off x="5921828" y="9143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{6EC7E60C-D96D-43B6-A66A-0EB8E81D63D1}</a:tableStyleId>
              </a:tblPr>
              <a:tblGrid>
                <a:gridCol w="2438400"/>
                <a:gridCol w="3814550"/>
                <a:gridCol w="3126500"/>
                <a:gridCol w="3126500"/>
                <a:gridCol w="3126500"/>
              </a:tblGrid>
              <a:tr h="82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First_Name</a:t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Last_Name</a:t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Age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Borough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</a:tr>
              <a:tr h="82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0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</a:tr>
              <a:tr h="82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1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</a:tr>
              <a:tr h="82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2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  <p:sp>
        <p:nvSpPr>
          <p:cNvPr id="145" name="Google Shape;145;g216b2244e43_0_10"/>
          <p:cNvSpPr/>
          <p:nvPr/>
        </p:nvSpPr>
        <p:spPr>
          <a:xfrm>
            <a:off x="1806490" y="4549801"/>
            <a:ext cx="212928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data_dictionary={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'First_Name':[‘Sonny', ‘Fredo', ‘Michael'],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'Last_Name': [‘Corleone',’Corleone', ‘Corleone'],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'Age’: [35, 30, 25],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'Borough': [‘Brooklyn’, ’Brooklyn’, ‘Brooklyn’]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my_frame = pd.DataFrame(data_dictionary)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16b2244e43_0_10"/>
          <p:cNvSpPr/>
          <p:nvPr/>
        </p:nvSpPr>
        <p:spPr>
          <a:xfrm rot="5400000">
            <a:off x="17454113" y="6520897"/>
            <a:ext cx="1457400" cy="262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6b2244e43_0_17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pandas.dataframe Methods</a:t>
            </a:r>
            <a:endParaRPr/>
          </a:p>
        </p:txBody>
      </p:sp>
      <p:graphicFrame>
        <p:nvGraphicFramePr>
          <p:cNvPr id="152" name="Google Shape;152;g216b2244e43_0_17"/>
          <p:cNvGraphicFramePr/>
          <p:nvPr/>
        </p:nvGraphicFramePr>
        <p:xfrm>
          <a:off x="1676400" y="474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{69E208B2-E39A-4CB3-898A-CFF490E75798}</a:tableStyleId>
              </a:tblPr>
              <a:tblGrid>
                <a:gridCol w="6744275"/>
                <a:gridCol w="7395650"/>
                <a:gridCol w="7413825"/>
              </a:tblGrid>
              <a:tr h="7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Information about the dataframe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Math functions (for numerical data)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Accessing specific data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</a:tr>
              <a:tr h="7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pandas.dataframe.info()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pandas.Series.shape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pandas.Series.size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pandas.Series.empty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…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my_frame[‘column_name’].min()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my_frame[‘column_name’].max()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my_frame[‘column_name'].median()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my_frame[‘column_name’].mean()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…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myframe.head()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myframe.tail()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my_frame.iloc[index]  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my_frame.iloc[start: stop: increment]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my_frame.iloc[:-1]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my_frame.iloc[</a:t>
                      </a: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]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my_frame.at[1,”column_name”]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…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6b2244e43_0_22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.info()</a:t>
            </a:r>
            <a:endParaRPr/>
          </a:p>
        </p:txBody>
      </p:sp>
      <p:sp>
        <p:nvSpPr>
          <p:cNvPr id="158" name="Google Shape;158;g216b2244e43_0_22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3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my_frame.info()</a:t>
            </a:r>
            <a:endParaRPr b="1" sz="3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&lt;class 'pandas.core.frame.DataFrame'&gt;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RangeIndex: 3 entries, 0 to 2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columns (total 4 columns):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   Column      Non-Null Count  Dtype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  ------      --------------  -----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   First_Name  3 non-null      object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   Last_Name   3 non-null      object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   Age         3 non-null      int64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   Borough     3 non-null      object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dtypes: int64(1), object(3)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memory usage: 224.0+ bytes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6b2244e43_0_27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Dataframe Column Notation</a:t>
            </a:r>
            <a:endParaRPr/>
          </a:p>
        </p:txBody>
      </p:sp>
      <p:sp>
        <p:nvSpPr>
          <p:cNvPr id="164" name="Google Shape;164;g216b2244e43_0_27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500">
                <a:solidFill>
                  <a:srgbClr val="1516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df.Population.mean()</a:t>
            </a:r>
            <a:endParaRPr b="1" sz="4400">
              <a:solidFill>
                <a:srgbClr val="1516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4500">
              <a:solidFill>
                <a:srgbClr val="15161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4500">
              <a:solidFill>
                <a:srgbClr val="15161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4500">
                <a:solidFill>
                  <a:srgbClr val="1516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4400">
              <a:solidFill>
                <a:srgbClr val="1516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500">
              <a:solidFill>
                <a:srgbClr val="15161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500">
              <a:solidFill>
                <a:srgbClr val="15161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500">
                <a:solidFill>
                  <a:srgbClr val="1516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df['Population'].mean()</a:t>
            </a:r>
            <a:endParaRPr b="1" sz="8500">
              <a:solidFill>
                <a:srgbClr val="15161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g216b2244e43_0_27"/>
          <p:cNvSpPr txBox="1"/>
          <p:nvPr/>
        </p:nvSpPr>
        <p:spPr>
          <a:xfrm>
            <a:off x="5518150" y="564947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dot notation (no quotes or brackets)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216b2244e43_0_27"/>
          <p:cNvCxnSpPr/>
          <p:nvPr/>
        </p:nvCxnSpPr>
        <p:spPr>
          <a:xfrm rot="10800000">
            <a:off x="2889600" y="4400275"/>
            <a:ext cx="2186100" cy="156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g216b2244e43_0_27"/>
          <p:cNvSpPr txBox="1"/>
          <p:nvPr/>
        </p:nvSpPr>
        <p:spPr>
          <a:xfrm>
            <a:off x="5982875" y="1035652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bracket notation (no dot)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216b2244e43_0_27"/>
          <p:cNvCxnSpPr/>
          <p:nvPr/>
        </p:nvCxnSpPr>
        <p:spPr>
          <a:xfrm rot="10800000">
            <a:off x="3332125" y="9784025"/>
            <a:ext cx="2264100" cy="130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6b2244e43_0_36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.size and .shape</a:t>
            </a:r>
            <a:endParaRPr/>
          </a:p>
        </p:txBody>
      </p:sp>
      <p:sp>
        <p:nvSpPr>
          <p:cNvPr id="174" name="Google Shape;174;g216b2244e43_0_36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data_dictionary={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'First_Name':[‘Sonny', ‘Fredo', ‘Michael'],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'Last_Name': [‘Corleone',’Corleone', ‘Corleone'],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'Age’: [35, 30, 25],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'Borough': [‘Brooklyn’, ’Brooklyn’, ‘Brooklyn’] 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my_frame = pd.DataFrame(data_dictionary)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my_frame.size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my_frame.shape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(3, 4)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5" name="Google Shape;175;g216b2244e43_0_36"/>
          <p:cNvGraphicFramePr/>
          <p:nvPr/>
        </p:nvGraphicFramePr>
        <p:xfrm>
          <a:off x="6678785" y="8369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{6EC7E60C-D96D-43B6-A66A-0EB8E81D63D1}</a:tableStyleId>
              </a:tblPr>
              <a:tblGrid>
                <a:gridCol w="1339200"/>
                <a:gridCol w="5253400"/>
                <a:gridCol w="3296300"/>
                <a:gridCol w="3296300"/>
                <a:gridCol w="3296300"/>
              </a:tblGrid>
              <a:tr h="87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 u="none" cap="none" strike="noStrike"/>
                        <a:t>first_name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 u="none" cap="none" strike="noStrike"/>
                        <a:t>Last_Name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 u="none" cap="none" strike="noStrike"/>
                        <a:t>Age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 u="none" cap="none" strike="noStrike"/>
                        <a:t>Borough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</a:tr>
              <a:tr h="118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0</a:t>
                      </a:r>
                      <a:endParaRPr b="1"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Sonny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Corleone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35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Brooklyn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</a:tr>
              <a:tr h="7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1</a:t>
                      </a:r>
                      <a:endParaRPr b="1"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Fredo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Corleone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30</a:t>
                      </a:r>
                      <a:endParaRPr b="1" sz="3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Brooklyn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</a:tr>
              <a:tr h="87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2</a:t>
                      </a:r>
                      <a:endParaRPr b="1"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Michael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Corleone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25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Brooklyn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