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24384000" cy="13716000"/>
  <p:notesSz cx="6858000" cy="9144000"/>
  <p:embeddedFontLst>
    <p:embeddedFont>
      <p:font typeface="Helvetica Neue" panose="02000503000000020004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LsqA7gPyPkzGCKC+MWCB4cf2P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717F54-D067-4333-9820-6B81B9E57733}">
  <a:tblStyle styleId="{3D717F54-D067-4333-9820-6B81B9E57733}" styleName="Table_0">
    <a:wholeTbl>
      <a:tcTxStyle b="off" i="off">
        <a:font>
          <a:latin typeface="Arial"/>
          <a:ea typeface="Arial"/>
          <a:cs typeface="Arial"/>
        </a:font>
        <a:srgbClr val="7B7B7B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CAD2E8"/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  <a:fill>
          <a:solidFill>
            <a:srgbClr val="E6EAF4"/>
          </a:solidFill>
        </a:fill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E4DC30ED-500F-4D9D-B685-A021C0BDC633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2"/>
  </p:normalViewPr>
  <p:slideViewPr>
    <p:cSldViewPr snapToGrid="0">
      <p:cViewPr varScale="1">
        <p:scale>
          <a:sx n="67" d="100"/>
          <a:sy n="67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Why does the slicing return DA?</a:t>
            </a:r>
            <a:endParaRPr dirty="0"/>
          </a:p>
        </p:txBody>
      </p:sp>
      <p:sp>
        <p:nvSpPr>
          <p:cNvPr id="220" name="Google Shape;2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0d2eb4d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g120d2eb4df2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0d2eb4df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g120d2eb4df2_0_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0d2eb4df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Google Shape;270;g120d2eb4df2_0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0d2eb4df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g120d2eb4df2_0_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0d2eb4df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" name="Google Shape;284;g120d2eb4df2_0_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Why does it do this? 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_AND_BODY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0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20" descr="Google Shape;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0" descr="Google Shape;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0"/>
          <p:cNvSpPr txBox="1">
            <a:spLocks noGrp="1"/>
          </p:cNvSpPr>
          <p:nvPr>
            <p:ph type="title"/>
          </p:nvPr>
        </p:nvSpPr>
        <p:spPr>
          <a:xfrm>
            <a:off x="2635843" y="2368550"/>
            <a:ext cx="19112402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body" idx="1"/>
          </p:nvPr>
        </p:nvSpPr>
        <p:spPr>
          <a:xfrm>
            <a:off x="2635843" y="7823200"/>
            <a:ext cx="19112402" cy="1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sz="5400" i="1">
                <a:solidFill>
                  <a:srgbClr val="7B7B7B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sz="5400" i="1">
                <a:solidFill>
                  <a:srgbClr val="7B7B7B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sz="5400" i="1">
                <a:solidFill>
                  <a:srgbClr val="7B7B7B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sz="5400" i="1">
                <a:solidFill>
                  <a:srgbClr val="7B7B7B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sz="5400" i="1">
                <a:solidFill>
                  <a:srgbClr val="7B7B7B"/>
                </a:solidFill>
              </a:defRPr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20" descr="Google Shape;1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79284" y="7337425"/>
            <a:ext cx="7025401" cy="888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0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wo Column Bullets">
  <p:cSld name="Title &amp; Two Column Bulle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 txBox="1">
            <a:spLocks noGrp="1"/>
          </p:cNvSpPr>
          <p:nvPr>
            <p:ph type="body" idx="1"/>
          </p:nvPr>
        </p:nvSpPr>
        <p:spPr>
          <a:xfrm>
            <a:off x="2822674" y="3603314"/>
            <a:ext cx="18712500" cy="8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title"/>
          </p:nvPr>
        </p:nvSpPr>
        <p:spPr>
          <a:xfrm>
            <a:off x="2876456" y="1241558"/>
            <a:ext cx="18631201" cy="16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9"/>
          <p:cNvSpPr txBox="1">
            <a:spLocks noGrp="1"/>
          </p:cNvSpPr>
          <p:nvPr>
            <p:ph type="sldNum" idx="12"/>
          </p:nvPr>
        </p:nvSpPr>
        <p:spPr>
          <a:xfrm>
            <a:off x="11994646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 txBox="1">
            <a:spLocks noGrp="1"/>
          </p:cNvSpPr>
          <p:nvPr>
            <p:ph type="body" idx="1"/>
          </p:nvPr>
        </p:nvSpPr>
        <p:spPr>
          <a:xfrm>
            <a:off x="2838063" y="1246941"/>
            <a:ext cx="18678000" cy="1081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1"/>
          <p:cNvSpPr txBox="1">
            <a:spLocks noGrp="1"/>
          </p:cNvSpPr>
          <p:nvPr>
            <p:ph type="title"/>
          </p:nvPr>
        </p:nvSpPr>
        <p:spPr>
          <a:xfrm>
            <a:off x="635000" y="9944100"/>
            <a:ext cx="23114101" cy="20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2"/>
          <p:cNvSpPr txBox="1">
            <a:spLocks noGrp="1"/>
          </p:cNvSpPr>
          <p:nvPr>
            <p:ph type="title"/>
          </p:nvPr>
        </p:nvSpPr>
        <p:spPr>
          <a:xfrm>
            <a:off x="2836641" y="2395338"/>
            <a:ext cx="8709002" cy="3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body" idx="1"/>
          </p:nvPr>
        </p:nvSpPr>
        <p:spPr>
          <a:xfrm>
            <a:off x="2836641" y="7226300"/>
            <a:ext cx="8709002" cy="40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sz="4400" i="1" baseline="30000">
                <a:solidFill>
                  <a:srgbClr val="7B7B7B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sz="4400" i="1" baseline="30000">
                <a:solidFill>
                  <a:srgbClr val="7B7B7B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sz="4400" i="1" baseline="30000">
                <a:solidFill>
                  <a:srgbClr val="7B7B7B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sz="4400" i="1" baseline="30000">
                <a:solidFill>
                  <a:srgbClr val="7B7B7B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sz="4400" i="1" baseline="30000">
                <a:solidFill>
                  <a:srgbClr val="7B7B7B"/>
                </a:solidFill>
              </a:defRPr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pic>
        <p:nvPicPr>
          <p:cNvPr id="65" name="Google Shape;65;p32" descr="Google Shape;57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2391" y="6707716"/>
            <a:ext cx="5417402" cy="88802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2"/>
          <p:cNvSpPr txBox="1">
            <a:spLocks noGrp="1"/>
          </p:cNvSpPr>
          <p:nvPr>
            <p:ph type="sldNum" idx="12"/>
          </p:nvPr>
        </p:nvSpPr>
        <p:spPr>
          <a:xfrm>
            <a:off x="11953579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3"/>
          <p:cNvSpPr txBox="1">
            <a:spLocks noGrp="1"/>
          </p:cNvSpPr>
          <p:nvPr>
            <p:ph type="sldNum" idx="12"/>
          </p:nvPr>
        </p:nvSpPr>
        <p:spPr>
          <a:xfrm>
            <a:off x="12058551" y="13115925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">
  <p:cSld name="Photo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4"/>
          <p:cNvSpPr txBox="1">
            <a:spLocks noGrp="1"/>
          </p:cNvSpPr>
          <p:nvPr>
            <p:ph type="sldNum" idx="12"/>
          </p:nvPr>
        </p:nvSpPr>
        <p:spPr>
          <a:xfrm>
            <a:off x="17290913" y="12712700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Center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21" descr="Google Shape;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1" descr="Google Shape;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1"/>
          <p:cNvSpPr txBox="1">
            <a:spLocks noGrp="1"/>
          </p:cNvSpPr>
          <p:nvPr>
            <p:ph type="title"/>
          </p:nvPr>
        </p:nvSpPr>
        <p:spPr>
          <a:xfrm>
            <a:off x="1778000" y="4152900"/>
            <a:ext cx="20828101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>
            <a:spLocks noGrp="1"/>
          </p:cNvSpPr>
          <p:nvPr>
            <p:ph type="body" idx="1"/>
          </p:nvPr>
        </p:nvSpPr>
        <p:spPr>
          <a:xfrm>
            <a:off x="2814747" y="3603314"/>
            <a:ext cx="18754503" cy="8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Object">
  <p:cSld name="Title &amp; 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34" name="Google Shape;34;p23" descr="Google Shape;2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71444" y="243932"/>
            <a:ext cx="432902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2820129" y="3811570"/>
            <a:ext cx="18743701" cy="807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>
            <a:spLocks noGrp="1"/>
          </p:cNvSpPr>
          <p:nvPr>
            <p:ph type="body" idx="1"/>
          </p:nvPr>
        </p:nvSpPr>
        <p:spPr>
          <a:xfrm>
            <a:off x="2855459" y="1027692"/>
            <a:ext cx="18673200" cy="1089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sldNum" idx="12"/>
          </p:nvPr>
        </p:nvSpPr>
        <p:spPr>
          <a:xfrm>
            <a:off x="12058551" y="13153924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de">
  <p:cSld name="Title &amp; Cod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42" name="Google Shape;42;p26" descr="Google Shape;35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71444" y="243932"/>
            <a:ext cx="432902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6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on Left">
  <p:cSld name="Title &amp; Bullets on Lef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>
            <a:spLocks noGrp="1"/>
          </p:cNvSpPr>
          <p:nvPr>
            <p:ph type="body" idx="1"/>
          </p:nvPr>
        </p:nvSpPr>
        <p:spPr>
          <a:xfrm>
            <a:off x="2814747" y="3603314"/>
            <a:ext cx="8912703" cy="8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2841773" y="1233671"/>
            <a:ext cx="18700501" cy="1698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sldNum" idx="12"/>
          </p:nvPr>
        </p:nvSpPr>
        <p:spPr>
          <a:xfrm>
            <a:off x="11992403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on Right">
  <p:cSld name="Title &amp; Bullets on Righ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>
            <a:spLocks noGrp="1"/>
          </p:cNvSpPr>
          <p:nvPr>
            <p:ph type="body" idx="1"/>
          </p:nvPr>
        </p:nvSpPr>
        <p:spPr>
          <a:xfrm>
            <a:off x="12597155" y="3603314"/>
            <a:ext cx="8912702" cy="8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title"/>
          </p:nvPr>
        </p:nvSpPr>
        <p:spPr>
          <a:xfrm>
            <a:off x="2876456" y="1241558"/>
            <a:ext cx="18631201" cy="16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p19" descr="Google Shape;7;p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9" descr="Google Shape;8;p1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9"/>
          <p:cNvSpPr txBox="1">
            <a:spLocks noGrp="1"/>
          </p:cNvSpPr>
          <p:nvPr>
            <p:ph type="body" idx="1"/>
          </p:nvPr>
        </p:nvSpPr>
        <p:spPr>
          <a:xfrm>
            <a:off x="2855459" y="1027692"/>
            <a:ext cx="18673200" cy="1089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marR="0" lvl="0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๏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3653366" y="2743200"/>
            <a:ext cx="19507201" cy="93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sldNum" idx="12"/>
          </p:nvPr>
        </p:nvSpPr>
        <p:spPr>
          <a:xfrm>
            <a:off x="12058551" y="13153924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jp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/>
        </p:nvSpPr>
        <p:spPr>
          <a:xfrm>
            <a:off x="18221493" y="13103173"/>
            <a:ext cx="3358136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Analytics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 txBox="1">
            <a:spLocks noGrp="1"/>
          </p:cNvSpPr>
          <p:nvPr>
            <p:ph type="ctrTitle" idx="4294967295"/>
          </p:nvPr>
        </p:nvSpPr>
        <p:spPr>
          <a:xfrm>
            <a:off x="2589458" y="3721079"/>
            <a:ext cx="19205084" cy="3475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7700"/>
              <a:buFont typeface="Arial"/>
              <a:buNone/>
            </a:pPr>
            <a:r>
              <a:rPr lang="en-US" sz="7700" b="1" i="0" u="none" strike="noStrike" cap="non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en-US" sz="7700">
                <a:solidFill>
                  <a:srgbClr val="151618"/>
                </a:solidFill>
              </a:rPr>
              <a:t> Module 3</a:t>
            </a:r>
            <a:endParaRPr sz="10000" b="1" i="0" u="none" strike="noStrike" cap="non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>
            <a:spLocks noGrp="1"/>
          </p:cNvSpPr>
          <p:nvPr>
            <p:ph type="subTitle" idx="4294967295"/>
          </p:nvPr>
        </p:nvSpPr>
        <p:spPr>
          <a:xfrm>
            <a:off x="2635846" y="7579603"/>
            <a:ext cx="19112308" cy="158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7700"/>
              <a:buFont typeface="Arial"/>
              <a:buNone/>
            </a:pPr>
            <a:r>
              <a:rPr lang="en-US" sz="6200" b="1">
                <a:solidFill>
                  <a:srgbClr val="151618"/>
                </a:solidFill>
              </a:rPr>
              <a:t> Simple Calculations and Collections</a:t>
            </a:r>
            <a:endParaRPr sz="3700" b="0" i="0" u="none" strike="noStrike" cap="non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 txBox="1">
            <a:spLocks noGrp="1"/>
          </p:cNvSpPr>
          <p:nvPr>
            <p:ph type="sldNum" idx="4294967295"/>
          </p:nvPr>
        </p:nvSpPr>
        <p:spPr>
          <a:xfrm>
            <a:off x="12071280" y="13074034"/>
            <a:ext cx="241438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1">
                <a:solidFill>
                  <a:srgbClr val="FFFFFF"/>
                </a:solidFill>
              </a:rPr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>
            <a:spLocks noGrp="1"/>
          </p:cNvSpPr>
          <p:nvPr>
            <p:ph type="title"/>
          </p:nvPr>
        </p:nvSpPr>
        <p:spPr>
          <a:xfrm>
            <a:off x="1777948" y="98264"/>
            <a:ext cx="20828104" cy="1641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9900">
                <a:solidFill>
                  <a:srgbClr val="000000"/>
                </a:solidFill>
              </a:rPr>
              <a:t>Simple Calculations Using Strings</a:t>
            </a:r>
            <a:endParaRPr/>
          </a:p>
        </p:txBody>
      </p:sp>
      <p:sp>
        <p:nvSpPr>
          <p:cNvPr id="217" name="Google Shape;217;p10"/>
          <p:cNvSpPr txBox="1"/>
          <p:nvPr/>
        </p:nvSpPr>
        <p:spPr>
          <a:xfrm>
            <a:off x="1777948" y="1891030"/>
            <a:ext cx="20023506" cy="666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59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72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Strings are collections of characters</a:t>
            </a:r>
            <a:endParaRPr sz="1400" b="0" i="0" u="none" strike="noStrike" cap="non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72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String characters are accessed with brackets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72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is based on a sequence in which they are created using single, double or triple quotations (triple for multi-line strings)</a:t>
            </a:r>
            <a:endParaRPr sz="1400" b="0" i="0" u="none" strike="noStrike" cap="non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59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"/>
              <a:buNone/>
            </a:pPr>
            <a:endParaRPr sz="1400" b="0" i="0" u="none" strike="noStrike" cap="non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 txBox="1">
            <a:spLocks noGrp="1"/>
          </p:cNvSpPr>
          <p:nvPr>
            <p:ph type="title"/>
          </p:nvPr>
        </p:nvSpPr>
        <p:spPr>
          <a:xfrm>
            <a:off x="1777949" y="-38100"/>
            <a:ext cx="20828102" cy="201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Slicing and Indexing</a:t>
            </a:r>
            <a:endParaRPr/>
          </a:p>
        </p:txBody>
      </p:sp>
      <p:sp>
        <p:nvSpPr>
          <p:cNvPr id="223" name="Google Shape;223;p11"/>
          <p:cNvSpPr txBox="1"/>
          <p:nvPr/>
        </p:nvSpPr>
        <p:spPr>
          <a:xfrm>
            <a:off x="589676" y="2164777"/>
            <a:ext cx="14786682" cy="8792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59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endParaRPr sz="1400" b="0" i="0" u="none" strike="noStrike" cap="none" dirty="0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72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rPr lang="en-US" sz="48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Ways to manipulate data and identify strings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72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rPr lang="en-US" sz="48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Slicing can omit characters in a string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72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rPr lang="en-US" sz="48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Slicing can also all you to obtain a substring of the string data type. Used with brackets and number position of the variable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72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rPr lang="en-US" sz="48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Indexing identifies the character position of a string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72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rPr lang="en-US" sz="48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Strings can be sliced, indexed and concatenated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"/>
              <a:buNone/>
            </a:pPr>
            <a:endParaRPr sz="1400" b="0" i="0" u="none" strike="noStrike" cap="none" dirty="0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4" name="Google Shape;224;p11"/>
          <p:cNvGraphicFramePr/>
          <p:nvPr/>
        </p:nvGraphicFramePr>
        <p:xfrm>
          <a:off x="15496674" y="4290525"/>
          <a:ext cx="8604825" cy="4155640"/>
        </p:xfrm>
        <a:graphic>
          <a:graphicData uri="http://schemas.openxmlformats.org/drawingml/2006/table">
            <a:tbl>
              <a:tblPr bandRow="1">
                <a:noFill/>
                <a:tableStyleId>{3D717F54-D067-4333-9820-6B81B9E57733}</a:tableStyleId>
              </a:tblPr>
              <a:tblGrid>
                <a:gridCol w="278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/>
                        <a:t>Concatenate</a:t>
                      </a:r>
                      <a:endParaRPr sz="1400" u="none" strike="noStrike" cap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/>
                        <a:t>‘Data’ + ‘Analytics’</a:t>
                      </a:r>
                      <a:endParaRPr sz="1400" u="none" strike="noStrike" cap="none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/>
                        <a:t>Slicing</a:t>
                      </a:r>
                      <a:endParaRPr sz="1400" u="none" strike="noStrike" cap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 dirty="0" err="1"/>
                        <a:t>someword</a:t>
                      </a:r>
                      <a:r>
                        <a:rPr lang="en-US" sz="3600" u="none" strike="noStrike" cap="none" dirty="0"/>
                        <a:t>[0:2]</a:t>
                      </a:r>
                      <a:br>
                        <a:rPr lang="en-US" sz="3600" u="none" strike="noStrike" cap="none" dirty="0"/>
                      </a:br>
                      <a:r>
                        <a:rPr lang="en-US" sz="3600" u="none" strike="noStrike" cap="none" dirty="0"/>
                        <a:t>‘Da’</a:t>
                      </a:r>
                      <a:endParaRPr sz="1400" u="none" strike="noStrike" cap="none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/>
                        <a:t>Indexing</a:t>
                      </a:r>
                      <a:endParaRPr sz="1400" u="none" strike="noStrike" cap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/>
                        <a:t>someword[0]</a:t>
                      </a:r>
                      <a:br>
                        <a:rPr lang="en-US" sz="3600" u="none" strike="noStrike" cap="none"/>
                      </a:br>
                      <a:r>
                        <a:rPr lang="en-US" sz="3600" u="none" strike="noStrike" cap="none"/>
                        <a:t>‘D’</a:t>
                      </a:r>
                      <a:endParaRPr sz="1400" u="none" strike="noStrike" cap="none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/>
                        <a:t>Length</a:t>
                      </a:r>
                      <a:endParaRPr sz="1400" u="none" strike="noStrike" cap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 dirty="0" err="1"/>
                        <a:t>len</a:t>
                      </a:r>
                      <a:r>
                        <a:rPr lang="en-US" sz="3600" u="none" strike="noStrike" cap="none" dirty="0"/>
                        <a:t>(</a:t>
                      </a:r>
                      <a:r>
                        <a:rPr lang="en-US" sz="3600" u="none" strike="noStrike" cap="none" dirty="0" err="1"/>
                        <a:t>someword</a:t>
                      </a:r>
                      <a:r>
                        <a:rPr lang="en-US" sz="3600" u="none" strike="noStrike" cap="none" dirty="0"/>
                        <a:t>)</a:t>
                      </a:r>
                      <a:br>
                        <a:rPr lang="en-US" sz="3600" u="none" strike="noStrike" cap="none" dirty="0"/>
                      </a:br>
                      <a:r>
                        <a:rPr lang="en-US" sz="3600" u="none" strike="noStrike" cap="none" dirty="0"/>
                        <a:t>4</a:t>
                      </a:r>
                      <a:endParaRPr sz="1400" u="none" strike="noStrike" cap="none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 txBox="1">
            <a:spLocks noGrp="1"/>
          </p:cNvSpPr>
          <p:nvPr>
            <p:ph type="title"/>
          </p:nvPr>
        </p:nvSpPr>
        <p:spPr>
          <a:xfrm>
            <a:off x="1777949" y="38100"/>
            <a:ext cx="20828102" cy="1933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Lists</a:t>
            </a:r>
            <a:endParaRPr/>
          </a:p>
        </p:txBody>
      </p:sp>
      <p:sp>
        <p:nvSpPr>
          <p:cNvPr id="230" name="Google Shape;230;p12"/>
          <p:cNvSpPr txBox="1"/>
          <p:nvPr/>
        </p:nvSpPr>
        <p:spPr>
          <a:xfrm>
            <a:off x="1252750" y="2181170"/>
            <a:ext cx="22930724" cy="5598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457200" marR="0" lvl="0" indent="-317500" algn="l" rtl="0">
              <a:lnSpc>
                <a:spcPct val="172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Lists are data structures that can be manipulated and placed into an ordered sequence of elements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72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Values and elements inside of a list are called items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72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is defined by square brackets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72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you to perform methods and operations on multiple values at the same 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"/>
              <a:buNone/>
            </a:pPr>
            <a:endParaRPr sz="1400" b="0" i="0" u="none" strike="noStrike" cap="non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1" name="Google Shape;231;p12"/>
          <p:cNvGraphicFramePr/>
          <p:nvPr/>
        </p:nvGraphicFramePr>
        <p:xfrm>
          <a:off x="1777949" y="8470143"/>
          <a:ext cx="21608725" cy="2398645"/>
        </p:xfrm>
        <a:graphic>
          <a:graphicData uri="http://schemas.openxmlformats.org/drawingml/2006/table">
            <a:tbl>
              <a:tblPr bandRow="1">
                <a:noFill/>
                <a:tableStyleId>{3D717F54-D067-4333-9820-6B81B9E57733}</a:tableStyleId>
              </a:tblPr>
              <a:tblGrid>
                <a:gridCol w="608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1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/>
                        <a:t>Numeric List</a:t>
                      </a:r>
                      <a:endParaRPr sz="1400" u="none" strike="noStrike" cap="none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/>
                        <a:t>num_list = [1,2,2,3,4,5,5,10]</a:t>
                      </a:r>
                      <a:endParaRPr sz="1400" u="none" strike="noStrike" cap="none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/>
                        <a:t>String List</a:t>
                      </a:r>
                      <a:endParaRPr sz="1400" u="none" strike="noStrike" cap="none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/>
                        <a:t>str_list = [‘house’, ‘condo’, ‘apartment’]</a:t>
                      </a:r>
                      <a:endParaRPr sz="1400" u="none" strike="noStrike" cap="none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/>
                        <a:t>Combining List</a:t>
                      </a:r>
                      <a:endParaRPr sz="1400" u="none" strike="noStrike" cap="none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/>
                        <a:t>combo_list = str_list + num_list combo_list</a:t>
                      </a:r>
                      <a:endParaRPr sz="3600" u="none" strike="noStrike" cap="none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/>
                        <a:t>Count Items in a List</a:t>
                      </a:r>
                      <a:endParaRPr sz="1400" u="none" strike="noStrike" cap="none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/>
                        <a:t>len(combo_list)</a:t>
                      </a:r>
                      <a:endParaRPr sz="1400" u="none" strike="noStrike" cap="none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" name="Google Shape;236;p14"/>
          <p:cNvGraphicFramePr/>
          <p:nvPr/>
        </p:nvGraphicFramePr>
        <p:xfrm>
          <a:off x="4064000" y="2658532"/>
          <a:ext cx="16256000" cy="9106750"/>
        </p:xfrm>
        <a:graphic>
          <a:graphicData uri="http://schemas.openxmlformats.org/drawingml/2006/table">
            <a:tbl>
              <a:tblPr firstRow="1" bandRow="1">
                <a:noFill/>
                <a:tableStyleId>{E4DC30ED-500F-4D9D-B685-A021C0BDC633}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7" name="Google Shape;237;p14"/>
          <p:cNvSpPr txBox="1"/>
          <p:nvPr/>
        </p:nvSpPr>
        <p:spPr>
          <a:xfrm>
            <a:off x="1341120" y="4267200"/>
            <a:ext cx="1918150" cy="707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Mutable</a:t>
            </a:r>
            <a:endParaRPr sz="4000" b="0" i="0" u="none" strike="noStrike" cap="non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1341120" y="8740919"/>
            <a:ext cx="2488819" cy="707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Immutable</a:t>
            </a:r>
            <a:endParaRPr sz="4000" b="0" i="0" u="none" strike="noStrike" cap="non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4"/>
          <p:cNvSpPr txBox="1"/>
          <p:nvPr/>
        </p:nvSpPr>
        <p:spPr>
          <a:xfrm>
            <a:off x="6888480" y="1242838"/>
            <a:ext cx="1975858" cy="707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Ordered</a:t>
            </a:r>
            <a:endParaRPr sz="4000" b="0" i="0" u="none" strike="noStrike" cap="non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4"/>
          <p:cNvSpPr txBox="1"/>
          <p:nvPr/>
        </p:nvSpPr>
        <p:spPr>
          <a:xfrm>
            <a:off x="14965680" y="1242803"/>
            <a:ext cx="2517673" cy="707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Unordered</a:t>
            </a:r>
            <a:endParaRPr sz="4000" b="0" i="0" u="none" strike="noStrike" cap="non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4"/>
          <p:cNvSpPr txBox="1"/>
          <p:nvPr/>
        </p:nvSpPr>
        <p:spPr>
          <a:xfrm>
            <a:off x="6492240" y="4267200"/>
            <a:ext cx="1432439" cy="707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endParaRPr sz="4000" b="0" i="0" u="none" strike="noStrike" cap="non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4"/>
          <p:cNvSpPr txBox="1"/>
          <p:nvPr/>
        </p:nvSpPr>
        <p:spPr>
          <a:xfrm>
            <a:off x="8864338" y="5113728"/>
            <a:ext cx="1147105" cy="707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Lists</a:t>
            </a:r>
            <a:endParaRPr sz="4000" b="0" i="0" u="none" strike="noStrike" cap="non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4"/>
          <p:cNvSpPr txBox="1"/>
          <p:nvPr/>
        </p:nvSpPr>
        <p:spPr>
          <a:xfrm>
            <a:off x="7574565" y="8602272"/>
            <a:ext cx="1374731" cy="707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Tuple</a:t>
            </a:r>
            <a:endParaRPr sz="4000" b="0" i="0" u="none" strike="noStrike" cap="non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4"/>
          <p:cNvSpPr txBox="1"/>
          <p:nvPr/>
        </p:nvSpPr>
        <p:spPr>
          <a:xfrm>
            <a:off x="15614916" y="8956213"/>
            <a:ext cx="1118251" cy="707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Sets</a:t>
            </a:r>
            <a:endParaRPr sz="4000" b="0" i="0" u="none" strike="noStrike" cap="non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4"/>
          <p:cNvSpPr txBox="1"/>
          <p:nvPr/>
        </p:nvSpPr>
        <p:spPr>
          <a:xfrm>
            <a:off x="15614916" y="4759787"/>
            <a:ext cx="2772550" cy="707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Dictionaries</a:t>
            </a:r>
            <a:endParaRPr sz="4000" b="0" i="0" u="none" strike="noStrike" cap="non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0d2eb4df2_0_0"/>
          <p:cNvSpPr txBox="1">
            <a:spLocks noGrp="1"/>
          </p:cNvSpPr>
          <p:nvPr>
            <p:ph type="title"/>
          </p:nvPr>
        </p:nvSpPr>
        <p:spPr>
          <a:xfrm>
            <a:off x="1979217" y="868188"/>
            <a:ext cx="19112400" cy="16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/>
              <a:t>Lists []</a:t>
            </a:r>
            <a:endParaRPr/>
          </a:p>
        </p:txBody>
      </p:sp>
      <p:sp>
        <p:nvSpPr>
          <p:cNvPr id="251" name="Google Shape;251;g120d2eb4df2_0_0"/>
          <p:cNvSpPr txBox="1">
            <a:spLocks noGrp="1"/>
          </p:cNvSpPr>
          <p:nvPr>
            <p:ph type="body" idx="1"/>
          </p:nvPr>
        </p:nvSpPr>
        <p:spPr>
          <a:xfrm>
            <a:off x="2814750" y="3603325"/>
            <a:ext cx="19996500" cy="8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/>
              <a:t>Ordered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/>
              <a:t>Mutable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/>
              <a:t>Heterogenous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/>
              <a:t>ex. Students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endParaRPr/>
          </a:p>
        </p:txBody>
      </p:sp>
      <p:pic>
        <p:nvPicPr>
          <p:cNvPr id="252" name="Google Shape;252;g120d2eb4df2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76675" y="2663025"/>
            <a:ext cx="16682850" cy="103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0d2eb4df2_0_13"/>
          <p:cNvSpPr txBox="1">
            <a:spLocks noGrp="1"/>
          </p:cNvSpPr>
          <p:nvPr>
            <p:ph type="title"/>
          </p:nvPr>
        </p:nvSpPr>
        <p:spPr>
          <a:xfrm>
            <a:off x="2635842" y="1232988"/>
            <a:ext cx="19112400" cy="16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/>
              <a:t>Tuples  ()</a:t>
            </a:r>
            <a:endParaRPr/>
          </a:p>
        </p:txBody>
      </p:sp>
      <p:sp>
        <p:nvSpPr>
          <p:cNvPr id="258" name="Google Shape;258;g120d2eb4df2_0_13"/>
          <p:cNvSpPr txBox="1">
            <a:spLocks noGrp="1"/>
          </p:cNvSpPr>
          <p:nvPr>
            <p:ph type="body" idx="1"/>
          </p:nvPr>
        </p:nvSpPr>
        <p:spPr>
          <a:xfrm>
            <a:off x="2814747" y="3603314"/>
            <a:ext cx="18754500" cy="8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/>
              <a:t>Ordered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/>
              <a:t>Immutable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/>
              <a:t>Heterogeneous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/>
              <a:t>Ex. weekdays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endParaRPr/>
          </a:p>
        </p:txBody>
      </p:sp>
      <p:pic>
        <p:nvPicPr>
          <p:cNvPr id="259" name="Google Shape;259;g120d2eb4df2_0_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76675" y="2663025"/>
            <a:ext cx="16682850" cy="1034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g120d2eb4df2_0_13"/>
          <p:cNvCxnSpPr/>
          <p:nvPr/>
        </p:nvCxnSpPr>
        <p:spPr>
          <a:xfrm>
            <a:off x="8681950" y="2663025"/>
            <a:ext cx="5642100" cy="753900"/>
          </a:xfrm>
          <a:prstGeom prst="straightConnector1">
            <a:avLst/>
          </a:prstGeom>
          <a:noFill/>
          <a:ln w="38100" cap="flat" cmpd="sng">
            <a:solidFill>
              <a:srgbClr val="C8230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1" name="Google Shape;261;g120d2eb4df2_0_13"/>
          <p:cNvCxnSpPr/>
          <p:nvPr/>
        </p:nvCxnSpPr>
        <p:spPr>
          <a:xfrm>
            <a:off x="9004575" y="3788175"/>
            <a:ext cx="5642100" cy="753900"/>
          </a:xfrm>
          <a:prstGeom prst="straightConnector1">
            <a:avLst/>
          </a:prstGeom>
          <a:noFill/>
          <a:ln w="38100" cap="flat" cmpd="sng">
            <a:solidFill>
              <a:srgbClr val="C8230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g120d2eb4df2_0_13"/>
          <p:cNvCxnSpPr/>
          <p:nvPr/>
        </p:nvCxnSpPr>
        <p:spPr>
          <a:xfrm>
            <a:off x="9004575" y="4913325"/>
            <a:ext cx="5642100" cy="753900"/>
          </a:xfrm>
          <a:prstGeom prst="straightConnector1">
            <a:avLst/>
          </a:prstGeom>
          <a:noFill/>
          <a:ln w="38100" cap="flat" cmpd="sng">
            <a:solidFill>
              <a:srgbClr val="C8230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3" name="Google Shape;263;g120d2eb4df2_0_13"/>
          <p:cNvCxnSpPr/>
          <p:nvPr/>
        </p:nvCxnSpPr>
        <p:spPr>
          <a:xfrm>
            <a:off x="10129750" y="6719450"/>
            <a:ext cx="10809000" cy="771000"/>
          </a:xfrm>
          <a:prstGeom prst="straightConnector1">
            <a:avLst/>
          </a:prstGeom>
          <a:noFill/>
          <a:ln w="38100" cap="flat" cmpd="sng">
            <a:solidFill>
              <a:srgbClr val="C8230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4" name="Google Shape;264;g120d2eb4df2_0_13"/>
          <p:cNvCxnSpPr/>
          <p:nvPr/>
        </p:nvCxnSpPr>
        <p:spPr>
          <a:xfrm>
            <a:off x="8506850" y="8914650"/>
            <a:ext cx="10809000" cy="771000"/>
          </a:xfrm>
          <a:prstGeom prst="straightConnector1">
            <a:avLst/>
          </a:prstGeom>
          <a:noFill/>
          <a:ln w="38100" cap="flat" cmpd="sng">
            <a:solidFill>
              <a:srgbClr val="C8230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5" name="Google Shape;265;g120d2eb4df2_0_13"/>
          <p:cNvCxnSpPr/>
          <p:nvPr/>
        </p:nvCxnSpPr>
        <p:spPr>
          <a:xfrm>
            <a:off x="8506850" y="10185725"/>
            <a:ext cx="10809000" cy="771000"/>
          </a:xfrm>
          <a:prstGeom prst="straightConnector1">
            <a:avLst/>
          </a:prstGeom>
          <a:noFill/>
          <a:ln w="38100" cap="flat" cmpd="sng">
            <a:solidFill>
              <a:srgbClr val="C8230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6" name="Google Shape;266;g120d2eb4df2_0_13"/>
          <p:cNvCxnSpPr/>
          <p:nvPr/>
        </p:nvCxnSpPr>
        <p:spPr>
          <a:xfrm>
            <a:off x="8245825" y="11109850"/>
            <a:ext cx="10809000" cy="771000"/>
          </a:xfrm>
          <a:prstGeom prst="straightConnector1">
            <a:avLst/>
          </a:prstGeom>
          <a:noFill/>
          <a:ln w="38100" cap="flat" cmpd="sng">
            <a:solidFill>
              <a:srgbClr val="C8230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7" name="Google Shape;267;g120d2eb4df2_0_13"/>
          <p:cNvCxnSpPr/>
          <p:nvPr/>
        </p:nvCxnSpPr>
        <p:spPr>
          <a:xfrm>
            <a:off x="8506850" y="12033975"/>
            <a:ext cx="5642100" cy="753900"/>
          </a:xfrm>
          <a:prstGeom prst="straightConnector1">
            <a:avLst/>
          </a:prstGeom>
          <a:noFill/>
          <a:ln w="38100" cap="flat" cmpd="sng">
            <a:solidFill>
              <a:srgbClr val="C8230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0d2eb4df2_0_18"/>
          <p:cNvSpPr txBox="1">
            <a:spLocks noGrp="1"/>
          </p:cNvSpPr>
          <p:nvPr>
            <p:ph type="title"/>
          </p:nvPr>
        </p:nvSpPr>
        <p:spPr>
          <a:xfrm>
            <a:off x="2635842" y="1232988"/>
            <a:ext cx="19112400" cy="16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/>
              <a:t>Sets {}</a:t>
            </a:r>
            <a:endParaRPr/>
          </a:p>
        </p:txBody>
      </p:sp>
      <p:sp>
        <p:nvSpPr>
          <p:cNvPr id="273" name="Google Shape;273;g120d2eb4df2_0_18"/>
          <p:cNvSpPr txBox="1">
            <a:spLocks noGrp="1"/>
          </p:cNvSpPr>
          <p:nvPr>
            <p:ph type="body" idx="1"/>
          </p:nvPr>
        </p:nvSpPr>
        <p:spPr>
          <a:xfrm>
            <a:off x="2012222" y="3386489"/>
            <a:ext cx="18754500" cy="8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/>
              <a:t>Unordered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/>
              <a:t>Heterogeneous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/>
              <a:t>Mutable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/>
              <a:t>No Duplicates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/>
              <a:t>ex. family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endParaRPr/>
          </a:p>
        </p:txBody>
      </p:sp>
      <p:pic>
        <p:nvPicPr>
          <p:cNvPr id="274" name="Google Shape;274;g120d2eb4df2_0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7325" y="2966938"/>
            <a:ext cx="20521475" cy="93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0d2eb4df2_0_23"/>
          <p:cNvSpPr txBox="1">
            <a:spLocks noGrp="1"/>
          </p:cNvSpPr>
          <p:nvPr>
            <p:ph type="title"/>
          </p:nvPr>
        </p:nvSpPr>
        <p:spPr>
          <a:xfrm>
            <a:off x="2635842" y="1232988"/>
            <a:ext cx="19112400" cy="16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/>
              <a:t>Dictionaries  { : }  </a:t>
            </a:r>
            <a:endParaRPr/>
          </a:p>
        </p:txBody>
      </p:sp>
      <p:sp>
        <p:nvSpPr>
          <p:cNvPr id="280" name="Google Shape;280;g120d2eb4df2_0_23"/>
          <p:cNvSpPr txBox="1">
            <a:spLocks noGrp="1"/>
          </p:cNvSpPr>
          <p:nvPr>
            <p:ph type="body" idx="1"/>
          </p:nvPr>
        </p:nvSpPr>
        <p:spPr>
          <a:xfrm>
            <a:off x="1063772" y="3454564"/>
            <a:ext cx="18754500" cy="8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/>
              <a:t>Unordered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/>
              <a:t>Heterogenous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/>
              <a:t>Mutable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/>
              <a:t>No Duplicates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/>
              <a:t>ex. patients</a:t>
            </a:r>
            <a:endParaRPr/>
          </a:p>
        </p:txBody>
      </p:sp>
      <p:pic>
        <p:nvPicPr>
          <p:cNvPr id="281" name="Google Shape;281;g120d2eb4df2_0_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4825" y="3342400"/>
            <a:ext cx="20602399" cy="85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0d2eb4df2_0_28"/>
          <p:cNvSpPr txBox="1">
            <a:spLocks noGrp="1"/>
          </p:cNvSpPr>
          <p:nvPr>
            <p:ph type="title"/>
          </p:nvPr>
        </p:nvSpPr>
        <p:spPr>
          <a:xfrm>
            <a:off x="2635842" y="1232988"/>
            <a:ext cx="19112400" cy="16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/>
              <a:t>List of Dictionaries</a:t>
            </a:r>
            <a:endParaRPr/>
          </a:p>
        </p:txBody>
      </p:sp>
      <p:sp>
        <p:nvSpPr>
          <p:cNvPr id="287" name="Google Shape;287;g120d2eb4df2_0_28"/>
          <p:cNvSpPr txBox="1"/>
          <p:nvPr/>
        </p:nvSpPr>
        <p:spPr>
          <a:xfrm>
            <a:off x="13527925" y="3745150"/>
            <a:ext cx="6152700" cy="17394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“name” : “Bob”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“age” :  61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“borough”: “Brooklyn”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20d2eb4df2_0_28"/>
          <p:cNvSpPr txBox="1"/>
          <p:nvPr/>
        </p:nvSpPr>
        <p:spPr>
          <a:xfrm>
            <a:off x="13527925" y="6694250"/>
            <a:ext cx="6152700" cy="17394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“name” : “Jacob”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“age” :  35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“borough”: “Queens”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20d2eb4df2_0_28"/>
          <p:cNvSpPr txBox="1"/>
          <p:nvPr/>
        </p:nvSpPr>
        <p:spPr>
          <a:xfrm>
            <a:off x="13527925" y="9254225"/>
            <a:ext cx="6152700" cy="17394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“name” : “Sasha”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“age” :  21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“borough”: “Bronx”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20d2eb4df2_0_28"/>
          <p:cNvSpPr txBox="1"/>
          <p:nvPr/>
        </p:nvSpPr>
        <p:spPr>
          <a:xfrm>
            <a:off x="1313225" y="2920850"/>
            <a:ext cx="14007900" cy="6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bob = {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“name”: ‘Bob’,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“age”: 61,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“borough”: “Brooklyn”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}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/>
              <a:t>…</a:t>
            </a:r>
            <a:endParaRPr sz="3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patients= [bob, </a:t>
            </a:r>
            <a:r>
              <a:rPr lang="en-US" sz="3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jacob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sasha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print(patients)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20d2eb4df2_0_28"/>
          <p:cNvSpPr txBox="1"/>
          <p:nvPr/>
        </p:nvSpPr>
        <p:spPr>
          <a:xfrm>
            <a:off x="19844425" y="2907300"/>
            <a:ext cx="4304400" cy="75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73712" y="10365979"/>
            <a:ext cx="2436747" cy="696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58552" y="6998493"/>
            <a:ext cx="3674885" cy="1746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930200" y="3265114"/>
            <a:ext cx="1963824" cy="881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04268" y="3604756"/>
            <a:ext cx="2869444" cy="966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12933" y="6338365"/>
            <a:ext cx="3426629" cy="1154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74564" y="2246797"/>
            <a:ext cx="3359990" cy="113160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4"/>
          <p:cNvSpPr/>
          <p:nvPr/>
        </p:nvSpPr>
        <p:spPr>
          <a:xfrm>
            <a:off x="2364058" y="1315844"/>
            <a:ext cx="19313912" cy="11039708"/>
          </a:xfrm>
          <a:custGeom>
            <a:avLst/>
            <a:gdLst/>
            <a:ahLst/>
            <a:cxnLst/>
            <a:rect l="l" t="t" r="r" b="b"/>
            <a:pathLst>
              <a:path w="8843962" h="5200650" extrusionOk="0">
                <a:moveTo>
                  <a:pt x="0" y="942975"/>
                </a:moveTo>
                <a:cubicBezTo>
                  <a:pt x="52387" y="890588"/>
                  <a:pt x="94337" y="825079"/>
                  <a:pt x="157162" y="785813"/>
                </a:cubicBezTo>
                <a:cubicBezTo>
                  <a:pt x="421353" y="620692"/>
                  <a:pt x="179988" y="783459"/>
                  <a:pt x="314325" y="671513"/>
                </a:cubicBezTo>
                <a:cubicBezTo>
                  <a:pt x="400236" y="599921"/>
                  <a:pt x="314131" y="678770"/>
                  <a:pt x="400050" y="628650"/>
                </a:cubicBezTo>
                <a:cubicBezTo>
                  <a:pt x="444547" y="602693"/>
                  <a:pt x="492211" y="579351"/>
                  <a:pt x="528637" y="542925"/>
                </a:cubicBezTo>
                <a:cubicBezTo>
                  <a:pt x="562415" y="509147"/>
                  <a:pt x="585886" y="481637"/>
                  <a:pt x="628650" y="457200"/>
                </a:cubicBezTo>
                <a:cubicBezTo>
                  <a:pt x="641726" y="449728"/>
                  <a:pt x="657225" y="447675"/>
                  <a:pt x="671512" y="442913"/>
                </a:cubicBezTo>
                <a:lnTo>
                  <a:pt x="842962" y="271463"/>
                </a:lnTo>
                <a:cubicBezTo>
                  <a:pt x="857250" y="257175"/>
                  <a:pt x="869660" y="240723"/>
                  <a:pt x="885825" y="228600"/>
                </a:cubicBezTo>
                <a:cubicBezTo>
                  <a:pt x="923925" y="200025"/>
                  <a:pt x="957528" y="164174"/>
                  <a:pt x="1000125" y="142875"/>
                </a:cubicBezTo>
                <a:cubicBezTo>
                  <a:pt x="1019175" y="133350"/>
                  <a:pt x="1039214" y="125588"/>
                  <a:pt x="1057275" y="114300"/>
                </a:cubicBezTo>
                <a:cubicBezTo>
                  <a:pt x="1077468" y="101680"/>
                  <a:pt x="1093750" y="83252"/>
                  <a:pt x="1114425" y="71438"/>
                </a:cubicBezTo>
                <a:cubicBezTo>
                  <a:pt x="1127501" y="63966"/>
                  <a:pt x="1143817" y="63885"/>
                  <a:pt x="1157287" y="57150"/>
                </a:cubicBezTo>
                <a:cubicBezTo>
                  <a:pt x="1172646" y="49471"/>
                  <a:pt x="1184458" y="35549"/>
                  <a:pt x="1200150" y="28575"/>
                </a:cubicBezTo>
                <a:cubicBezTo>
                  <a:pt x="1227675" y="16342"/>
                  <a:pt x="1285875" y="0"/>
                  <a:pt x="1285875" y="0"/>
                </a:cubicBezTo>
                <a:cubicBezTo>
                  <a:pt x="1309687" y="4763"/>
                  <a:pt x="1336228" y="2240"/>
                  <a:pt x="1357312" y="14288"/>
                </a:cubicBezTo>
                <a:cubicBezTo>
                  <a:pt x="1372221" y="22807"/>
                  <a:pt x="1378913" y="41459"/>
                  <a:pt x="1385887" y="57150"/>
                </a:cubicBezTo>
                <a:cubicBezTo>
                  <a:pt x="1453899" y="210176"/>
                  <a:pt x="1378367" y="88732"/>
                  <a:pt x="1443037" y="185738"/>
                </a:cubicBezTo>
                <a:cubicBezTo>
                  <a:pt x="1447800" y="209550"/>
                  <a:pt x="1450935" y="233747"/>
                  <a:pt x="1457325" y="257175"/>
                </a:cubicBezTo>
                <a:cubicBezTo>
                  <a:pt x="1465250" y="286234"/>
                  <a:pt x="1485900" y="342900"/>
                  <a:pt x="1485900" y="342900"/>
                </a:cubicBezTo>
                <a:cubicBezTo>
                  <a:pt x="1490662" y="419100"/>
                  <a:pt x="1500187" y="495151"/>
                  <a:pt x="1500187" y="571500"/>
                </a:cubicBezTo>
                <a:cubicBezTo>
                  <a:pt x="1500187" y="714341"/>
                  <a:pt x="1515422" y="953473"/>
                  <a:pt x="1471612" y="1128713"/>
                </a:cubicBezTo>
                <a:cubicBezTo>
                  <a:pt x="1467959" y="1143323"/>
                  <a:pt x="1462087" y="1157288"/>
                  <a:pt x="1457325" y="1171575"/>
                </a:cubicBezTo>
                <a:cubicBezTo>
                  <a:pt x="1432494" y="1395048"/>
                  <a:pt x="1428525" y="1373816"/>
                  <a:pt x="1457325" y="1700213"/>
                </a:cubicBezTo>
                <a:cubicBezTo>
                  <a:pt x="1459972" y="1730217"/>
                  <a:pt x="1457325" y="1776413"/>
                  <a:pt x="1485900" y="1785938"/>
                </a:cubicBezTo>
                <a:lnTo>
                  <a:pt x="1571625" y="1814513"/>
                </a:lnTo>
                <a:lnTo>
                  <a:pt x="1614487" y="1828800"/>
                </a:lnTo>
                <a:cubicBezTo>
                  <a:pt x="1628775" y="1838325"/>
                  <a:pt x="1645208" y="1845233"/>
                  <a:pt x="1657350" y="1857375"/>
                </a:cubicBezTo>
                <a:cubicBezTo>
                  <a:pt x="1669492" y="1869517"/>
                  <a:pt x="1672516" y="1889511"/>
                  <a:pt x="1685925" y="1900238"/>
                </a:cubicBezTo>
                <a:cubicBezTo>
                  <a:pt x="1697685" y="1909646"/>
                  <a:pt x="1713932" y="1912049"/>
                  <a:pt x="1728787" y="1914525"/>
                </a:cubicBezTo>
                <a:cubicBezTo>
                  <a:pt x="1771327" y="1921615"/>
                  <a:pt x="1814512" y="1924050"/>
                  <a:pt x="1857375" y="1928813"/>
                </a:cubicBezTo>
                <a:cubicBezTo>
                  <a:pt x="1871662" y="1938338"/>
                  <a:pt x="1884878" y="1949709"/>
                  <a:pt x="1900237" y="1957388"/>
                </a:cubicBezTo>
                <a:cubicBezTo>
                  <a:pt x="1929522" y="1972031"/>
                  <a:pt x="1987372" y="1980530"/>
                  <a:pt x="2014537" y="1985963"/>
                </a:cubicBezTo>
                <a:cubicBezTo>
                  <a:pt x="2033587" y="2009775"/>
                  <a:pt x="2050124" y="2035837"/>
                  <a:pt x="2071687" y="2057400"/>
                </a:cubicBezTo>
                <a:cubicBezTo>
                  <a:pt x="2083829" y="2069542"/>
                  <a:pt x="2102408" y="2073833"/>
                  <a:pt x="2114550" y="2085975"/>
                </a:cubicBezTo>
                <a:cubicBezTo>
                  <a:pt x="2126692" y="2098117"/>
                  <a:pt x="2132132" y="2115646"/>
                  <a:pt x="2143125" y="2128838"/>
                </a:cubicBezTo>
                <a:cubicBezTo>
                  <a:pt x="2177502" y="2170091"/>
                  <a:pt x="2186705" y="2172179"/>
                  <a:pt x="2228850" y="2200275"/>
                </a:cubicBezTo>
                <a:cubicBezTo>
                  <a:pt x="2233612" y="2233613"/>
                  <a:pt x="2241535" y="2266650"/>
                  <a:pt x="2243137" y="2300288"/>
                </a:cubicBezTo>
                <a:cubicBezTo>
                  <a:pt x="2251069" y="2466855"/>
                  <a:pt x="2245256" y="2634039"/>
                  <a:pt x="2257425" y="2800350"/>
                </a:cubicBezTo>
                <a:cubicBezTo>
                  <a:pt x="2259623" y="2830390"/>
                  <a:pt x="2276475" y="2857500"/>
                  <a:pt x="2286000" y="2886075"/>
                </a:cubicBezTo>
                <a:lnTo>
                  <a:pt x="2300287" y="2928938"/>
                </a:lnTo>
                <a:cubicBezTo>
                  <a:pt x="2309699" y="2957173"/>
                  <a:pt x="2317973" y="2994521"/>
                  <a:pt x="2343150" y="3014663"/>
                </a:cubicBezTo>
                <a:cubicBezTo>
                  <a:pt x="2354910" y="3024071"/>
                  <a:pt x="2371157" y="3026474"/>
                  <a:pt x="2386012" y="3028950"/>
                </a:cubicBezTo>
                <a:cubicBezTo>
                  <a:pt x="2428552" y="3036040"/>
                  <a:pt x="2471737" y="3038475"/>
                  <a:pt x="2514600" y="3043238"/>
                </a:cubicBezTo>
                <a:cubicBezTo>
                  <a:pt x="2528887" y="3048000"/>
                  <a:pt x="2542607" y="3060001"/>
                  <a:pt x="2557462" y="3057525"/>
                </a:cubicBezTo>
                <a:cubicBezTo>
                  <a:pt x="2574400" y="3054702"/>
                  <a:pt x="2589017" y="3041873"/>
                  <a:pt x="2600325" y="3028950"/>
                </a:cubicBezTo>
                <a:cubicBezTo>
                  <a:pt x="2622940" y="3003104"/>
                  <a:pt x="2636869" y="2970699"/>
                  <a:pt x="2657475" y="2943225"/>
                </a:cubicBezTo>
                <a:lnTo>
                  <a:pt x="2700337" y="2886075"/>
                </a:lnTo>
                <a:cubicBezTo>
                  <a:pt x="2733849" y="2785543"/>
                  <a:pt x="2690228" y="2909666"/>
                  <a:pt x="2743200" y="2786063"/>
                </a:cubicBezTo>
                <a:cubicBezTo>
                  <a:pt x="2749133" y="2772220"/>
                  <a:pt x="2750752" y="2756671"/>
                  <a:pt x="2757487" y="2743200"/>
                </a:cubicBezTo>
                <a:cubicBezTo>
                  <a:pt x="2765166" y="2727841"/>
                  <a:pt x="2778383" y="2715696"/>
                  <a:pt x="2786062" y="2700338"/>
                </a:cubicBezTo>
                <a:cubicBezTo>
                  <a:pt x="2804814" y="2662834"/>
                  <a:pt x="2793097" y="2645323"/>
                  <a:pt x="2828925" y="2614613"/>
                </a:cubicBezTo>
                <a:cubicBezTo>
                  <a:pt x="2850009" y="2596541"/>
                  <a:pt x="2876813" y="2586468"/>
                  <a:pt x="2900362" y="2571750"/>
                </a:cubicBezTo>
                <a:cubicBezTo>
                  <a:pt x="2914923" y="2562649"/>
                  <a:pt x="2927866" y="2550854"/>
                  <a:pt x="2943225" y="2543175"/>
                </a:cubicBezTo>
                <a:cubicBezTo>
                  <a:pt x="3008910" y="2510333"/>
                  <a:pt x="3008144" y="2518504"/>
                  <a:pt x="3071812" y="2500313"/>
                </a:cubicBezTo>
                <a:cubicBezTo>
                  <a:pt x="3170300" y="2472174"/>
                  <a:pt x="3045687" y="2497523"/>
                  <a:pt x="3200400" y="2471738"/>
                </a:cubicBezTo>
                <a:cubicBezTo>
                  <a:pt x="3223641" y="2425255"/>
                  <a:pt x="3243262" y="2398545"/>
                  <a:pt x="3243262" y="2343150"/>
                </a:cubicBezTo>
                <a:cubicBezTo>
                  <a:pt x="3243262" y="2335971"/>
                  <a:pt x="3224129" y="2219159"/>
                  <a:pt x="3214687" y="2200275"/>
                </a:cubicBezTo>
                <a:cubicBezTo>
                  <a:pt x="3204038" y="2178977"/>
                  <a:pt x="3183389" y="2163941"/>
                  <a:pt x="3171825" y="2143125"/>
                </a:cubicBezTo>
                <a:cubicBezTo>
                  <a:pt x="3159370" y="2120706"/>
                  <a:pt x="3154720" y="2094627"/>
                  <a:pt x="3143250" y="2071688"/>
                </a:cubicBezTo>
                <a:cubicBezTo>
                  <a:pt x="3130831" y="2046850"/>
                  <a:pt x="3113685" y="2024629"/>
                  <a:pt x="3100387" y="2000250"/>
                </a:cubicBezTo>
                <a:cubicBezTo>
                  <a:pt x="3085089" y="1972203"/>
                  <a:pt x="3072823" y="1942572"/>
                  <a:pt x="3057525" y="1914525"/>
                </a:cubicBezTo>
                <a:cubicBezTo>
                  <a:pt x="3044227" y="1890146"/>
                  <a:pt x="3028148" y="1867363"/>
                  <a:pt x="3014662" y="1843088"/>
                </a:cubicBezTo>
                <a:cubicBezTo>
                  <a:pt x="2982991" y="1786081"/>
                  <a:pt x="2946208" y="1694879"/>
                  <a:pt x="2928937" y="1643063"/>
                </a:cubicBezTo>
                <a:cubicBezTo>
                  <a:pt x="2924175" y="1628775"/>
                  <a:pt x="2918303" y="1614811"/>
                  <a:pt x="2914650" y="1600200"/>
                </a:cubicBezTo>
                <a:cubicBezTo>
                  <a:pt x="2908760" y="1576641"/>
                  <a:pt x="2905125" y="1552575"/>
                  <a:pt x="2900362" y="1528763"/>
                </a:cubicBezTo>
                <a:cubicBezTo>
                  <a:pt x="2905125" y="1466850"/>
                  <a:pt x="2906948" y="1404641"/>
                  <a:pt x="2914650" y="1343025"/>
                </a:cubicBezTo>
                <a:cubicBezTo>
                  <a:pt x="2916518" y="1328081"/>
                  <a:pt x="2917367" y="1309804"/>
                  <a:pt x="2928937" y="1300163"/>
                </a:cubicBezTo>
                <a:cubicBezTo>
                  <a:pt x="2948640" y="1283744"/>
                  <a:pt x="2976938" y="1282004"/>
                  <a:pt x="3000375" y="1271588"/>
                </a:cubicBezTo>
                <a:cubicBezTo>
                  <a:pt x="3019838" y="1262938"/>
                  <a:pt x="3039033" y="1253580"/>
                  <a:pt x="3057525" y="1243013"/>
                </a:cubicBezTo>
                <a:cubicBezTo>
                  <a:pt x="3072434" y="1234494"/>
                  <a:pt x="3084604" y="1221202"/>
                  <a:pt x="3100387" y="1214438"/>
                </a:cubicBezTo>
                <a:cubicBezTo>
                  <a:pt x="3118436" y="1206703"/>
                  <a:pt x="3139411" y="1207702"/>
                  <a:pt x="3157537" y="1200150"/>
                </a:cubicBezTo>
                <a:cubicBezTo>
                  <a:pt x="3196857" y="1183766"/>
                  <a:pt x="3236394" y="1166628"/>
                  <a:pt x="3271837" y="1143000"/>
                </a:cubicBezTo>
                <a:cubicBezTo>
                  <a:pt x="3286125" y="1133475"/>
                  <a:pt x="3299341" y="1122104"/>
                  <a:pt x="3314700" y="1114425"/>
                </a:cubicBezTo>
                <a:cubicBezTo>
                  <a:pt x="3328170" y="1107690"/>
                  <a:pt x="3343275" y="1104900"/>
                  <a:pt x="3357562" y="1100138"/>
                </a:cubicBezTo>
                <a:cubicBezTo>
                  <a:pt x="3455429" y="1002271"/>
                  <a:pt x="3409663" y="1036829"/>
                  <a:pt x="3486150" y="985838"/>
                </a:cubicBezTo>
                <a:cubicBezTo>
                  <a:pt x="3495675" y="971550"/>
                  <a:pt x="3497753" y="945586"/>
                  <a:pt x="3514725" y="942975"/>
                </a:cubicBezTo>
                <a:cubicBezTo>
                  <a:pt x="3608198" y="928595"/>
                  <a:pt x="3692028" y="948831"/>
                  <a:pt x="3757612" y="1014413"/>
                </a:cubicBezTo>
                <a:cubicBezTo>
                  <a:pt x="3771900" y="1028700"/>
                  <a:pt x="3780527" y="1054058"/>
                  <a:pt x="3800475" y="1057275"/>
                </a:cubicBezTo>
                <a:cubicBezTo>
                  <a:pt x="3932459" y="1078563"/>
                  <a:pt x="4067297" y="1074747"/>
                  <a:pt x="4200525" y="1085850"/>
                </a:cubicBezTo>
                <a:lnTo>
                  <a:pt x="4371975" y="1100138"/>
                </a:lnTo>
                <a:cubicBezTo>
                  <a:pt x="4414679" y="1108679"/>
                  <a:pt x="4458657" y="1128075"/>
                  <a:pt x="4500562" y="1100138"/>
                </a:cubicBezTo>
                <a:cubicBezTo>
                  <a:pt x="4514850" y="1090613"/>
                  <a:pt x="4516099" y="1068450"/>
                  <a:pt x="4529137" y="1057275"/>
                </a:cubicBezTo>
                <a:cubicBezTo>
                  <a:pt x="4550222" y="1039203"/>
                  <a:pt x="4577825" y="1030338"/>
                  <a:pt x="4600575" y="1014413"/>
                </a:cubicBezTo>
                <a:cubicBezTo>
                  <a:pt x="4625557" y="996925"/>
                  <a:pt x="4647350" y="975199"/>
                  <a:pt x="4672012" y="957263"/>
                </a:cubicBezTo>
                <a:cubicBezTo>
                  <a:pt x="4699786" y="937063"/>
                  <a:pt x="4725850" y="912868"/>
                  <a:pt x="4757737" y="900113"/>
                </a:cubicBezTo>
                <a:cubicBezTo>
                  <a:pt x="4781550" y="890588"/>
                  <a:pt x="4804844" y="879648"/>
                  <a:pt x="4829175" y="871538"/>
                </a:cubicBezTo>
                <a:cubicBezTo>
                  <a:pt x="4847804" y="865328"/>
                  <a:pt x="4867444" y="862645"/>
                  <a:pt x="4886325" y="857250"/>
                </a:cubicBezTo>
                <a:cubicBezTo>
                  <a:pt x="4900806" y="853113"/>
                  <a:pt x="4914900" y="847725"/>
                  <a:pt x="4929187" y="842963"/>
                </a:cubicBezTo>
                <a:cubicBezTo>
                  <a:pt x="4943475" y="833438"/>
                  <a:pt x="4956691" y="822067"/>
                  <a:pt x="4972050" y="814388"/>
                </a:cubicBezTo>
                <a:cubicBezTo>
                  <a:pt x="5090356" y="755234"/>
                  <a:pt x="4934934" y="853418"/>
                  <a:pt x="5057775" y="771525"/>
                </a:cubicBezTo>
                <a:cubicBezTo>
                  <a:pt x="5125817" y="669462"/>
                  <a:pt x="5106596" y="719118"/>
                  <a:pt x="5129212" y="628650"/>
                </a:cubicBezTo>
                <a:cubicBezTo>
                  <a:pt x="5143500" y="633413"/>
                  <a:pt x="5159544" y="651292"/>
                  <a:pt x="5172075" y="642938"/>
                </a:cubicBezTo>
                <a:cubicBezTo>
                  <a:pt x="5209149" y="618222"/>
                  <a:pt x="5219438" y="553497"/>
                  <a:pt x="5229225" y="514350"/>
                </a:cubicBezTo>
                <a:cubicBezTo>
                  <a:pt x="5224462" y="481013"/>
                  <a:pt x="5206769" y="447008"/>
                  <a:pt x="5214937" y="414338"/>
                </a:cubicBezTo>
                <a:cubicBezTo>
                  <a:pt x="5218590" y="399727"/>
                  <a:pt x="5242739" y="400050"/>
                  <a:pt x="5257800" y="400050"/>
                </a:cubicBezTo>
                <a:cubicBezTo>
                  <a:pt x="5291476" y="400050"/>
                  <a:pt x="5324594" y="408802"/>
                  <a:pt x="5357812" y="414338"/>
                </a:cubicBezTo>
                <a:cubicBezTo>
                  <a:pt x="5374114" y="417055"/>
                  <a:pt x="5465844" y="435204"/>
                  <a:pt x="5486400" y="442913"/>
                </a:cubicBezTo>
                <a:cubicBezTo>
                  <a:pt x="5506342" y="450391"/>
                  <a:pt x="5525287" y="460530"/>
                  <a:pt x="5543550" y="471488"/>
                </a:cubicBezTo>
                <a:cubicBezTo>
                  <a:pt x="5572999" y="489157"/>
                  <a:pt x="5629275" y="528638"/>
                  <a:pt x="5629275" y="528638"/>
                </a:cubicBezTo>
                <a:cubicBezTo>
                  <a:pt x="5648325" y="557213"/>
                  <a:pt x="5688230" y="580068"/>
                  <a:pt x="5686425" y="614363"/>
                </a:cubicBezTo>
                <a:cubicBezTo>
                  <a:pt x="5681662" y="704850"/>
                  <a:pt x="5678371" y="795427"/>
                  <a:pt x="5672137" y="885825"/>
                </a:cubicBezTo>
                <a:cubicBezTo>
                  <a:pt x="5668844" y="933574"/>
                  <a:pt x="5661034" y="980943"/>
                  <a:pt x="5657850" y="1028700"/>
                </a:cubicBezTo>
                <a:cubicBezTo>
                  <a:pt x="5651506" y="1123858"/>
                  <a:pt x="5660622" y="1220619"/>
                  <a:pt x="5643562" y="1314450"/>
                </a:cubicBezTo>
                <a:cubicBezTo>
                  <a:pt x="5640490" y="1331344"/>
                  <a:pt x="5613891" y="1332032"/>
                  <a:pt x="5600700" y="1343025"/>
                </a:cubicBezTo>
                <a:cubicBezTo>
                  <a:pt x="5585178" y="1355960"/>
                  <a:pt x="5570889" y="1370463"/>
                  <a:pt x="5557837" y="1385888"/>
                </a:cubicBezTo>
                <a:cubicBezTo>
                  <a:pt x="5518441" y="1432447"/>
                  <a:pt x="5477368" y="1478017"/>
                  <a:pt x="5443537" y="1528763"/>
                </a:cubicBezTo>
                <a:cubicBezTo>
                  <a:pt x="5382345" y="1620550"/>
                  <a:pt x="5433397" y="1546231"/>
                  <a:pt x="5314950" y="1700213"/>
                </a:cubicBezTo>
                <a:cubicBezTo>
                  <a:pt x="5300431" y="1719087"/>
                  <a:pt x="5282736" y="1736064"/>
                  <a:pt x="5272087" y="1757363"/>
                </a:cubicBezTo>
                <a:cubicBezTo>
                  <a:pt x="5224569" y="1852399"/>
                  <a:pt x="5265564" y="1778928"/>
                  <a:pt x="5200650" y="1871663"/>
                </a:cubicBezTo>
                <a:cubicBezTo>
                  <a:pt x="5171109" y="1913865"/>
                  <a:pt x="5143500" y="1957388"/>
                  <a:pt x="5114925" y="2000250"/>
                </a:cubicBezTo>
                <a:cubicBezTo>
                  <a:pt x="5105400" y="2014538"/>
                  <a:pt x="5100638" y="2033588"/>
                  <a:pt x="5086350" y="2043113"/>
                </a:cubicBezTo>
                <a:cubicBezTo>
                  <a:pt x="5072062" y="2052638"/>
                  <a:pt x="5056679" y="2060695"/>
                  <a:pt x="5043487" y="2071688"/>
                </a:cubicBezTo>
                <a:cubicBezTo>
                  <a:pt x="5002234" y="2106065"/>
                  <a:pt x="5000146" y="2115268"/>
                  <a:pt x="4972050" y="2157413"/>
                </a:cubicBezTo>
                <a:cubicBezTo>
                  <a:pt x="4976812" y="2176463"/>
                  <a:pt x="4982077" y="2195394"/>
                  <a:pt x="4986337" y="2214563"/>
                </a:cubicBezTo>
                <a:cubicBezTo>
                  <a:pt x="4991605" y="2238269"/>
                  <a:pt x="4992946" y="2262962"/>
                  <a:pt x="5000625" y="2286000"/>
                </a:cubicBezTo>
                <a:cubicBezTo>
                  <a:pt x="5007360" y="2306206"/>
                  <a:pt x="5019675" y="2324100"/>
                  <a:pt x="5029200" y="2343150"/>
                </a:cubicBezTo>
                <a:cubicBezTo>
                  <a:pt x="5036451" y="2372157"/>
                  <a:pt x="5045475" y="2414463"/>
                  <a:pt x="5057775" y="2443163"/>
                </a:cubicBezTo>
                <a:cubicBezTo>
                  <a:pt x="5066165" y="2462739"/>
                  <a:pt x="5078440" y="2480538"/>
                  <a:pt x="5086350" y="2500313"/>
                </a:cubicBezTo>
                <a:cubicBezTo>
                  <a:pt x="5097537" y="2528279"/>
                  <a:pt x="5089863" y="2569330"/>
                  <a:pt x="5114925" y="2586038"/>
                </a:cubicBezTo>
                <a:lnTo>
                  <a:pt x="5200650" y="2643188"/>
                </a:lnTo>
                <a:cubicBezTo>
                  <a:pt x="5210175" y="2657475"/>
                  <a:pt x="5226797" y="2669051"/>
                  <a:pt x="5229225" y="2686050"/>
                </a:cubicBezTo>
                <a:cubicBezTo>
                  <a:pt x="5235808" y="2732133"/>
                  <a:pt x="5202303" y="2760873"/>
                  <a:pt x="5172075" y="2786063"/>
                </a:cubicBezTo>
                <a:cubicBezTo>
                  <a:pt x="5158883" y="2797056"/>
                  <a:pt x="5144995" y="2807874"/>
                  <a:pt x="5129212" y="2814638"/>
                </a:cubicBezTo>
                <a:cubicBezTo>
                  <a:pt x="5111163" y="2822373"/>
                  <a:pt x="5091112" y="2824163"/>
                  <a:pt x="5072062" y="2828925"/>
                </a:cubicBezTo>
                <a:cubicBezTo>
                  <a:pt x="4938712" y="2824163"/>
                  <a:pt x="4805382" y="2810470"/>
                  <a:pt x="4672012" y="2814638"/>
                </a:cubicBezTo>
                <a:cubicBezTo>
                  <a:pt x="4650724" y="2815303"/>
                  <a:pt x="4632583" y="2831399"/>
                  <a:pt x="4614862" y="2843213"/>
                </a:cubicBezTo>
                <a:cubicBezTo>
                  <a:pt x="4421045" y="2972425"/>
                  <a:pt x="4550697" y="2877347"/>
                  <a:pt x="4471987" y="2971800"/>
                </a:cubicBezTo>
                <a:cubicBezTo>
                  <a:pt x="4459052" y="2987322"/>
                  <a:pt x="4440869" y="2998221"/>
                  <a:pt x="4429125" y="3014663"/>
                </a:cubicBezTo>
                <a:cubicBezTo>
                  <a:pt x="4335104" y="3146294"/>
                  <a:pt x="4469125" y="3003239"/>
                  <a:pt x="4357687" y="3114675"/>
                </a:cubicBezTo>
                <a:cubicBezTo>
                  <a:pt x="4305587" y="3270983"/>
                  <a:pt x="4388676" y="3034235"/>
                  <a:pt x="4314825" y="3200400"/>
                </a:cubicBezTo>
                <a:cubicBezTo>
                  <a:pt x="4302592" y="3227925"/>
                  <a:pt x="4302958" y="3261063"/>
                  <a:pt x="4286250" y="3286125"/>
                </a:cubicBezTo>
                <a:cubicBezTo>
                  <a:pt x="4204357" y="3408966"/>
                  <a:pt x="4302541" y="3253544"/>
                  <a:pt x="4243387" y="3371850"/>
                </a:cubicBezTo>
                <a:cubicBezTo>
                  <a:pt x="4235708" y="3387209"/>
                  <a:pt x="4224337" y="3400425"/>
                  <a:pt x="4214812" y="3414713"/>
                </a:cubicBezTo>
                <a:cubicBezTo>
                  <a:pt x="4210050" y="3429000"/>
                  <a:pt x="4206457" y="3443733"/>
                  <a:pt x="4200525" y="3457575"/>
                </a:cubicBezTo>
                <a:cubicBezTo>
                  <a:pt x="4178773" y="3508330"/>
                  <a:pt x="4172072" y="3514542"/>
                  <a:pt x="4143375" y="3557588"/>
                </a:cubicBezTo>
                <a:cubicBezTo>
                  <a:pt x="4113156" y="3678460"/>
                  <a:pt x="4154322" y="3555454"/>
                  <a:pt x="4086225" y="3657600"/>
                </a:cubicBezTo>
                <a:cubicBezTo>
                  <a:pt x="4077871" y="3670131"/>
                  <a:pt x="4078672" y="3686992"/>
                  <a:pt x="4071937" y="3700463"/>
                </a:cubicBezTo>
                <a:cubicBezTo>
                  <a:pt x="4064258" y="3715821"/>
                  <a:pt x="4052887" y="3729038"/>
                  <a:pt x="4043362" y="3743325"/>
                </a:cubicBezTo>
                <a:cubicBezTo>
                  <a:pt x="4038600" y="3757613"/>
                  <a:pt x="4029075" y="3771128"/>
                  <a:pt x="4029075" y="3786188"/>
                </a:cubicBezTo>
                <a:cubicBezTo>
                  <a:pt x="4029075" y="3824584"/>
                  <a:pt x="4031220" y="3864062"/>
                  <a:pt x="4043362" y="3900488"/>
                </a:cubicBezTo>
                <a:cubicBezTo>
                  <a:pt x="4050892" y="3923079"/>
                  <a:pt x="4070728" y="3939558"/>
                  <a:pt x="4086225" y="3957638"/>
                </a:cubicBezTo>
                <a:cubicBezTo>
                  <a:pt x="4135311" y="4014905"/>
                  <a:pt x="4125432" y="3991245"/>
                  <a:pt x="4186237" y="4043363"/>
                </a:cubicBezTo>
                <a:cubicBezTo>
                  <a:pt x="4254342" y="4101739"/>
                  <a:pt x="4199055" y="4076209"/>
                  <a:pt x="4271962" y="4100513"/>
                </a:cubicBezTo>
                <a:cubicBezTo>
                  <a:pt x="4337466" y="4198769"/>
                  <a:pt x="4296531" y="4175378"/>
                  <a:pt x="4371975" y="4200525"/>
                </a:cubicBezTo>
                <a:cubicBezTo>
                  <a:pt x="4435014" y="4158499"/>
                  <a:pt x="4437218" y="4143755"/>
                  <a:pt x="4543425" y="4186238"/>
                </a:cubicBezTo>
                <a:cubicBezTo>
                  <a:pt x="4557408" y="4191831"/>
                  <a:pt x="4550977" y="4215630"/>
                  <a:pt x="4557712" y="4229100"/>
                </a:cubicBezTo>
                <a:cubicBezTo>
                  <a:pt x="4565391" y="4244459"/>
                  <a:pt x="4578608" y="4256604"/>
                  <a:pt x="4586287" y="4271963"/>
                </a:cubicBezTo>
                <a:cubicBezTo>
                  <a:pt x="4593022" y="4285433"/>
                  <a:pt x="4593261" y="4301660"/>
                  <a:pt x="4600575" y="4314825"/>
                </a:cubicBezTo>
                <a:cubicBezTo>
                  <a:pt x="4617254" y="4344846"/>
                  <a:pt x="4638675" y="4371975"/>
                  <a:pt x="4657725" y="4400550"/>
                </a:cubicBezTo>
                <a:lnTo>
                  <a:pt x="4686300" y="4443413"/>
                </a:lnTo>
                <a:cubicBezTo>
                  <a:pt x="4691062" y="4481513"/>
                  <a:pt x="4687673" y="4521553"/>
                  <a:pt x="4700587" y="4557713"/>
                </a:cubicBezTo>
                <a:cubicBezTo>
                  <a:pt x="4714088" y="4595517"/>
                  <a:pt x="4765727" y="4657240"/>
                  <a:pt x="4800600" y="4686300"/>
                </a:cubicBezTo>
                <a:cubicBezTo>
                  <a:pt x="4813791" y="4697293"/>
                  <a:pt x="4828104" y="4707196"/>
                  <a:pt x="4843462" y="4714875"/>
                </a:cubicBezTo>
                <a:cubicBezTo>
                  <a:pt x="4856933" y="4721610"/>
                  <a:pt x="4871795" y="4725200"/>
                  <a:pt x="4886325" y="4729163"/>
                </a:cubicBezTo>
                <a:cubicBezTo>
                  <a:pt x="4924214" y="4739496"/>
                  <a:pt x="4962115" y="4750036"/>
                  <a:pt x="5000625" y="4757738"/>
                </a:cubicBezTo>
                <a:cubicBezTo>
                  <a:pt x="5024437" y="4762500"/>
                  <a:pt x="5048075" y="4768238"/>
                  <a:pt x="5072062" y="4772025"/>
                </a:cubicBezTo>
                <a:cubicBezTo>
                  <a:pt x="5138590" y="4782529"/>
                  <a:pt x="5272087" y="4800600"/>
                  <a:pt x="5272087" y="4800600"/>
                </a:cubicBezTo>
                <a:cubicBezTo>
                  <a:pt x="5281612" y="4781550"/>
                  <a:pt x="5280456" y="4750185"/>
                  <a:pt x="5300662" y="4743450"/>
                </a:cubicBezTo>
                <a:cubicBezTo>
                  <a:pt x="5314950" y="4738688"/>
                  <a:pt x="5306596" y="4773782"/>
                  <a:pt x="5314950" y="4786313"/>
                </a:cubicBezTo>
                <a:cubicBezTo>
                  <a:pt x="5326158" y="4803125"/>
                  <a:pt x="5344507" y="4813969"/>
                  <a:pt x="5357812" y="4829175"/>
                </a:cubicBezTo>
                <a:cubicBezTo>
                  <a:pt x="5475611" y="4963803"/>
                  <a:pt x="5343299" y="4844875"/>
                  <a:pt x="5543550" y="5000625"/>
                </a:cubicBezTo>
                <a:lnTo>
                  <a:pt x="5543550" y="5000625"/>
                </a:lnTo>
                <a:cubicBezTo>
                  <a:pt x="5557837" y="5014913"/>
                  <a:pt x="5569365" y="5032640"/>
                  <a:pt x="5586412" y="5043488"/>
                </a:cubicBezTo>
                <a:cubicBezTo>
                  <a:pt x="5721594" y="5129513"/>
                  <a:pt x="5662400" y="5074338"/>
                  <a:pt x="5772150" y="5129213"/>
                </a:cubicBezTo>
                <a:cubicBezTo>
                  <a:pt x="5787508" y="5136892"/>
                  <a:pt x="5799653" y="5150109"/>
                  <a:pt x="5815012" y="5157788"/>
                </a:cubicBezTo>
                <a:cubicBezTo>
                  <a:pt x="5828483" y="5164523"/>
                  <a:pt x="5843394" y="5167938"/>
                  <a:pt x="5857875" y="5172075"/>
                </a:cubicBezTo>
                <a:cubicBezTo>
                  <a:pt x="5917561" y="5189128"/>
                  <a:pt x="5933376" y="5189421"/>
                  <a:pt x="6000750" y="5200650"/>
                </a:cubicBezTo>
                <a:cubicBezTo>
                  <a:pt x="6086475" y="5086350"/>
                  <a:pt x="6190188" y="4983547"/>
                  <a:pt x="6257925" y="4857750"/>
                </a:cubicBezTo>
                <a:cubicBezTo>
                  <a:pt x="6292464" y="4793606"/>
                  <a:pt x="6273731" y="4711079"/>
                  <a:pt x="6300787" y="4643438"/>
                </a:cubicBezTo>
                <a:cubicBezTo>
                  <a:pt x="6385486" y="4431690"/>
                  <a:pt x="6277853" y="4695038"/>
                  <a:pt x="6357937" y="4514850"/>
                </a:cubicBezTo>
                <a:cubicBezTo>
                  <a:pt x="6368353" y="4491414"/>
                  <a:pt x="6374443" y="4466042"/>
                  <a:pt x="6386512" y="4443413"/>
                </a:cubicBezTo>
                <a:cubicBezTo>
                  <a:pt x="6412648" y="4394407"/>
                  <a:pt x="6447399" y="4350214"/>
                  <a:pt x="6472237" y="4300538"/>
                </a:cubicBezTo>
                <a:cubicBezTo>
                  <a:pt x="6504059" y="4236895"/>
                  <a:pt x="6501813" y="4237732"/>
                  <a:pt x="6543675" y="4171950"/>
                </a:cubicBezTo>
                <a:cubicBezTo>
                  <a:pt x="6562113" y="4142976"/>
                  <a:pt x="6600825" y="4086225"/>
                  <a:pt x="6600825" y="4086225"/>
                </a:cubicBezTo>
                <a:cubicBezTo>
                  <a:pt x="6605587" y="4071938"/>
                  <a:pt x="6612418" y="4058180"/>
                  <a:pt x="6615112" y="4043363"/>
                </a:cubicBezTo>
                <a:cubicBezTo>
                  <a:pt x="6621981" y="4005586"/>
                  <a:pt x="6620087" y="3966313"/>
                  <a:pt x="6629400" y="3929063"/>
                </a:cubicBezTo>
                <a:cubicBezTo>
                  <a:pt x="6634566" y="3908400"/>
                  <a:pt x="6646813" y="3890052"/>
                  <a:pt x="6657975" y="3871913"/>
                </a:cubicBezTo>
                <a:cubicBezTo>
                  <a:pt x="6801977" y="3637909"/>
                  <a:pt x="6688812" y="3814504"/>
                  <a:pt x="6786562" y="3700463"/>
                </a:cubicBezTo>
                <a:cubicBezTo>
                  <a:pt x="6802059" y="3682383"/>
                  <a:pt x="6813744" y="3661234"/>
                  <a:pt x="6829425" y="3643313"/>
                </a:cubicBezTo>
                <a:cubicBezTo>
                  <a:pt x="6847166" y="3623038"/>
                  <a:pt x="6870411" y="3607716"/>
                  <a:pt x="6886575" y="3586163"/>
                </a:cubicBezTo>
                <a:cubicBezTo>
                  <a:pt x="6920193" y="3541339"/>
                  <a:pt x="6905461" y="3524414"/>
                  <a:pt x="6943725" y="3486150"/>
                </a:cubicBezTo>
                <a:cubicBezTo>
                  <a:pt x="6955867" y="3474008"/>
                  <a:pt x="6972300" y="3467100"/>
                  <a:pt x="6986587" y="3457575"/>
                </a:cubicBezTo>
                <a:cubicBezTo>
                  <a:pt x="7096125" y="3462338"/>
                  <a:pt x="7207153" y="3453234"/>
                  <a:pt x="7315200" y="3471863"/>
                </a:cubicBezTo>
                <a:cubicBezTo>
                  <a:pt x="7349044" y="3477698"/>
                  <a:pt x="7400925" y="3529013"/>
                  <a:pt x="7400925" y="3529013"/>
                </a:cubicBezTo>
                <a:cubicBezTo>
                  <a:pt x="7419975" y="3557588"/>
                  <a:pt x="7447215" y="3582157"/>
                  <a:pt x="7458075" y="3614738"/>
                </a:cubicBezTo>
                <a:cubicBezTo>
                  <a:pt x="7467600" y="3643313"/>
                  <a:pt x="7479345" y="3671242"/>
                  <a:pt x="7486650" y="3700463"/>
                </a:cubicBezTo>
                <a:cubicBezTo>
                  <a:pt x="7496175" y="3738563"/>
                  <a:pt x="7502806" y="3777506"/>
                  <a:pt x="7515225" y="3814763"/>
                </a:cubicBezTo>
                <a:lnTo>
                  <a:pt x="7543800" y="3900488"/>
                </a:lnTo>
                <a:cubicBezTo>
                  <a:pt x="7548562" y="3929063"/>
                  <a:pt x="7551061" y="3958109"/>
                  <a:pt x="7558087" y="3986213"/>
                </a:cubicBezTo>
                <a:cubicBezTo>
                  <a:pt x="7576209" y="4058704"/>
                  <a:pt x="7585900" y="4107467"/>
                  <a:pt x="7672387" y="4129088"/>
                </a:cubicBezTo>
                <a:lnTo>
                  <a:pt x="7729537" y="4143375"/>
                </a:lnTo>
                <a:cubicBezTo>
                  <a:pt x="7753350" y="4138613"/>
                  <a:pt x="7776691" y="4129088"/>
                  <a:pt x="7800975" y="4129088"/>
                </a:cubicBezTo>
                <a:cubicBezTo>
                  <a:pt x="8040313" y="4129088"/>
                  <a:pt x="8065491" y="4135363"/>
                  <a:pt x="8243887" y="4157663"/>
                </a:cubicBezTo>
                <a:cubicBezTo>
                  <a:pt x="8277225" y="4152900"/>
                  <a:pt x="8310224" y="4143375"/>
                  <a:pt x="8343900" y="4143375"/>
                </a:cubicBezTo>
                <a:cubicBezTo>
                  <a:pt x="8387026" y="4143375"/>
                  <a:pt x="8430649" y="4147203"/>
                  <a:pt x="8472487" y="4157663"/>
                </a:cubicBezTo>
                <a:cubicBezTo>
                  <a:pt x="8489146" y="4161828"/>
                  <a:pt x="8502158" y="4175245"/>
                  <a:pt x="8515350" y="4186238"/>
                </a:cubicBezTo>
                <a:cubicBezTo>
                  <a:pt x="8549488" y="4214686"/>
                  <a:pt x="8603108" y="4278063"/>
                  <a:pt x="8615362" y="4314825"/>
                </a:cubicBezTo>
                <a:cubicBezTo>
                  <a:pt x="8635080" y="4373978"/>
                  <a:pt x="8621296" y="4345157"/>
                  <a:pt x="8658225" y="4400550"/>
                </a:cubicBezTo>
                <a:cubicBezTo>
                  <a:pt x="8667750" y="4429125"/>
                  <a:pt x="8670092" y="4461213"/>
                  <a:pt x="8686800" y="4486275"/>
                </a:cubicBezTo>
                <a:lnTo>
                  <a:pt x="8743950" y="4572000"/>
                </a:lnTo>
                <a:cubicBezTo>
                  <a:pt x="8764716" y="4634299"/>
                  <a:pt x="8763365" y="4655305"/>
                  <a:pt x="8801100" y="4700588"/>
                </a:cubicBezTo>
                <a:cubicBezTo>
                  <a:pt x="8814035" y="4716110"/>
                  <a:pt x="8843962" y="4743450"/>
                  <a:pt x="8843962" y="4743450"/>
                </a:cubicBezTo>
              </a:path>
            </a:pathLst>
          </a:custGeom>
          <a:noFill/>
          <a:ln w="76200" cap="flat" cmpd="sng">
            <a:solidFill>
              <a:srgbClr val="0249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4" descr="Panda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12663855" y="608014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4" descr="Bar chart with solid fill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929826" y="5928139"/>
            <a:ext cx="1450528" cy="1450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4" descr="Mountains with solid fill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939235" y="386955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4" descr="Mountains with solid fill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363200" y="5866002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4" descr="Tropical scene with solid fill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4505406" y="2962002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4" descr="Mathematics with solid fill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4479093" y="4479512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4" descr="Forest scene with solid fill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985782" y="3577090"/>
            <a:ext cx="1593316" cy="1593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4" descr="Tree With Roots with solid fill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437526" y="3933188"/>
            <a:ext cx="1092648" cy="1092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4" descr="Fir tree with solid fill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461158" y="2575378"/>
            <a:ext cx="1450528" cy="1450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4" descr="Withering Tree with solid fill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506540" y="3698154"/>
            <a:ext cx="1092648" cy="1092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4" descr="Hill scene with solid fill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0714175" y="2128813"/>
            <a:ext cx="1506020" cy="1506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4" descr="Wave with solid fill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4271758" y="9017347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4" descr="Clownfish with solid fill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4701710" y="11346876"/>
            <a:ext cx="968896" cy="968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4" descr="Fish with solid fill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4505406" y="10537966"/>
            <a:ext cx="1436272" cy="1436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4" descr="Snake with solid fill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571127" y="314385"/>
            <a:ext cx="1454346" cy="1454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4" descr="Acquisition with solid fill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 rot="10800000">
            <a:off x="17352606" y="72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4" descr="Agriculture with solid fill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21625344" y="10341702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" descr="Pyramid with levels with solid fill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5609498" y="6242586"/>
            <a:ext cx="1828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 txBox="1"/>
          <p:nvPr/>
        </p:nvSpPr>
        <p:spPr>
          <a:xfrm>
            <a:off x="2372608" y="0"/>
            <a:ext cx="180530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Anaconda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5615900" y="1275326"/>
            <a:ext cx="13644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Jupyter</a:t>
            </a:r>
            <a:endParaRPr sz="2800" b="0" i="0" u="none" strike="noStrike" cap="non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3986159" y="7171582"/>
            <a:ext cx="192552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Containers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4" descr="Waterfall scene with solid fill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18979232" y="8381792"/>
            <a:ext cx="1595840" cy="159584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"/>
          <p:cNvSpPr txBox="1"/>
          <p:nvPr/>
        </p:nvSpPr>
        <p:spPr>
          <a:xfrm>
            <a:off x="5939801" y="3095230"/>
            <a:ext cx="202331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18344057" y="7583614"/>
            <a:ext cx="304762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21236759" y="12071154"/>
            <a:ext cx="23230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Data Science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4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2181460" y="676336"/>
            <a:ext cx="1422400" cy="14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4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5817150" y="366569"/>
            <a:ext cx="830784" cy="966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4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12506035" y="212952"/>
            <a:ext cx="2195675" cy="88684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 txBox="1"/>
          <p:nvPr/>
        </p:nvSpPr>
        <p:spPr>
          <a:xfrm>
            <a:off x="10817753" y="4296711"/>
            <a:ext cx="146386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14762934" y="490224"/>
            <a:ext cx="3718560" cy="2187094"/>
          </a:xfrm>
          <a:custGeom>
            <a:avLst/>
            <a:gdLst/>
            <a:ahLst/>
            <a:cxnLst/>
            <a:rect l="l" t="t" r="r" b="b"/>
            <a:pathLst>
              <a:path w="3718560" h="2117949" extrusionOk="0">
                <a:moveTo>
                  <a:pt x="0" y="2011846"/>
                </a:moveTo>
                <a:cubicBezTo>
                  <a:pt x="806928" y="2127121"/>
                  <a:pt x="903285" y="2150077"/>
                  <a:pt x="2255520" y="2072806"/>
                </a:cubicBezTo>
                <a:cubicBezTo>
                  <a:pt x="2314666" y="2069426"/>
                  <a:pt x="2315325" y="1970495"/>
                  <a:pt x="2346960" y="1920406"/>
                </a:cubicBezTo>
                <a:cubicBezTo>
                  <a:pt x="2437256" y="1777437"/>
                  <a:pt x="2501711" y="1613255"/>
                  <a:pt x="2621280" y="1493686"/>
                </a:cubicBezTo>
                <a:cubicBezTo>
                  <a:pt x="2957831" y="1157135"/>
                  <a:pt x="2603701" y="1522485"/>
                  <a:pt x="2895600" y="1188886"/>
                </a:cubicBezTo>
                <a:cubicBezTo>
                  <a:pt x="2923985" y="1156446"/>
                  <a:pt x="2960576" y="1131471"/>
                  <a:pt x="2987040" y="1097446"/>
                </a:cubicBezTo>
                <a:cubicBezTo>
                  <a:pt x="3242243" y="769327"/>
                  <a:pt x="2992805" y="1030721"/>
                  <a:pt x="3200400" y="823126"/>
                </a:cubicBezTo>
                <a:cubicBezTo>
                  <a:pt x="3210560" y="792646"/>
                  <a:pt x="3218224" y="761217"/>
                  <a:pt x="3230880" y="731686"/>
                </a:cubicBezTo>
                <a:cubicBezTo>
                  <a:pt x="3306557" y="555106"/>
                  <a:pt x="3297299" y="648892"/>
                  <a:pt x="3352800" y="426886"/>
                </a:cubicBezTo>
                <a:cubicBezTo>
                  <a:pt x="3362960" y="386246"/>
                  <a:pt x="3360043" y="339821"/>
                  <a:pt x="3383280" y="304966"/>
                </a:cubicBezTo>
                <a:cubicBezTo>
                  <a:pt x="3403600" y="274486"/>
                  <a:pt x="3446578" y="267457"/>
                  <a:pt x="3474720" y="244006"/>
                </a:cubicBezTo>
                <a:cubicBezTo>
                  <a:pt x="3626931" y="117163"/>
                  <a:pt x="3496904" y="175651"/>
                  <a:pt x="3657600" y="122086"/>
                </a:cubicBezTo>
                <a:cubicBezTo>
                  <a:pt x="3690544" y="-9691"/>
                  <a:pt x="3646189" y="166"/>
                  <a:pt x="3718560" y="166"/>
                </a:cubicBez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18498717" y="10930"/>
            <a:ext cx="2076355" cy="723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xfrm>
            <a:off x="605882" y="4064000"/>
            <a:ext cx="5677002" cy="379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ct val="100000"/>
              <a:buFont typeface="Arial"/>
              <a:buNone/>
            </a:pPr>
            <a:r>
              <a:rPr lang="en-US" sz="8200">
                <a:solidFill>
                  <a:srgbClr val="151618"/>
                </a:solidFill>
              </a:rPr>
              <a:t>Module 3 Learning Outcomes</a:t>
            </a:r>
            <a:endParaRPr/>
          </a:p>
        </p:txBody>
      </p:sp>
      <p:grpSp>
        <p:nvGrpSpPr>
          <p:cNvPr id="126" name="Google Shape;126;p5"/>
          <p:cNvGrpSpPr/>
          <p:nvPr/>
        </p:nvGrpSpPr>
        <p:grpSpPr>
          <a:xfrm>
            <a:off x="6535132" y="1527279"/>
            <a:ext cx="17450751" cy="7983483"/>
            <a:chOff x="0" y="-1"/>
            <a:chExt cx="17450749" cy="7983481"/>
          </a:xfrm>
        </p:grpSpPr>
        <p:sp>
          <p:nvSpPr>
            <p:cNvPr id="127" name="Google Shape;127;p5"/>
            <p:cNvSpPr/>
            <p:nvPr/>
          </p:nvSpPr>
          <p:spPr>
            <a:xfrm>
              <a:off x="0" y="901714"/>
              <a:ext cx="17450749" cy="1539516"/>
            </a:xfrm>
            <a:prstGeom prst="rect">
              <a:avLst/>
            </a:prstGeom>
            <a:solidFill>
              <a:srgbClr val="FFFFFF">
                <a:alpha val="89411"/>
              </a:srgb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8" name="Google Shape;128;p5"/>
            <p:cNvGrpSpPr/>
            <p:nvPr/>
          </p:nvGrpSpPr>
          <p:grpSpPr>
            <a:xfrm>
              <a:off x="752657" y="-1"/>
              <a:ext cx="16615687" cy="1803434"/>
              <a:chOff x="0" y="0"/>
              <a:chExt cx="16615686" cy="1803433"/>
            </a:xfrm>
          </p:grpSpPr>
          <p:sp>
            <p:nvSpPr>
              <p:cNvPr id="129" name="Google Shape;129;p5"/>
              <p:cNvSpPr/>
              <p:nvPr/>
            </p:nvSpPr>
            <p:spPr>
              <a:xfrm>
                <a:off x="0" y="0"/>
                <a:ext cx="16615686" cy="1803433"/>
              </a:xfrm>
              <a:prstGeom prst="roundRect">
                <a:avLst>
                  <a:gd name="adj" fmla="val 16667"/>
                </a:avLst>
              </a:prstGeom>
              <a:solidFill>
                <a:srgbClr val="013260"/>
              </a:solidFill>
              <a:ln w="254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7B7B7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5"/>
              <p:cNvSpPr txBox="1"/>
              <p:nvPr/>
            </p:nvSpPr>
            <p:spPr>
              <a:xfrm>
                <a:off x="549752" y="8993"/>
                <a:ext cx="15516180" cy="1785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500"/>
                  <a:buFont typeface="Arial"/>
                  <a:buNone/>
                </a:pPr>
                <a:r>
                  <a:rPr lang="en-US" sz="65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Define Python calculations using string and integers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1" name="Google Shape;131;p5"/>
            <p:cNvSpPr/>
            <p:nvPr/>
          </p:nvSpPr>
          <p:spPr>
            <a:xfrm>
              <a:off x="0" y="3672839"/>
              <a:ext cx="17450749" cy="1539515"/>
            </a:xfrm>
            <a:prstGeom prst="rect">
              <a:avLst/>
            </a:prstGeom>
            <a:solidFill>
              <a:srgbClr val="FFFFFF">
                <a:alpha val="89411"/>
              </a:srgb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2" name="Google Shape;132;p5"/>
            <p:cNvGrpSpPr/>
            <p:nvPr/>
          </p:nvGrpSpPr>
          <p:grpSpPr>
            <a:xfrm>
              <a:off x="872535" y="2771123"/>
              <a:ext cx="16195834" cy="1803435"/>
              <a:chOff x="-1" y="0"/>
              <a:chExt cx="16195833" cy="1803433"/>
            </a:xfrm>
          </p:grpSpPr>
          <p:sp>
            <p:nvSpPr>
              <p:cNvPr id="133" name="Google Shape;133;p5"/>
              <p:cNvSpPr/>
              <p:nvPr/>
            </p:nvSpPr>
            <p:spPr>
              <a:xfrm>
                <a:off x="-1" y="0"/>
                <a:ext cx="16195833" cy="1803433"/>
              </a:xfrm>
              <a:prstGeom prst="roundRect">
                <a:avLst>
                  <a:gd name="adj" fmla="val 16667"/>
                </a:avLst>
              </a:prstGeom>
              <a:solidFill>
                <a:srgbClr val="013260"/>
              </a:solidFill>
              <a:ln w="254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7B7B7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5"/>
              <p:cNvSpPr txBox="1"/>
              <p:nvPr/>
            </p:nvSpPr>
            <p:spPr>
              <a:xfrm>
                <a:off x="549752" y="438969"/>
                <a:ext cx="15096325" cy="9254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500"/>
                  <a:buFont typeface="Arial"/>
                  <a:buNone/>
                </a:pPr>
                <a:r>
                  <a:rPr lang="en-US" sz="65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Identify different types of data collections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5" name="Google Shape;135;p5"/>
            <p:cNvSpPr/>
            <p:nvPr/>
          </p:nvSpPr>
          <p:spPr>
            <a:xfrm>
              <a:off x="0" y="6443964"/>
              <a:ext cx="17450749" cy="1539516"/>
            </a:xfrm>
            <a:prstGeom prst="rect">
              <a:avLst/>
            </a:prstGeom>
            <a:solidFill>
              <a:srgbClr val="FFFFFF">
                <a:alpha val="89411"/>
              </a:srgb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" name="Google Shape;136;p5"/>
            <p:cNvGrpSpPr/>
            <p:nvPr/>
          </p:nvGrpSpPr>
          <p:grpSpPr>
            <a:xfrm>
              <a:off x="872535" y="5542249"/>
              <a:ext cx="16087849" cy="1803435"/>
              <a:chOff x="-1" y="0"/>
              <a:chExt cx="16087847" cy="1803433"/>
            </a:xfrm>
          </p:grpSpPr>
          <p:sp>
            <p:nvSpPr>
              <p:cNvPr id="137" name="Google Shape;137;p5"/>
              <p:cNvSpPr/>
              <p:nvPr/>
            </p:nvSpPr>
            <p:spPr>
              <a:xfrm>
                <a:off x="-1" y="0"/>
                <a:ext cx="16087847" cy="1803433"/>
              </a:xfrm>
              <a:prstGeom prst="roundRect">
                <a:avLst>
                  <a:gd name="adj" fmla="val 16667"/>
                </a:avLst>
              </a:prstGeom>
              <a:solidFill>
                <a:srgbClr val="013260"/>
              </a:solidFill>
              <a:ln w="254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7B7B7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5"/>
              <p:cNvSpPr txBox="1"/>
              <p:nvPr/>
            </p:nvSpPr>
            <p:spPr>
              <a:xfrm>
                <a:off x="549753" y="438969"/>
                <a:ext cx="14988339" cy="9254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500"/>
                  <a:buFont typeface="Arial"/>
                  <a:buNone/>
                </a:pPr>
                <a:r>
                  <a:rPr lang="en-US" sz="65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Describe what data collections can do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9" name="Google Shape;139;p5"/>
          <p:cNvGrpSpPr/>
          <p:nvPr/>
        </p:nvGrpSpPr>
        <p:grpSpPr>
          <a:xfrm>
            <a:off x="6535132" y="9522919"/>
            <a:ext cx="17450751" cy="2441234"/>
            <a:chOff x="0" y="-2"/>
            <a:chExt cx="17450749" cy="2441232"/>
          </a:xfrm>
        </p:grpSpPr>
        <p:sp>
          <p:nvSpPr>
            <p:cNvPr id="140" name="Google Shape;140;p5"/>
            <p:cNvSpPr/>
            <p:nvPr/>
          </p:nvSpPr>
          <p:spPr>
            <a:xfrm>
              <a:off x="0" y="901714"/>
              <a:ext cx="17450749" cy="1539516"/>
            </a:xfrm>
            <a:prstGeom prst="rect">
              <a:avLst/>
            </a:prstGeom>
            <a:solidFill>
              <a:srgbClr val="FFFFFF">
                <a:alpha val="89411"/>
              </a:srgb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1" name="Google Shape;141;p5"/>
            <p:cNvGrpSpPr/>
            <p:nvPr/>
          </p:nvGrpSpPr>
          <p:grpSpPr>
            <a:xfrm>
              <a:off x="872535" y="-2"/>
              <a:ext cx="16354759" cy="1803435"/>
              <a:chOff x="-1" y="0"/>
              <a:chExt cx="16354758" cy="1803433"/>
            </a:xfrm>
          </p:grpSpPr>
          <p:sp>
            <p:nvSpPr>
              <p:cNvPr id="142" name="Google Shape;142;p5"/>
              <p:cNvSpPr/>
              <p:nvPr/>
            </p:nvSpPr>
            <p:spPr>
              <a:xfrm>
                <a:off x="-1" y="0"/>
                <a:ext cx="16354758" cy="1803433"/>
              </a:xfrm>
              <a:prstGeom prst="roundRect">
                <a:avLst>
                  <a:gd name="adj" fmla="val 16667"/>
                </a:avLst>
              </a:prstGeom>
              <a:solidFill>
                <a:srgbClr val="013260"/>
              </a:solidFill>
              <a:ln w="254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7B7B7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5"/>
              <p:cNvSpPr txBox="1"/>
              <p:nvPr/>
            </p:nvSpPr>
            <p:spPr>
              <a:xfrm>
                <a:off x="549752" y="438969"/>
                <a:ext cx="15255250" cy="9254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500"/>
                  <a:buFont typeface="Arial"/>
                  <a:buNone/>
                </a:pPr>
                <a:r>
                  <a:rPr lang="en-US" sz="65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Apply basic calculations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6"/>
          <p:cNvGrpSpPr/>
          <p:nvPr/>
        </p:nvGrpSpPr>
        <p:grpSpPr>
          <a:xfrm>
            <a:off x="2338522" y="3500128"/>
            <a:ext cx="20153994" cy="4175742"/>
            <a:chOff x="1722" y="3500128"/>
            <a:chExt cx="20153994" cy="4175742"/>
          </a:xfrm>
        </p:grpSpPr>
        <p:sp>
          <p:nvSpPr>
            <p:cNvPr id="149" name="Google Shape;149;p6"/>
            <p:cNvSpPr/>
            <p:nvPr/>
          </p:nvSpPr>
          <p:spPr>
            <a:xfrm>
              <a:off x="10078720" y="5225642"/>
              <a:ext cx="8351484" cy="7247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00509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0" name="Google Shape;150;p6"/>
            <p:cNvSpPr/>
            <p:nvPr/>
          </p:nvSpPr>
          <p:spPr>
            <a:xfrm>
              <a:off x="10078720" y="5225642"/>
              <a:ext cx="4175742" cy="7247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00509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1" name="Google Shape;151;p6"/>
            <p:cNvSpPr/>
            <p:nvPr/>
          </p:nvSpPr>
          <p:spPr>
            <a:xfrm>
              <a:off x="10033000" y="5225642"/>
              <a:ext cx="91440" cy="7247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25400" cap="flat" cmpd="sng">
              <a:solidFill>
                <a:srgbClr val="00509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2" name="Google Shape;152;p6"/>
            <p:cNvSpPr/>
            <p:nvPr/>
          </p:nvSpPr>
          <p:spPr>
            <a:xfrm>
              <a:off x="5902977" y="5225642"/>
              <a:ext cx="4175742" cy="7247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00509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3" name="Google Shape;153;p6"/>
            <p:cNvSpPr/>
            <p:nvPr/>
          </p:nvSpPr>
          <p:spPr>
            <a:xfrm>
              <a:off x="1727235" y="5225642"/>
              <a:ext cx="8351484" cy="7247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00509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4" name="Google Shape;154;p6"/>
            <p:cNvSpPr/>
            <p:nvPr/>
          </p:nvSpPr>
          <p:spPr>
            <a:xfrm>
              <a:off x="8353206" y="3500128"/>
              <a:ext cx="3451026" cy="1725513"/>
            </a:xfrm>
            <a:prstGeom prst="rect">
              <a:avLst/>
            </a:prstGeom>
            <a:solidFill>
              <a:srgbClr val="0065C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6"/>
            <p:cNvSpPr txBox="1"/>
            <p:nvPr/>
          </p:nvSpPr>
          <p:spPr>
            <a:xfrm>
              <a:off x="8353206" y="3500128"/>
              <a:ext cx="3451026" cy="1725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2375" tIns="32375" rIns="32375" bIns="3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100"/>
                <a:buFont typeface="Arial"/>
                <a:buNone/>
              </a:pPr>
              <a:r>
                <a:rPr lang="en-US" sz="5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Built-in containers</a:t>
              </a:r>
              <a:endParaRPr sz="5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1722" y="5950357"/>
              <a:ext cx="3451026" cy="1725513"/>
            </a:xfrm>
            <a:prstGeom prst="rect">
              <a:avLst/>
            </a:prstGeom>
            <a:solidFill>
              <a:srgbClr val="0065C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"/>
            <p:cNvSpPr txBox="1"/>
            <p:nvPr/>
          </p:nvSpPr>
          <p:spPr>
            <a:xfrm>
              <a:off x="1722" y="5950357"/>
              <a:ext cx="3451026" cy="1725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2375" tIns="32375" rIns="32375" bIns="3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100"/>
                <a:buFont typeface="Arial"/>
                <a:buNone/>
              </a:pPr>
              <a:r>
                <a:rPr lang="en-US" sz="5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Strings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4177464" y="5950357"/>
              <a:ext cx="3451026" cy="1725513"/>
            </a:xfrm>
            <a:prstGeom prst="rect">
              <a:avLst/>
            </a:prstGeom>
            <a:solidFill>
              <a:srgbClr val="0065C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6"/>
            <p:cNvSpPr txBox="1"/>
            <p:nvPr/>
          </p:nvSpPr>
          <p:spPr>
            <a:xfrm>
              <a:off x="4177464" y="5950357"/>
              <a:ext cx="3451026" cy="1725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2375" tIns="32375" rIns="32375" bIns="3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100"/>
                <a:buFont typeface="Arial"/>
                <a:buNone/>
              </a:pPr>
              <a:r>
                <a:rPr lang="en-US" sz="5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Lists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8353206" y="5950357"/>
              <a:ext cx="3451026" cy="1725513"/>
            </a:xfrm>
            <a:prstGeom prst="rect">
              <a:avLst/>
            </a:prstGeom>
            <a:solidFill>
              <a:srgbClr val="0065C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6"/>
            <p:cNvSpPr txBox="1"/>
            <p:nvPr/>
          </p:nvSpPr>
          <p:spPr>
            <a:xfrm>
              <a:off x="8353206" y="5950357"/>
              <a:ext cx="3451026" cy="1725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2375" tIns="32375" rIns="32375" bIns="3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100"/>
                <a:buFont typeface="Arial"/>
                <a:buNone/>
              </a:pPr>
              <a:r>
                <a:rPr lang="en-US" sz="5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Tuples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12528948" y="5950357"/>
              <a:ext cx="3451026" cy="1725513"/>
            </a:xfrm>
            <a:prstGeom prst="rect">
              <a:avLst/>
            </a:prstGeom>
            <a:solidFill>
              <a:srgbClr val="0065C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6"/>
            <p:cNvSpPr txBox="1"/>
            <p:nvPr/>
          </p:nvSpPr>
          <p:spPr>
            <a:xfrm>
              <a:off x="12528948" y="5950357"/>
              <a:ext cx="3451026" cy="1725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2375" tIns="32375" rIns="32375" bIns="3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100"/>
                <a:buFont typeface="Arial"/>
                <a:buNone/>
              </a:pPr>
              <a:r>
                <a:rPr lang="en-US" sz="5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Sets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16704690" y="5950357"/>
              <a:ext cx="3451026" cy="1725513"/>
            </a:xfrm>
            <a:prstGeom prst="rect">
              <a:avLst/>
            </a:prstGeom>
            <a:solidFill>
              <a:srgbClr val="0065C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 txBox="1"/>
            <p:nvPr/>
          </p:nvSpPr>
          <p:spPr>
            <a:xfrm>
              <a:off x="16704690" y="5950357"/>
              <a:ext cx="3451026" cy="1725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2375" tIns="32375" rIns="32375" bIns="3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100"/>
                <a:buFont typeface="Arial"/>
                <a:buNone/>
              </a:pPr>
              <a:r>
                <a:rPr lang="en-US" sz="5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Dictionaries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p6"/>
          <p:cNvSpPr txBox="1"/>
          <p:nvPr/>
        </p:nvSpPr>
        <p:spPr>
          <a:xfrm>
            <a:off x="2682240" y="7955280"/>
            <a:ext cx="2759726" cy="230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“New York”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Collection of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characters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6524898" y="7678281"/>
            <a:ext cx="3683055" cy="2862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[1, 3, 5, 7, 9]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Ordered, mutable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Collections of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Any data 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10657688" y="7759684"/>
            <a:ext cx="3683055" cy="341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(1, 3, 5, 7, 9)</a:t>
            </a:r>
            <a:endParaRPr sz="3600" b="0" i="0" u="none" strike="noStrike" cap="non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Ordered, immutable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Collections of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Any data 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 txBox="1"/>
          <p:nvPr/>
        </p:nvSpPr>
        <p:spPr>
          <a:xfrm>
            <a:off x="14476506" y="7955280"/>
            <a:ext cx="4272961" cy="2862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{’red, ‘green’, ‘blue’}</a:t>
            </a:r>
            <a:endParaRPr sz="3600" b="0" i="0" u="none" strike="noStrike" cap="non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Unorder, immutable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Collections of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Any data 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19305853" y="7955280"/>
            <a:ext cx="3221391" cy="2862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mydog = 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  ”key": ”value",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   “color”: “blue”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  ” year”: 1933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sz="3600" b="0" i="0" u="none" strike="noStrike" cap="non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>
            <a:spLocks noGrp="1"/>
          </p:cNvSpPr>
          <p:nvPr>
            <p:ph type="title"/>
          </p:nvPr>
        </p:nvSpPr>
        <p:spPr>
          <a:xfrm>
            <a:off x="1777949" y="38100"/>
            <a:ext cx="20828102" cy="197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Python Collections</a:t>
            </a:r>
            <a:endParaRPr/>
          </a:p>
        </p:txBody>
      </p:sp>
      <p:graphicFrame>
        <p:nvGraphicFramePr>
          <p:cNvPr id="176" name="Google Shape;176;p7"/>
          <p:cNvGraphicFramePr/>
          <p:nvPr/>
        </p:nvGraphicFramePr>
        <p:xfrm>
          <a:off x="1777948" y="3629660"/>
          <a:ext cx="21600225" cy="6445200"/>
        </p:xfrm>
        <a:graphic>
          <a:graphicData uri="http://schemas.openxmlformats.org/drawingml/2006/table">
            <a:tbl>
              <a:tblPr bandRow="1">
                <a:noFill/>
                <a:tableStyleId>{3D717F54-D067-4333-9820-6B81B9E57733}</a:tableStyleId>
              </a:tblPr>
              <a:tblGrid>
                <a:gridCol w="50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8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4000" u="none" strike="noStrike" cap="none">
                          <a:solidFill>
                            <a:srgbClr val="3E3E3E"/>
                          </a:solidFill>
                        </a:rPr>
                        <a:t>List []</a:t>
                      </a:r>
                      <a:endParaRPr sz="40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strike="noStrike" cap="none">
                          <a:solidFill>
                            <a:srgbClr val="3E3E3E"/>
                          </a:solidFill>
                        </a:rPr>
                        <a:t>An ordered sequence of items. It is most commonly used data type in Python. It is very flexible. Uses brackets [ ]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4000" u="none" strike="noStrike" cap="none">
                          <a:solidFill>
                            <a:srgbClr val="3E3E3E"/>
                          </a:solidFill>
                        </a:rPr>
                        <a:t>Tuple ()</a:t>
                      </a:r>
                      <a:endParaRPr sz="40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strike="noStrike" cap="none">
                          <a:solidFill>
                            <a:srgbClr val="3E3E3E"/>
                          </a:solidFill>
                        </a:rPr>
                        <a:t>An ordered sequence of items, same as list. The only difference is that tuple are immutable. Once it’s created it cannot be modified. With single values, a comma be at the end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3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4000" u="none" strike="noStrike" cap="none">
                          <a:solidFill>
                            <a:srgbClr val="3E3E3E"/>
                          </a:solidFill>
                        </a:rPr>
                        <a:t>Set {}</a:t>
                      </a:r>
                      <a:endParaRPr sz="40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strike="noStrike" cap="none">
                          <a:solidFill>
                            <a:srgbClr val="3E3E3E"/>
                          </a:solidFill>
                        </a:rPr>
                        <a:t>An unordered collection of unique items. Set is defined by values separated by comma inside braces. Items are not ordered. 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3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4000" u="none" strike="noStrike" cap="none">
                          <a:solidFill>
                            <a:srgbClr val="3E3E3E"/>
                          </a:solidFill>
                        </a:rPr>
                        <a:t>Dictionary  {  :  }</a:t>
                      </a:r>
                      <a:endParaRPr sz="40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strike="noStrike" cap="none">
                          <a:solidFill>
                            <a:srgbClr val="3E3E3E"/>
                          </a:solidFill>
                        </a:rPr>
                        <a:t>An unordered collection of key-value pairs. Very similar to json data. It is used when you have a large amount of data. To retrieve the data you must know the key.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>
            <a:spLocks noGrp="1"/>
          </p:cNvSpPr>
          <p:nvPr>
            <p:ph type="title"/>
          </p:nvPr>
        </p:nvSpPr>
        <p:spPr>
          <a:xfrm>
            <a:off x="1777948" y="98264"/>
            <a:ext cx="20828104" cy="1641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9700">
                <a:solidFill>
                  <a:srgbClr val="000000"/>
                </a:solidFill>
              </a:rPr>
              <a:t>Simple Calculations Using Integers</a:t>
            </a:r>
            <a:endParaRPr/>
          </a:p>
        </p:txBody>
      </p:sp>
      <p:sp>
        <p:nvSpPr>
          <p:cNvPr id="182" name="Google Shape;182;p8"/>
          <p:cNvSpPr txBox="1"/>
          <p:nvPr/>
        </p:nvSpPr>
        <p:spPr>
          <a:xfrm>
            <a:off x="1562900" y="3765625"/>
            <a:ext cx="11982900" cy="6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457200" marR="0" lvl="0" indent="-317500" algn="l" rtl="0">
              <a:lnSpc>
                <a:spcPct val="172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 can perform</a:t>
            </a:r>
            <a:r>
              <a:rPr lang="en-US" sz="4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simple calculations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72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rPr lang="en-US" sz="4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Expression syntax </a:t>
            </a:r>
            <a:r>
              <a:rPr lang="en-US"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include operators, numbers, and parenthesis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72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Grouping numeric data types is done with parentheses()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"/>
              <a:buNone/>
            </a:pPr>
            <a:endParaRPr sz="1400" b="0" i="0" u="none" strike="noStrike" cap="non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3" name="Google Shape;183;p8"/>
          <p:cNvGraphicFramePr/>
          <p:nvPr/>
        </p:nvGraphicFramePr>
        <p:xfrm>
          <a:off x="13873524" y="4779211"/>
          <a:ext cx="9538150" cy="5182800"/>
        </p:xfrm>
        <a:graphic>
          <a:graphicData uri="http://schemas.openxmlformats.org/drawingml/2006/table">
            <a:tbl>
              <a:tblPr bandRow="1">
                <a:noFill/>
                <a:tableStyleId>{3D717F54-D067-4333-9820-6B81B9E57733}</a:tableStyleId>
              </a:tblPr>
              <a:tblGrid>
                <a:gridCol w="476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>
                          <a:solidFill>
                            <a:srgbClr val="3E3E3E"/>
                          </a:solidFill>
                        </a:rPr>
                        <a:t>Addition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>
                          <a:solidFill>
                            <a:srgbClr val="3E3E3E"/>
                          </a:solidFill>
                        </a:rPr>
                        <a:t>8+8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>
                          <a:solidFill>
                            <a:srgbClr val="3E3E3E"/>
                          </a:solidFill>
                        </a:rPr>
                        <a:t>Subtraction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>
                          <a:solidFill>
                            <a:srgbClr val="3E3E3E"/>
                          </a:solidFill>
                        </a:rPr>
                        <a:t>8-1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>
                          <a:solidFill>
                            <a:srgbClr val="3E3E3E"/>
                          </a:solidFill>
                        </a:rPr>
                        <a:t>Multiplication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>
                          <a:solidFill>
                            <a:srgbClr val="3E3E3E"/>
                          </a:solidFill>
                        </a:rPr>
                        <a:t>8*8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>
                          <a:solidFill>
                            <a:srgbClr val="3E3E3E"/>
                          </a:solidFill>
                        </a:rPr>
                        <a:t>Division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>
                          <a:solidFill>
                            <a:srgbClr val="3E3E3E"/>
                          </a:solidFill>
                        </a:rPr>
                        <a:t>8/4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>
                          <a:solidFill>
                            <a:srgbClr val="3E3E3E"/>
                          </a:solidFill>
                        </a:rPr>
                        <a:t>Floor Division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>
                          <a:solidFill>
                            <a:srgbClr val="3E3E3E"/>
                          </a:solidFill>
                        </a:rPr>
                        <a:t>8//3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>
                          <a:solidFill>
                            <a:srgbClr val="3E3E3E"/>
                          </a:solidFill>
                        </a:rPr>
                        <a:t>Exponents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>
                          <a:solidFill>
                            <a:srgbClr val="3E3E3E"/>
                          </a:solidFill>
                        </a:rPr>
                        <a:t>8**2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p9"/>
          <p:cNvGraphicFramePr/>
          <p:nvPr/>
        </p:nvGraphicFramePr>
        <p:xfrm>
          <a:off x="6761018" y="4078084"/>
          <a:ext cx="11425275" cy="3041550"/>
        </p:xfrm>
        <a:graphic>
          <a:graphicData uri="http://schemas.openxmlformats.org/drawingml/2006/table">
            <a:tbl>
              <a:tblPr firstRow="1" bandRow="1">
                <a:noFill/>
                <a:tableStyleId>{E4DC30ED-500F-4D9D-B685-A021C0BDC633}</a:tableStyleId>
              </a:tblPr>
              <a:tblGrid>
                <a:gridCol w="126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9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9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69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69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52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r>
                        <a:rPr lang="en-US" sz="55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r>
                        <a:rPr lang="en-US" sz="55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r>
                        <a:rPr lang="en-US" sz="55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r>
                        <a:rPr lang="en-US" sz="55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r>
                        <a:rPr lang="en-US" sz="55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r>
                        <a:rPr lang="en-US" sz="55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r>
                        <a:rPr lang="en-US" sz="55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r>
                        <a:rPr lang="en-US" sz="55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r>
                        <a:rPr lang="en-US" sz="5500" u="none" strike="noStrike" cap="none"/>
                        <a:t>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r>
                        <a:rPr lang="en-US" sz="5500" u="none" strike="noStrike" cap="none"/>
                        <a:t>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r>
                        <a:rPr lang="en-US" sz="5500" u="none" strike="noStrike" cap="none"/>
                        <a:t>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r>
                        <a:rPr lang="en-US" sz="5500" u="none" strike="noStrike" cap="none"/>
                        <a:t>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r>
                        <a:rPr lang="en-US" sz="5500" u="none" strike="noStrike" cap="none"/>
                        <a:t>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endParaRPr sz="5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r>
                        <a:rPr lang="en-US" sz="5500" u="none" strike="noStrike" cap="none"/>
                        <a:t>w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r>
                        <a:rPr lang="en-US" sz="5500" u="none" strike="noStrike" cap="none"/>
                        <a:t>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r>
                        <a:rPr lang="en-US" sz="5500" u="none" strike="noStrike" cap="none"/>
                        <a:t>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r>
                        <a:rPr lang="en-US" sz="5500" u="none" strike="noStrike" cap="none"/>
                        <a:t>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9" name="Google Shape;189;p9"/>
          <p:cNvSpPr txBox="1"/>
          <p:nvPr/>
        </p:nvSpPr>
        <p:spPr>
          <a:xfrm>
            <a:off x="9902815" y="2334975"/>
            <a:ext cx="5141788" cy="83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string = ‘cold wind’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9"/>
          <p:cNvSpPr txBox="1"/>
          <p:nvPr/>
        </p:nvSpPr>
        <p:spPr>
          <a:xfrm>
            <a:off x="4835237" y="4336473"/>
            <a:ext cx="1565489" cy="83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9"/>
          <p:cNvSpPr txBox="1"/>
          <p:nvPr/>
        </p:nvSpPr>
        <p:spPr>
          <a:xfrm>
            <a:off x="4157777" y="5598852"/>
            <a:ext cx="2423095" cy="83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4800" b="0" i="0" u="none" strike="noStrike" cap="non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9"/>
          <p:cNvSpPr txBox="1"/>
          <p:nvPr/>
        </p:nvSpPr>
        <p:spPr>
          <a:xfrm>
            <a:off x="14339454" y="9359348"/>
            <a:ext cx="2456759" cy="83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string [7]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9"/>
          <p:cNvCxnSpPr>
            <a:stCxn id="192" idx="0"/>
          </p:cNvCxnSpPr>
          <p:nvPr/>
        </p:nvCxnSpPr>
        <p:spPr>
          <a:xfrm rot="10800000" flipH="1">
            <a:off x="15567834" y="6733448"/>
            <a:ext cx="891300" cy="26259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3000" dir="5400000" rotWithShape="0">
              <a:srgbClr val="000000">
                <a:alpha val="34509"/>
              </a:srgbClr>
            </a:outerShdw>
          </a:effec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Google Shape;198;p13"/>
          <p:cNvGraphicFramePr/>
          <p:nvPr/>
        </p:nvGraphicFramePr>
        <p:xfrm>
          <a:off x="6968836" y="3379828"/>
          <a:ext cx="10446300" cy="3041550"/>
        </p:xfrm>
        <a:graphic>
          <a:graphicData uri="http://schemas.openxmlformats.org/drawingml/2006/table">
            <a:tbl>
              <a:tblPr firstRow="1" bandRow="1">
                <a:noFill/>
                <a:tableStyleId>{E4DC30ED-500F-4D9D-B685-A021C0BDC633}</a:tableStyleId>
              </a:tblPr>
              <a:tblGrid>
                <a:gridCol w="348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r>
                        <a:rPr lang="en-US" sz="55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r>
                        <a:rPr lang="en-US" sz="55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r>
                        <a:rPr lang="en-US" sz="55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r>
                        <a:rPr lang="en-US" sz="5500" u="none" strike="noStrike" cap="none"/>
                        <a:t>red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r>
                        <a:rPr lang="en-US" sz="5500" u="none" strike="noStrike" cap="none"/>
                        <a:t>green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500"/>
                        <a:buFont typeface="Arial"/>
                        <a:buNone/>
                      </a:pPr>
                      <a:r>
                        <a:rPr lang="en-US" sz="5500" u="none" strike="noStrike" cap="none"/>
                        <a:t>blue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9" name="Google Shape;199;p13"/>
          <p:cNvSpPr txBox="1"/>
          <p:nvPr/>
        </p:nvSpPr>
        <p:spPr>
          <a:xfrm>
            <a:off x="8461941" y="977229"/>
            <a:ext cx="8089711" cy="83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colors = [‘red’, ’green’, ‘blue’]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5043055" y="3638217"/>
            <a:ext cx="1565489" cy="83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4365595" y="4900596"/>
            <a:ext cx="2423095" cy="83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4800" b="0" i="0" u="none" strike="noStrike" cap="non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18200343" y="8239261"/>
            <a:ext cx="2764535" cy="83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colors  [2]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13"/>
          <p:cNvCxnSpPr/>
          <p:nvPr/>
        </p:nvCxnSpPr>
        <p:spPr>
          <a:xfrm rot="10800000">
            <a:off x="16942619" y="5947874"/>
            <a:ext cx="2515449" cy="2143091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3000" dir="5400000" rotWithShape="0">
              <a:srgbClr val="000000">
                <a:alpha val="34509"/>
              </a:srgbClr>
            </a:outerShdw>
          </a:effectLst>
        </p:spPr>
      </p:cxnSp>
      <p:sp>
        <p:nvSpPr>
          <p:cNvPr id="204" name="Google Shape;204;p13"/>
          <p:cNvSpPr/>
          <p:nvPr/>
        </p:nvSpPr>
        <p:spPr>
          <a:xfrm rot="-5400000">
            <a:off x="11730637" y="2096199"/>
            <a:ext cx="922725" cy="10446327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11076156" y="7823765"/>
            <a:ext cx="4013274" cy="83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len(colors) = 3</a:t>
            </a:r>
            <a:endParaRPr sz="4800" b="0" i="0" u="none" strike="noStrike" cap="non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>
            <a:spLocks noGrp="1"/>
          </p:cNvSpPr>
          <p:nvPr>
            <p:ph type="title"/>
          </p:nvPr>
        </p:nvSpPr>
        <p:spPr>
          <a:xfrm>
            <a:off x="1777949" y="-165100"/>
            <a:ext cx="20828102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Keywords for Data Collection Types</a:t>
            </a:r>
            <a:endParaRPr/>
          </a:p>
        </p:txBody>
      </p:sp>
      <p:graphicFrame>
        <p:nvGraphicFramePr>
          <p:cNvPr id="211" name="Google Shape;211;p15"/>
          <p:cNvGraphicFramePr/>
          <p:nvPr/>
        </p:nvGraphicFramePr>
        <p:xfrm>
          <a:off x="405541" y="4147820"/>
          <a:ext cx="23572950" cy="8273825"/>
        </p:xfrm>
        <a:graphic>
          <a:graphicData uri="http://schemas.openxmlformats.org/drawingml/2006/table">
            <a:tbl>
              <a:tblPr bandRow="1">
                <a:noFill/>
                <a:tableStyleId>{3D717F54-D067-4333-9820-6B81B9E57733}</a:tableStyleId>
              </a:tblPr>
              <a:tblGrid>
                <a:gridCol w="785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>
                          <a:solidFill>
                            <a:srgbClr val="3E3E3E"/>
                          </a:solidFill>
                        </a:rPr>
                        <a:t>Ordered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n-US" sz="3100" u="none" strike="noStrike" cap="none">
                          <a:solidFill>
                            <a:srgbClr val="3E3E3E"/>
                          </a:solidFill>
                        </a:rPr>
                        <a:t>Items have a defined order, and that order will not change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>
                          <a:solidFill>
                            <a:srgbClr val="3E3E3E"/>
                          </a:solidFill>
                        </a:rPr>
                        <a:t>Lists, Tuples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>
                          <a:solidFill>
                            <a:srgbClr val="3E3E3E"/>
                          </a:solidFill>
                        </a:rPr>
                        <a:t>Unordered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n-US" sz="3100" u="none" strike="noStrike" cap="none">
                          <a:solidFill>
                            <a:srgbClr val="3E3E3E"/>
                          </a:solidFill>
                        </a:rPr>
                        <a:t>Items in the list do not have a defined order. You cannot refer to an item using an index if there is no order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>
                          <a:solidFill>
                            <a:srgbClr val="3E3E3E"/>
                          </a:solidFill>
                        </a:rPr>
                        <a:t>Sets, Dictionaries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>
                          <a:solidFill>
                            <a:srgbClr val="3E3E3E"/>
                          </a:solidFill>
                        </a:rPr>
                        <a:t>Unchangeable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n-US" sz="3100" u="none" strike="noStrike" cap="none">
                          <a:solidFill>
                            <a:srgbClr val="3E3E3E"/>
                          </a:solidFill>
                        </a:rPr>
                        <a:t>You cannot change, add or remove items after the tuple has been created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>
                          <a:solidFill>
                            <a:srgbClr val="3E3E3E"/>
                          </a:solidFill>
                        </a:rPr>
                        <a:t>Tuples, Dictionaries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3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>
                          <a:solidFill>
                            <a:srgbClr val="3E3E3E"/>
                          </a:solidFill>
                        </a:rPr>
                        <a:t>Allow duplicates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n-US" sz="3100" u="none" strike="noStrike" cap="none">
                          <a:solidFill>
                            <a:srgbClr val="3E3E3E"/>
                          </a:solidFill>
                        </a:rPr>
                        <a:t>The data collection type is indexed and can have duplicate members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>
                          <a:solidFill>
                            <a:srgbClr val="3E3E3E"/>
                          </a:solidFill>
                        </a:rPr>
                        <a:t>Lists, Tuples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3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>
                          <a:solidFill>
                            <a:srgbClr val="3E3E3E"/>
                          </a:solidFill>
                        </a:rPr>
                        <a:t>No duplicates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n-US" sz="3100" u="none" strike="noStrike" cap="none">
                          <a:solidFill>
                            <a:srgbClr val="3E3E3E"/>
                          </a:solidFill>
                        </a:rPr>
                        <a:t>Cannot have 2 items with the same key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>
                          <a:solidFill>
                            <a:srgbClr val="3E3E3E"/>
                          </a:solidFill>
                        </a:rPr>
                        <a:t>Sets, Dictionaries</a:t>
                      </a:r>
                      <a:endParaRPr sz="1400" u="none" strike="noStrike" cap="none">
                        <a:solidFill>
                          <a:srgbClr val="3E3E3E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7B7B7B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857</Words>
  <Application>Microsoft Macintosh PowerPoint</Application>
  <PresentationFormat>Custom</PresentationFormat>
  <Paragraphs>227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Helvetica Neue</vt:lpstr>
      <vt:lpstr>Times</vt:lpstr>
      <vt:lpstr>White</vt:lpstr>
      <vt:lpstr>Python Module 3</vt:lpstr>
      <vt:lpstr>PowerPoint Presentation</vt:lpstr>
      <vt:lpstr>Module 3 Learning Outcomes</vt:lpstr>
      <vt:lpstr>PowerPoint Presentation</vt:lpstr>
      <vt:lpstr>Python Collections</vt:lpstr>
      <vt:lpstr>Simple Calculations Using Integers</vt:lpstr>
      <vt:lpstr>PowerPoint Presentation</vt:lpstr>
      <vt:lpstr>PowerPoint Presentation</vt:lpstr>
      <vt:lpstr>Keywords for Data Collection Types</vt:lpstr>
      <vt:lpstr>Simple Calculations Using Strings</vt:lpstr>
      <vt:lpstr>Slicing and Indexing</vt:lpstr>
      <vt:lpstr>Lists</vt:lpstr>
      <vt:lpstr>PowerPoint Presentation</vt:lpstr>
      <vt:lpstr>Lists []</vt:lpstr>
      <vt:lpstr>Tuples  ()</vt:lpstr>
      <vt:lpstr>Sets {}</vt:lpstr>
      <vt:lpstr>Dictionaries  { : }  </vt:lpstr>
      <vt:lpstr>List of Dictionaries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Module 3</dc:title>
  <cp:lastModifiedBy>Victor Mantilla Colon</cp:lastModifiedBy>
  <cp:revision>1</cp:revision>
  <dcterms:modified xsi:type="dcterms:W3CDTF">2023-03-01T22:27:45Z</dcterms:modified>
</cp:coreProperties>
</file>