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3716000" cx="2438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jOeEIppUmUZvf52Q56VfnKK46M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5E4D48-3AE3-42B7-B15B-F5E2987399AA}">
  <a:tblStyle styleId="{D35E4D48-3AE3-42B7-B15B-F5E2987399AA}" styleName="Table_0">
    <a:wholeTbl>
      <a:tcTxStyle b="off" i="off">
        <a:font>
          <a:latin typeface="Arial"/>
          <a:ea typeface="Arial"/>
          <a:cs typeface="Arial"/>
        </a:font>
        <a:srgbClr val="7B7B7B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AD2E8"/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6EAF4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3ea6ca97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123ea6ca979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3ea6ca97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123ea6ca979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3ea6ca97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123ea6ca979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3ea6ca97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123ea6ca979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798eac6a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1b798eac6a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3ea6ca97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123ea6ca979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de02279d1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g1de02279d1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3ea6ca979_0_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g123ea6ca97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ea6ca979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23ea6ca97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63a278a62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63a278a62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63a278a6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163a278a6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ea6ca97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23ea6ca97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ea6ca979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23ea6ca979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3ea6ca979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123ea6ca979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3ea6ca979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g123ea6ca97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3ea6ca979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123ea6ca97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3ea6ca979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g123ea6ca97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3ea6ca979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123ea6ca97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8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14" name="Google Shape;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15" name="Google Shape;1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8"/>
          <p:cNvSpPr txBox="1"/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body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15;p2" id="18" name="Google Shape;1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de">
  <p:cSld name="Title &amp; Co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35;p7" id="63" name="Google Shape;6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Left">
  <p:cSld name="Title &amp; Bullets on Lef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/>
          <p:nvPr>
            <p:ph idx="1" type="body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12" type="sldNum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Right">
  <p:cSld name="Title &amp; Bullets on Righ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5"/>
          <p:cNvSpPr txBox="1"/>
          <p:nvPr>
            <p:ph idx="1" type="body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Bullets">
  <p:cSld name="Title &amp; Two Column Bulle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6"/>
          <p:cNvSpPr txBox="1"/>
          <p:nvPr>
            <p:ph idx="1" type="body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2" type="sldNum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7"/>
          <p:cNvSpPr txBox="1"/>
          <p:nvPr>
            <p:ph idx="1" type="body"/>
          </p:nvPr>
        </p:nvSpPr>
        <p:spPr>
          <a:xfrm>
            <a:off x="2838063" y="1246941"/>
            <a:ext cx="18678000" cy="10818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8"/>
          <p:cNvSpPr txBox="1"/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9"/>
          <p:cNvSpPr txBox="1"/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49"/>
          <p:cNvSpPr txBox="1"/>
          <p:nvPr>
            <p:ph idx="1" type="body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57;p13" id="86" name="Google Shape;8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9"/>
          <p:cNvSpPr txBox="1"/>
          <p:nvPr>
            <p:ph idx="12" type="sldNum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1"/>
          <p:cNvSpPr txBox="1"/>
          <p:nvPr>
            <p:ph idx="12" type="sldNum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"/>
          <p:cNvSpPr txBox="1"/>
          <p:nvPr>
            <p:ph idx="12" type="sldNum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23ea6ca979_0_345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/>
        </p:txBody>
      </p:sp>
      <p:sp>
        <p:nvSpPr>
          <p:cNvPr id="24" name="Google Shape;24;g123ea6ca979_0_345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5" name="Google Shape;25;g123ea6ca979_0_345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g123ea6ca979_0_345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23ea6ca979_0_345"/>
          <p:cNvSpPr txBox="1"/>
          <p:nvPr>
            <p:ph idx="12" type="sldNum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30" name="Google Shape;3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31" name="Google Shape;3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9"/>
          <p:cNvSpPr txBox="1"/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3ea6ca979_0_351"/>
          <p:cNvSpPr txBox="1"/>
          <p:nvPr>
            <p:ph type="title"/>
          </p:nvPr>
        </p:nvSpPr>
        <p:spPr>
          <a:xfrm>
            <a:off x="1679576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/>
        </p:txBody>
      </p:sp>
      <p:sp>
        <p:nvSpPr>
          <p:cNvPr id="36" name="Google Shape;36;g123ea6ca979_0_351"/>
          <p:cNvSpPr txBox="1"/>
          <p:nvPr>
            <p:ph idx="1" type="body"/>
          </p:nvPr>
        </p:nvSpPr>
        <p:spPr>
          <a:xfrm>
            <a:off x="1679576" y="3362326"/>
            <a:ext cx="103158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37" name="Google Shape;37;g123ea6ca979_0_351"/>
          <p:cNvSpPr txBox="1"/>
          <p:nvPr>
            <p:ph idx="2" type="body"/>
          </p:nvPr>
        </p:nvSpPr>
        <p:spPr>
          <a:xfrm>
            <a:off x="1679576" y="5010150"/>
            <a:ext cx="103158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8" name="Google Shape;38;g123ea6ca979_0_351"/>
          <p:cNvSpPr txBox="1"/>
          <p:nvPr>
            <p:ph idx="3" type="body"/>
          </p:nvPr>
        </p:nvSpPr>
        <p:spPr>
          <a:xfrm>
            <a:off x="12344400" y="3362326"/>
            <a:ext cx="103662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39" name="Google Shape;39;g123ea6ca979_0_351"/>
          <p:cNvSpPr txBox="1"/>
          <p:nvPr>
            <p:ph idx="4" type="body"/>
          </p:nvPr>
        </p:nvSpPr>
        <p:spPr>
          <a:xfrm>
            <a:off x="12344400" y="5010150"/>
            <a:ext cx="103662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0" name="Google Shape;40;g123ea6ca979_0_351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g123ea6ca979_0_351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123ea6ca979_0_351"/>
          <p:cNvSpPr txBox="1"/>
          <p:nvPr>
            <p:ph idx="12" type="sldNum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23ea6ca979_0_339"/>
          <p:cNvSpPr txBox="1"/>
          <p:nvPr>
            <p:ph type="ctrTitle"/>
          </p:nvPr>
        </p:nvSpPr>
        <p:spPr>
          <a:xfrm>
            <a:off x="3048000" y="2244726"/>
            <a:ext cx="18288000" cy="477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/>
        </p:txBody>
      </p:sp>
      <p:sp>
        <p:nvSpPr>
          <p:cNvPr id="45" name="Google Shape;45;g123ea6ca979_0_339"/>
          <p:cNvSpPr txBox="1"/>
          <p:nvPr>
            <p:ph idx="1" type="subTitle"/>
          </p:nvPr>
        </p:nvSpPr>
        <p:spPr>
          <a:xfrm>
            <a:off x="3048000" y="7204076"/>
            <a:ext cx="182880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123ea6ca979_0_339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g123ea6ca979_0_339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123ea6ca979_0_339"/>
          <p:cNvSpPr txBox="1"/>
          <p:nvPr>
            <p:ph idx="12" type="sldNum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bject">
  <p:cSld name="Title &amp; 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23;p4" id="51" name="Google Shape;5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0"/>
          <p:cNvSpPr txBox="1"/>
          <p:nvPr>
            <p:ph idx="1" type="body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idx="1" type="body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image" Target="../media/image21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7" name="Google Shape;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8" name="Google Shape;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7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58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58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58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58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58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58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58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7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9.png"/><Relationship Id="rId6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png"/><Relationship Id="rId22" Type="http://schemas.openxmlformats.org/officeDocument/2006/relationships/image" Target="../media/image29.png"/><Relationship Id="rId21" Type="http://schemas.openxmlformats.org/officeDocument/2006/relationships/image" Target="../media/image26.png"/><Relationship Id="rId24" Type="http://schemas.openxmlformats.org/officeDocument/2006/relationships/image" Target="../media/image37.png"/><Relationship Id="rId2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3.jpg"/><Relationship Id="rId9" Type="http://schemas.openxmlformats.org/officeDocument/2006/relationships/image" Target="../media/image19.png"/><Relationship Id="rId26" Type="http://schemas.openxmlformats.org/officeDocument/2006/relationships/image" Target="../media/image36.png"/><Relationship Id="rId25" Type="http://schemas.openxmlformats.org/officeDocument/2006/relationships/image" Target="../media/image34.png"/><Relationship Id="rId27" Type="http://schemas.openxmlformats.org/officeDocument/2006/relationships/image" Target="../media/image38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14.png"/><Relationship Id="rId11" Type="http://schemas.openxmlformats.org/officeDocument/2006/relationships/image" Target="../media/image12.png"/><Relationship Id="rId10" Type="http://schemas.openxmlformats.org/officeDocument/2006/relationships/image" Target="../media/image23.png"/><Relationship Id="rId13" Type="http://schemas.openxmlformats.org/officeDocument/2006/relationships/image" Target="../media/image27.png"/><Relationship Id="rId12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17.png"/><Relationship Id="rId17" Type="http://schemas.openxmlformats.org/officeDocument/2006/relationships/image" Target="../media/image32.png"/><Relationship Id="rId16" Type="http://schemas.openxmlformats.org/officeDocument/2006/relationships/image" Target="../media/image15.png"/><Relationship Id="rId19" Type="http://schemas.openxmlformats.org/officeDocument/2006/relationships/image" Target="../media/image20.png"/><Relationship Id="rId18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>
            <p:ph idx="4294967295" type="ctrTitle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b="1" i="0" lang="en-US" sz="77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Python Module 5</a:t>
            </a:r>
            <a:endParaRPr b="1" i="0" sz="100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>
            <p:ph idx="4294967295" type="subTitle"/>
          </p:nvPr>
        </p:nvSpPr>
        <p:spPr>
          <a:xfrm>
            <a:off x="2635846" y="7579603"/>
            <a:ext cx="19112308" cy="158750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b="1" i="0" lang="en-US" sz="48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Anonymous Functions, Classes and Objects</a:t>
            </a:r>
            <a:endParaRPr b="0" i="0" sz="48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>
            <p:ph idx="4294967295" type="sldNum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b="1" lang="en-US" sz="1800">
                <a:solidFill>
                  <a:srgbClr val="FF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3ea6ca979_0_168"/>
          <p:cNvSpPr txBox="1"/>
          <p:nvPr>
            <p:ph type="title"/>
          </p:nvPr>
        </p:nvSpPr>
        <p:spPr>
          <a:xfrm>
            <a:off x="1679576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US"/>
              <a:t>Functions:  named vs. anonymous</a:t>
            </a:r>
            <a:endParaRPr/>
          </a:p>
        </p:txBody>
      </p:sp>
      <p:sp>
        <p:nvSpPr>
          <p:cNvPr id="275" name="Google Shape;275;g123ea6ca979_0_168"/>
          <p:cNvSpPr txBox="1"/>
          <p:nvPr>
            <p:ph idx="1" type="body"/>
          </p:nvPr>
        </p:nvSpPr>
        <p:spPr>
          <a:xfrm>
            <a:off x="1679576" y="3362326"/>
            <a:ext cx="103158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/>
              <a:t>Named functions</a:t>
            </a:r>
            <a:endParaRPr/>
          </a:p>
        </p:txBody>
      </p:sp>
      <p:sp>
        <p:nvSpPr>
          <p:cNvPr id="276" name="Google Shape;276;g123ea6ca979_0_168"/>
          <p:cNvSpPr txBox="1"/>
          <p:nvPr>
            <p:ph idx="2" type="body"/>
          </p:nvPr>
        </p:nvSpPr>
        <p:spPr>
          <a:xfrm>
            <a:off x="1679576" y="5010150"/>
            <a:ext cx="103158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Declared with “def”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Accept arguments (inputs)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Usually defined in multiple lines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Return values or collections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Must have a unique name</a:t>
            </a:r>
            <a:endParaRPr/>
          </a:p>
          <a:p>
            <a:pPr indent="-101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  <a:p>
            <a:pPr indent="-101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</p:txBody>
      </p:sp>
      <p:sp>
        <p:nvSpPr>
          <p:cNvPr id="277" name="Google Shape;277;g123ea6ca979_0_168"/>
          <p:cNvSpPr txBox="1"/>
          <p:nvPr>
            <p:ph idx="3" type="body"/>
          </p:nvPr>
        </p:nvSpPr>
        <p:spPr>
          <a:xfrm>
            <a:off x="12344400" y="3362326"/>
            <a:ext cx="103662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/>
              <a:t>Lambda (anonymous) functions</a:t>
            </a:r>
            <a:endParaRPr/>
          </a:p>
        </p:txBody>
      </p:sp>
      <p:sp>
        <p:nvSpPr>
          <p:cNvPr id="278" name="Google Shape;278;g123ea6ca979_0_168"/>
          <p:cNvSpPr txBox="1"/>
          <p:nvPr>
            <p:ph idx="4" type="body"/>
          </p:nvPr>
        </p:nvSpPr>
        <p:spPr>
          <a:xfrm>
            <a:off x="12344400" y="5010150"/>
            <a:ext cx="103662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Declared with ‘lambda’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Accept arguments (inputs)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Defined </a:t>
            </a:r>
            <a:r>
              <a:rPr b="1" i="1" lang="en-US"/>
              <a:t>in one line</a:t>
            </a:r>
            <a:r>
              <a:rPr lang="en-US"/>
              <a:t>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Not named</a:t>
            </a:r>
            <a:endParaRPr/>
          </a:p>
          <a:p>
            <a:pPr indent="-101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3ea6ca979_0_176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Lambda Functions and map()</a:t>
            </a:r>
            <a:endParaRPr/>
          </a:p>
        </p:txBody>
      </p:sp>
      <p:sp>
        <p:nvSpPr>
          <p:cNvPr id="284" name="Google Shape;284;g123ea6ca979_0_176"/>
          <p:cNvSpPr txBox="1"/>
          <p:nvPr>
            <p:ph idx="1" type="body"/>
          </p:nvPr>
        </p:nvSpPr>
        <p:spPr>
          <a:xfrm>
            <a:off x="995875" y="3651250"/>
            <a:ext cx="233880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Char char="๏"/>
            </a:pPr>
            <a:r>
              <a:rPr lang="en-US" sz="5100"/>
              <a:t>map (function, list of values)</a:t>
            </a:r>
            <a:endParaRPr sz="5100"/>
          </a:p>
          <a:p>
            <a:pPr indent="-101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 sz="51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3500">
                <a:latin typeface="Courier New"/>
                <a:ea typeface="Courier New"/>
                <a:cs typeface="Courier New"/>
                <a:sym typeface="Courier New"/>
              </a:rPr>
              <a:t>centigrade_list = [5, 10, 4, 12, 21, 24] </a:t>
            </a:r>
            <a:endParaRPr b="1"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3500">
                <a:latin typeface="Courier New"/>
                <a:ea typeface="Courier New"/>
                <a:cs typeface="Courier New"/>
                <a:sym typeface="Courier New"/>
              </a:rPr>
              <a:t>fahrenheit_list = list(map(lambda c, centigrade_list:  c *1.8+32 , centigrade_list)) </a:t>
            </a:r>
            <a:endParaRPr b="1"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br>
              <a:rPr lang="en-US" sz="5100"/>
            </a:br>
            <a:endParaRPr sz="5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3ea6ca979_0_181"/>
          <p:cNvSpPr txBox="1"/>
          <p:nvPr>
            <p:ph type="title"/>
          </p:nvPr>
        </p:nvSpPr>
        <p:spPr>
          <a:xfrm>
            <a:off x="1294040" y="-18863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Classes and Objects</a:t>
            </a:r>
            <a:endParaRPr/>
          </a:p>
        </p:txBody>
      </p:sp>
      <p:sp>
        <p:nvSpPr>
          <p:cNvPr id="290" name="Google Shape;290;g123ea6ca979_0_181"/>
          <p:cNvSpPr txBox="1"/>
          <p:nvPr>
            <p:ph idx="1" type="body"/>
          </p:nvPr>
        </p:nvSpPr>
        <p:spPr>
          <a:xfrm>
            <a:off x="1676400" y="1852418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Char char="๏"/>
            </a:pPr>
            <a:r>
              <a:rPr lang="en-US" sz="4900"/>
              <a:t>Classes define attributes and methods associated with </a:t>
            </a:r>
            <a:endParaRPr sz="4900"/>
          </a:p>
          <a:p>
            <a:pPr indent="-43815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300"/>
              <a:buChar char="๏"/>
            </a:pPr>
            <a:r>
              <a:rPr lang="en-US" sz="4900"/>
              <a:t>Objects are specific instantiations of a class:</a:t>
            </a:r>
            <a:endParaRPr sz="4900"/>
          </a:p>
          <a:p>
            <a:pPr indent="-41275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</a:pPr>
            <a:r>
              <a:rPr lang="en-US" sz="4500"/>
              <a:t>The Empire State Building (object) is an instance of building (class)</a:t>
            </a:r>
            <a:endParaRPr sz="4500"/>
          </a:p>
          <a:p>
            <a:pPr indent="-41275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</a:pPr>
            <a:r>
              <a:rPr lang="en-US" sz="4500"/>
              <a:t>New York (object) is an instance of city (class)</a:t>
            </a:r>
            <a:endParaRPr sz="4500"/>
          </a:p>
          <a:p>
            <a:pPr indent="-41275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</a:pPr>
            <a:r>
              <a:rPr lang="en-US" sz="4500"/>
              <a:t>Simon (object) is an instance of person (class)</a:t>
            </a:r>
            <a:endParaRPr sz="4500"/>
          </a:p>
        </p:txBody>
      </p:sp>
      <p:pic>
        <p:nvPicPr>
          <p:cNvPr descr="Wolf with solid fill" id="291" name="Google Shape;291;g123ea6ca979_0_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9640" y="10112220"/>
            <a:ext cx="2271675" cy="227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ppy with solid fill" id="292" name="Google Shape;292;g123ea6ca979_0_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53088" y="10555094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g with solid fill" id="293" name="Google Shape;293;g123ea6ca979_0_1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24288" y="10555094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ppy 2 with solid fill" id="294" name="Google Shape;294;g123ea6ca979_0_1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29778" y="10555094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123ea6ca979_0_181"/>
          <p:cNvSpPr/>
          <p:nvPr/>
        </p:nvSpPr>
        <p:spPr>
          <a:xfrm>
            <a:off x="13353770" y="6229270"/>
            <a:ext cx="6300600" cy="3420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dog: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name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breed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color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def bark():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def sit(): 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123ea6ca979_0_181"/>
          <p:cNvSpPr/>
          <p:nvPr/>
        </p:nvSpPr>
        <p:spPr>
          <a:xfrm>
            <a:off x="3727794" y="6229270"/>
            <a:ext cx="5830800" cy="3420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X: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attribute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attribute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attribute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def method():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def method():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123ea6ca979_0_181"/>
          <p:cNvSpPr/>
          <p:nvPr/>
        </p:nvSpPr>
        <p:spPr>
          <a:xfrm>
            <a:off x="4035390" y="10845026"/>
            <a:ext cx="1427400" cy="1249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23ea6ca979_0_181"/>
          <p:cNvSpPr/>
          <p:nvPr/>
        </p:nvSpPr>
        <p:spPr>
          <a:xfrm>
            <a:off x="6164376" y="10845026"/>
            <a:ext cx="1427400" cy="12492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3ea6ca979_0_181"/>
          <p:cNvSpPr/>
          <p:nvPr/>
        </p:nvSpPr>
        <p:spPr>
          <a:xfrm>
            <a:off x="8131324" y="10845026"/>
            <a:ext cx="1427400" cy="1249200"/>
          </a:xfrm>
          <a:prstGeom prst="ellips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g123ea6ca979_0_181"/>
          <p:cNvCxnSpPr>
            <a:stCxn id="296" idx="2"/>
            <a:endCxn id="297" idx="0"/>
          </p:cNvCxnSpPr>
          <p:nvPr/>
        </p:nvCxnSpPr>
        <p:spPr>
          <a:xfrm flipH="1">
            <a:off x="4748994" y="9649870"/>
            <a:ext cx="1894200" cy="119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g123ea6ca979_0_181"/>
          <p:cNvCxnSpPr>
            <a:stCxn id="296" idx="2"/>
            <a:endCxn id="298" idx="0"/>
          </p:cNvCxnSpPr>
          <p:nvPr/>
        </p:nvCxnSpPr>
        <p:spPr>
          <a:xfrm>
            <a:off x="6643194" y="9649870"/>
            <a:ext cx="234900" cy="119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" name="Google Shape;302;g123ea6ca979_0_181"/>
          <p:cNvCxnSpPr>
            <a:stCxn id="296" idx="2"/>
            <a:endCxn id="299" idx="0"/>
          </p:cNvCxnSpPr>
          <p:nvPr/>
        </p:nvCxnSpPr>
        <p:spPr>
          <a:xfrm>
            <a:off x="6643194" y="9649870"/>
            <a:ext cx="2201700" cy="119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" name="Google Shape;303;g123ea6ca979_0_181"/>
          <p:cNvCxnSpPr>
            <a:stCxn id="295" idx="2"/>
            <a:endCxn id="294" idx="0"/>
          </p:cNvCxnSpPr>
          <p:nvPr/>
        </p:nvCxnSpPr>
        <p:spPr>
          <a:xfrm>
            <a:off x="16504070" y="9649870"/>
            <a:ext cx="2740200" cy="90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g123ea6ca979_0_181"/>
          <p:cNvCxnSpPr>
            <a:stCxn id="295" idx="2"/>
            <a:endCxn id="292" idx="0"/>
          </p:cNvCxnSpPr>
          <p:nvPr/>
        </p:nvCxnSpPr>
        <p:spPr>
          <a:xfrm>
            <a:off x="16504070" y="9649870"/>
            <a:ext cx="663300" cy="90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5" name="Google Shape;305;g123ea6ca979_0_181"/>
          <p:cNvCxnSpPr>
            <a:endCxn id="293" idx="0"/>
          </p:cNvCxnSpPr>
          <p:nvPr/>
        </p:nvCxnSpPr>
        <p:spPr>
          <a:xfrm flipH="1">
            <a:off x="15338688" y="9649694"/>
            <a:ext cx="1165200" cy="90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6" name="Google Shape;306;g123ea6ca979_0_181"/>
          <p:cNvCxnSpPr/>
          <p:nvPr/>
        </p:nvCxnSpPr>
        <p:spPr>
          <a:xfrm flipH="1">
            <a:off x="13748830" y="9649830"/>
            <a:ext cx="2755200" cy="59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7" name="Google Shape;307;g123ea6ca979_0_181"/>
          <p:cNvSpPr txBox="1"/>
          <p:nvPr/>
        </p:nvSpPr>
        <p:spPr>
          <a:xfrm>
            <a:off x="3855896" y="12093962"/>
            <a:ext cx="160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23ea6ca979_0_181"/>
          <p:cNvSpPr txBox="1"/>
          <p:nvPr/>
        </p:nvSpPr>
        <p:spPr>
          <a:xfrm>
            <a:off x="6067274" y="12093962"/>
            <a:ext cx="160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23ea6ca979_0_181"/>
          <p:cNvSpPr txBox="1"/>
          <p:nvPr/>
        </p:nvSpPr>
        <p:spPr>
          <a:xfrm>
            <a:off x="8041576" y="12093962"/>
            <a:ext cx="160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23ea6ca979_0_181"/>
          <p:cNvSpPr txBox="1"/>
          <p:nvPr/>
        </p:nvSpPr>
        <p:spPr>
          <a:xfrm>
            <a:off x="11972716" y="12107620"/>
            <a:ext cx="126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Buck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23ea6ca979_0_181"/>
          <p:cNvSpPr txBox="1"/>
          <p:nvPr/>
        </p:nvSpPr>
        <p:spPr>
          <a:xfrm>
            <a:off x="14482566" y="12040222"/>
            <a:ext cx="155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Buddy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23ea6ca979_0_181"/>
          <p:cNvSpPr txBox="1"/>
          <p:nvPr/>
        </p:nvSpPr>
        <p:spPr>
          <a:xfrm>
            <a:off x="16442580" y="12079948"/>
            <a:ext cx="111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Jojo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123ea6ca979_0_181"/>
          <p:cNvSpPr txBox="1"/>
          <p:nvPr/>
        </p:nvSpPr>
        <p:spPr>
          <a:xfrm>
            <a:off x="17956958" y="12014562"/>
            <a:ext cx="286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Charlemagne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3ea6ca979_0_209"/>
          <p:cNvSpPr/>
          <p:nvPr/>
        </p:nvSpPr>
        <p:spPr>
          <a:xfrm>
            <a:off x="7294550" y="4563275"/>
            <a:ext cx="5922600" cy="7444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7B7B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23ea6ca979_0_209"/>
          <p:cNvSpPr txBox="1"/>
          <p:nvPr/>
        </p:nvSpPr>
        <p:spPr>
          <a:xfrm>
            <a:off x="13372625" y="1640450"/>
            <a:ext cx="11361600" cy="108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employee:    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age):  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self.name = name  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self.age = age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have_a_birthday(self):  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self.age+=1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 = employee('Rona', 45)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print(r.age)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r.have_a_birthday()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print(r.age)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23ea6ca979_0_209"/>
          <p:cNvSpPr/>
          <p:nvPr/>
        </p:nvSpPr>
        <p:spPr>
          <a:xfrm>
            <a:off x="8051450" y="7354400"/>
            <a:ext cx="4408800" cy="12672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constructor (__init__)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23ea6ca979_0_209"/>
          <p:cNvSpPr/>
          <p:nvPr/>
        </p:nvSpPr>
        <p:spPr>
          <a:xfrm>
            <a:off x="1970100" y="1919425"/>
            <a:ext cx="28680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23ea6ca979_0_209"/>
          <p:cNvSpPr/>
          <p:nvPr/>
        </p:nvSpPr>
        <p:spPr>
          <a:xfrm>
            <a:off x="1970075" y="4538375"/>
            <a:ext cx="28680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 an object 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23ea6ca979_0_209"/>
          <p:cNvSpPr/>
          <p:nvPr/>
        </p:nvSpPr>
        <p:spPr>
          <a:xfrm>
            <a:off x="8051450" y="9149550"/>
            <a:ext cx="4408800" cy="12672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class methods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23ea6ca979_0_209"/>
          <p:cNvSpPr/>
          <p:nvPr/>
        </p:nvSpPr>
        <p:spPr>
          <a:xfrm>
            <a:off x="8051450" y="5559250"/>
            <a:ext cx="4408800" cy="12672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 class name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23ea6ca979_0_209"/>
          <p:cNvSpPr/>
          <p:nvPr/>
        </p:nvSpPr>
        <p:spPr>
          <a:xfrm>
            <a:off x="1970075" y="7393175"/>
            <a:ext cx="28680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something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23ea6ca979_0_209"/>
          <p:cNvSpPr/>
          <p:nvPr/>
        </p:nvSpPr>
        <p:spPr>
          <a:xfrm>
            <a:off x="1619500" y="10012150"/>
            <a:ext cx="35694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an object.method()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g123ea6ca979_0_209"/>
          <p:cNvCxnSpPr>
            <a:stCxn id="321" idx="2"/>
            <a:endCxn id="322" idx="0"/>
          </p:cNvCxnSpPr>
          <p:nvPr/>
        </p:nvCxnSpPr>
        <p:spPr>
          <a:xfrm>
            <a:off x="3404100" y="3703825"/>
            <a:ext cx="0" cy="8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" name="Google Shape;328;g123ea6ca979_0_209"/>
          <p:cNvCxnSpPr>
            <a:stCxn id="322" idx="2"/>
            <a:endCxn id="325" idx="0"/>
          </p:cNvCxnSpPr>
          <p:nvPr/>
        </p:nvCxnSpPr>
        <p:spPr>
          <a:xfrm>
            <a:off x="3404075" y="6322775"/>
            <a:ext cx="0" cy="10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9" name="Google Shape;329;g123ea6ca979_0_209"/>
          <p:cNvCxnSpPr>
            <a:stCxn id="325" idx="2"/>
            <a:endCxn id="326" idx="0"/>
          </p:cNvCxnSpPr>
          <p:nvPr/>
        </p:nvCxnSpPr>
        <p:spPr>
          <a:xfrm>
            <a:off x="3404075" y="9177575"/>
            <a:ext cx="0" cy="8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" name="Google Shape;330;g123ea6ca979_0_209"/>
          <p:cNvCxnSpPr>
            <a:stCxn id="322" idx="3"/>
          </p:cNvCxnSpPr>
          <p:nvPr/>
        </p:nvCxnSpPr>
        <p:spPr>
          <a:xfrm>
            <a:off x="4838075" y="5430575"/>
            <a:ext cx="23010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1" name="Google Shape;331;g123ea6ca979_0_209"/>
          <p:cNvCxnSpPr/>
          <p:nvPr/>
        </p:nvCxnSpPr>
        <p:spPr>
          <a:xfrm flipH="1">
            <a:off x="4825350" y="6224500"/>
            <a:ext cx="23136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2" name="Google Shape;332;g123ea6ca979_0_209"/>
          <p:cNvCxnSpPr/>
          <p:nvPr/>
        </p:nvCxnSpPr>
        <p:spPr>
          <a:xfrm flipH="1" rot="10800000">
            <a:off x="5222000" y="10012550"/>
            <a:ext cx="1917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" name="Google Shape;333;g123ea6ca979_0_209"/>
          <p:cNvCxnSpPr/>
          <p:nvPr/>
        </p:nvCxnSpPr>
        <p:spPr>
          <a:xfrm flipH="1">
            <a:off x="5251725" y="10888750"/>
            <a:ext cx="1785000" cy="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b798eac6ae_0_0"/>
          <p:cNvSpPr txBox="1"/>
          <p:nvPr>
            <p:ph type="title"/>
          </p:nvPr>
        </p:nvSpPr>
        <p:spPr>
          <a:xfrm>
            <a:off x="1955800" y="-38100"/>
            <a:ext cx="199218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Classes with __init__()</a:t>
            </a:r>
            <a:endParaRPr/>
          </a:p>
        </p:txBody>
      </p:sp>
      <p:sp>
        <p:nvSpPr>
          <p:cNvPr id="339" name="Google Shape;339;g1b798eac6ae_0_0"/>
          <p:cNvSpPr txBox="1"/>
          <p:nvPr/>
        </p:nvSpPr>
        <p:spPr>
          <a:xfrm>
            <a:off x="465300" y="2617325"/>
            <a:ext cx="12672000" cy="9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Char char="•"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class has a function called __init__(self, [arguments])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Char char="•"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argument refers to the current object.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Char char="•"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init() method objects are optional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Char char="•"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constructor can be defined with any number of arguments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Char char="•"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runs as soon as an object of a class is instantiated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Char char="•"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lets the Python interpreter know that a directory contains code for a Python module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b798eac6ae_0_0"/>
          <p:cNvSpPr txBox="1"/>
          <p:nvPr/>
        </p:nvSpPr>
        <p:spPr>
          <a:xfrm>
            <a:off x="14331024" y="2385850"/>
            <a:ext cx="9888900" cy="8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#Creating Class with __init__()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7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Person: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# init method or constructor 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__init__(self, name):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self.name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name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# Sample Method 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say_hi(self):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print('Hello, my name is', self.name)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Person(‘Sandra’)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p.say_hi()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3ea6ca979_0_228"/>
          <p:cNvSpPr txBox="1"/>
          <p:nvPr/>
        </p:nvSpPr>
        <p:spPr>
          <a:xfrm>
            <a:off x="12625350" y="1409100"/>
            <a:ext cx="12030600" cy="108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employee:    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age):  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self.name = name  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self.age = age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have_a_birthday(self):  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self.age+=1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 = employee('Rona', 45)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print(r.age)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r.have_a_birthday()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print(r.age)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23ea6ca979_0_228"/>
          <p:cNvSpPr/>
          <p:nvPr/>
        </p:nvSpPr>
        <p:spPr>
          <a:xfrm>
            <a:off x="13583800" y="2842350"/>
            <a:ext cx="9056400" cy="2908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23ea6ca979_0_228"/>
          <p:cNvSpPr txBox="1"/>
          <p:nvPr/>
        </p:nvSpPr>
        <p:spPr>
          <a:xfrm>
            <a:off x="2329600" y="2302650"/>
            <a:ext cx="19037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a Constructor for Employee</a:t>
            </a:r>
            <a:endParaRPr b="0" i="0" sz="5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g123ea6ca979_0_228"/>
          <p:cNvCxnSpPr>
            <a:endCxn id="346" idx="2"/>
          </p:cNvCxnSpPr>
          <p:nvPr/>
        </p:nvCxnSpPr>
        <p:spPr>
          <a:xfrm>
            <a:off x="6246400" y="3503250"/>
            <a:ext cx="7337400" cy="79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9" name="Google Shape;349;g123ea6ca979_0_228"/>
          <p:cNvSpPr txBox="1"/>
          <p:nvPr/>
        </p:nvSpPr>
        <p:spPr>
          <a:xfrm>
            <a:off x="1330125" y="4056600"/>
            <a:ext cx="10477200" cy="8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787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alibri"/>
              <a:buChar char="●"/>
            </a:pPr>
            <a:r>
              <a:rPr b="0" i="0" lang="en-US" sz="5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constructor describes how to initialize a new object from a class</a:t>
            </a:r>
            <a:endParaRPr b="0" i="0" sz="5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87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alibri"/>
              <a:buChar char="●"/>
            </a:pPr>
            <a:r>
              <a:rPr b="0" i="0" lang="en-US" sz="5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It’s default syntax is def__init__()</a:t>
            </a:r>
            <a:endParaRPr b="0" i="0" sz="5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87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alibri"/>
              <a:buChar char="●"/>
            </a:pPr>
            <a:r>
              <a:rPr b="0" i="0" lang="en-US" sz="5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object ‘self’ refers to the new object, so that its attributes can be initialized with the syntax:</a:t>
            </a:r>
            <a:endParaRPr b="0" i="0" sz="5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914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self.&lt;attribute&gt;= argument</a:t>
            </a:r>
            <a:endParaRPr b="0" i="0" sz="5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de02279d12_0_0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Mini Challenge</a:t>
            </a:r>
            <a:endParaRPr/>
          </a:p>
        </p:txBody>
      </p:sp>
      <p:sp>
        <p:nvSpPr>
          <p:cNvPr id="355" name="Google Shape;355;g1de02279d12_0_0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/>
              <a:t>Create a class called “product”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/>
              <a:t>Give the class a constructor that takes 2 arguments: strings called product_name and product_category and stores them as class attributes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/>
              <a:t>Add a class method called get_category that </a:t>
            </a:r>
            <a:r>
              <a:rPr b="1" i="1" lang="en-US"/>
              <a:t>returns</a:t>
            </a:r>
            <a:r>
              <a:rPr lang="en-US"/>
              <a:t> the category_name when you call (invoke) the method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/>
              <a:t>Instantiate a product with name “Tea” and category “beverage”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/>
              <a:t>Instantiate another product with name “Chowder” and category “soup”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/>
              <a:t>Call the method get_category for your new objects and print the category.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3ea6ca979_0_236"/>
          <p:cNvSpPr txBox="1"/>
          <p:nvPr>
            <p:ph type="title"/>
          </p:nvPr>
        </p:nvSpPr>
        <p:spPr>
          <a:xfrm>
            <a:off x="1415950" y="29620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Packages in Python</a:t>
            </a:r>
            <a:endParaRPr/>
          </a:p>
        </p:txBody>
      </p:sp>
      <p:cxnSp>
        <p:nvCxnSpPr>
          <p:cNvPr id="361" name="Google Shape;361;g123ea6ca979_0_236"/>
          <p:cNvCxnSpPr>
            <a:stCxn id="362" idx="2"/>
            <a:endCxn id="363" idx="0"/>
          </p:cNvCxnSpPr>
          <p:nvPr/>
        </p:nvCxnSpPr>
        <p:spPr>
          <a:xfrm flipH="1" rot="-5400000">
            <a:off x="14093925" y="2544967"/>
            <a:ext cx="1727400" cy="47208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4" name="Google Shape;364;g123ea6ca979_0_236"/>
          <p:cNvCxnSpPr>
            <a:stCxn id="365" idx="0"/>
            <a:endCxn id="362" idx="2"/>
          </p:cNvCxnSpPr>
          <p:nvPr/>
        </p:nvCxnSpPr>
        <p:spPr>
          <a:xfrm rot="-5400000">
            <a:off x="9373025" y="2545033"/>
            <a:ext cx="1727400" cy="47208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6" name="Google Shape;366;g123ea6ca979_0_236"/>
          <p:cNvCxnSpPr>
            <a:stCxn id="365" idx="2"/>
            <a:endCxn id="367" idx="0"/>
          </p:cNvCxnSpPr>
          <p:nvPr/>
        </p:nvCxnSpPr>
        <p:spPr>
          <a:xfrm flipH="1" rot="-5400000">
            <a:off x="8088875" y="6533383"/>
            <a:ext cx="1828800" cy="2253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8" name="Google Shape;368;g123ea6ca979_0_236"/>
          <p:cNvCxnSpPr>
            <a:stCxn id="369" idx="0"/>
            <a:endCxn id="365" idx="2"/>
          </p:cNvCxnSpPr>
          <p:nvPr/>
        </p:nvCxnSpPr>
        <p:spPr>
          <a:xfrm rot="-5400000">
            <a:off x="5834875" y="6533383"/>
            <a:ext cx="1828800" cy="2253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70" name="Google Shape;370;g123ea6ca979_0_236"/>
          <p:cNvCxnSpPr>
            <a:stCxn id="363" idx="2"/>
            <a:endCxn id="371" idx="0"/>
          </p:cNvCxnSpPr>
          <p:nvPr/>
        </p:nvCxnSpPr>
        <p:spPr>
          <a:xfrm flipH="1" rot="-5400000">
            <a:off x="17530475" y="6533383"/>
            <a:ext cx="1828800" cy="2253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72" name="Google Shape;372;g123ea6ca979_0_236"/>
          <p:cNvCxnSpPr>
            <a:stCxn id="373" idx="0"/>
            <a:endCxn id="363" idx="2"/>
          </p:cNvCxnSpPr>
          <p:nvPr/>
        </p:nvCxnSpPr>
        <p:spPr>
          <a:xfrm rot="-5400000">
            <a:off x="15276475" y="6533383"/>
            <a:ext cx="1828800" cy="2253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2" name="Google Shape;362;g123ea6ca979_0_236"/>
          <p:cNvSpPr txBox="1"/>
          <p:nvPr/>
        </p:nvSpPr>
        <p:spPr>
          <a:xfrm>
            <a:off x="10543125" y="3064867"/>
            <a:ext cx="4108200" cy="976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Package</a:t>
            </a:r>
            <a:endParaRPr b="1" i="0" sz="5000" u="none" cap="none" strike="noStrike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g123ea6ca979_0_236"/>
          <p:cNvSpPr txBox="1"/>
          <p:nvPr/>
        </p:nvSpPr>
        <p:spPr>
          <a:xfrm>
            <a:off x="5825525" y="5769133"/>
            <a:ext cx="4101600" cy="976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Module</a:t>
            </a:r>
            <a:endParaRPr b="1" i="0" sz="5000" u="none" cap="none" strike="noStrike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g123ea6ca979_0_236"/>
          <p:cNvSpPr txBox="1"/>
          <p:nvPr/>
        </p:nvSpPr>
        <p:spPr>
          <a:xfrm>
            <a:off x="15267125" y="5769133"/>
            <a:ext cx="4101600" cy="976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Module</a:t>
            </a:r>
            <a:endParaRPr b="1" i="0" sz="5000" u="none" cap="none" strike="noStrike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g123ea6ca979_0_236"/>
          <p:cNvSpPr txBox="1"/>
          <p:nvPr/>
        </p:nvSpPr>
        <p:spPr>
          <a:xfrm>
            <a:off x="17521125" y="8574733"/>
            <a:ext cx="4101600" cy="976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b="1" i="0" sz="5000" u="none" cap="none" strike="noStrike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g123ea6ca979_0_236"/>
          <p:cNvSpPr txBox="1"/>
          <p:nvPr/>
        </p:nvSpPr>
        <p:spPr>
          <a:xfrm>
            <a:off x="13013125" y="8574733"/>
            <a:ext cx="4101600" cy="976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b="1" i="0" sz="5000" u="none" cap="none" strike="noStrike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g123ea6ca979_0_236"/>
          <p:cNvSpPr txBox="1"/>
          <p:nvPr/>
        </p:nvSpPr>
        <p:spPr>
          <a:xfrm>
            <a:off x="8079525" y="8574733"/>
            <a:ext cx="4101600" cy="976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b="1" i="0" sz="5000" u="none" cap="none" strike="noStrike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g123ea6ca979_0_236"/>
          <p:cNvSpPr txBox="1"/>
          <p:nvPr/>
        </p:nvSpPr>
        <p:spPr>
          <a:xfrm>
            <a:off x="3571525" y="8574733"/>
            <a:ext cx="4101600" cy="976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b="1" i="0" sz="5000" u="none" cap="none" strike="noStrike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g123ea6ca979_0_236"/>
          <p:cNvSpPr txBox="1"/>
          <p:nvPr/>
        </p:nvSpPr>
        <p:spPr>
          <a:xfrm>
            <a:off x="1656525" y="10030075"/>
            <a:ext cx="15864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Package</a:t>
            </a:r>
            <a:endParaRPr b="1" i="0" sz="6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x=Package.Module.Function()</a:t>
            </a:r>
            <a:endParaRPr b="1" i="0" sz="6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g123ea6ca979_0_236"/>
          <p:cNvSpPr txBox="1"/>
          <p:nvPr/>
        </p:nvSpPr>
        <p:spPr>
          <a:xfrm>
            <a:off x="688725" y="6745950"/>
            <a:ext cx="2254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n-US" sz="5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1" i="0" sz="5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123ea6ca979_0_236"/>
          <p:cNvSpPr/>
          <p:nvPr/>
        </p:nvSpPr>
        <p:spPr>
          <a:xfrm>
            <a:off x="2718675" y="5002700"/>
            <a:ext cx="9879000" cy="5321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1"/>
          <p:cNvSpPr txBox="1"/>
          <p:nvPr>
            <p:ph type="title"/>
          </p:nvPr>
        </p:nvSpPr>
        <p:spPr>
          <a:xfrm>
            <a:off x="1777949" y="38100"/>
            <a:ext cx="20828102" cy="152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9400">
                <a:solidFill>
                  <a:srgbClr val="000000"/>
                </a:solidFill>
              </a:rPr>
              <a:t>Make Your Own Modules! </a:t>
            </a:r>
            <a:endParaRPr/>
          </a:p>
        </p:txBody>
      </p:sp>
      <p:sp>
        <p:nvSpPr>
          <p:cNvPr id="382" name="Google Shape;382;p11"/>
          <p:cNvSpPr txBox="1"/>
          <p:nvPr/>
        </p:nvSpPr>
        <p:spPr>
          <a:xfrm>
            <a:off x="693950" y="4072275"/>
            <a:ext cx="12240900" cy="7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1115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Char char="•"/>
            </a:pPr>
            <a:r>
              <a:rPr b="0" i="0" lang="en-US" sz="4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 will allow you to write and keep definitions to be recalled later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Char char="•"/>
            </a:pPr>
            <a:r>
              <a:rPr b="0" i="0" lang="en-US" sz="4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allow you to break down large programs into smaller, more manageable and organized files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Char char="•"/>
            </a:pPr>
            <a:r>
              <a:rPr b="0" i="0" lang="en-US" sz="4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a code library, a file containing a set of functions you want to include in your application.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2100" u="none" cap="none" strike="noStrike">
              <a:solidFill>
                <a:srgbClr val="7B7B7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13856220" y="1848381"/>
            <a:ext cx="10922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#Creating a module by saving the code as mymodule.py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greeting(name)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print(“Hello, “ + name)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11"/>
          <p:cNvSpPr txBox="1"/>
          <p:nvPr/>
        </p:nvSpPr>
        <p:spPr>
          <a:xfrm>
            <a:off x="13703820" y="4148467"/>
            <a:ext cx="11409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#Using a module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mymodule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mymodule.greeting(“Jonathan”)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11"/>
          <p:cNvSpPr txBox="1"/>
          <p:nvPr/>
        </p:nvSpPr>
        <p:spPr>
          <a:xfrm>
            <a:off x="13677870" y="6465439"/>
            <a:ext cx="105663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#Variables in a module (arrays, dictionaries, objects, etc.)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Person1 = {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“name”:”Jane”,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“age” : 36,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“country”: “Norway”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import mymodule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a= my module.person1[“age”]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print(a)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2"/>
          <p:cNvSpPr txBox="1"/>
          <p:nvPr/>
        </p:nvSpPr>
        <p:spPr>
          <a:xfrm>
            <a:off x="1777949" y="38100"/>
            <a:ext cx="20828102" cy="152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9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2"/>
          <p:cNvSpPr txBox="1"/>
          <p:nvPr/>
        </p:nvSpPr>
        <p:spPr>
          <a:xfrm>
            <a:off x="1522995" y="3685951"/>
            <a:ext cx="11409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#Renaming a module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my module as mx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a = mx.person1[“age”]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12"/>
          <p:cNvSpPr txBox="1"/>
          <p:nvPr/>
        </p:nvSpPr>
        <p:spPr>
          <a:xfrm>
            <a:off x="1522995" y="6651705"/>
            <a:ext cx="11409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#Built-in Modules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import platform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x= platform.system()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print(x)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12"/>
          <p:cNvSpPr txBox="1"/>
          <p:nvPr/>
        </p:nvSpPr>
        <p:spPr>
          <a:xfrm>
            <a:off x="12257220" y="3160943"/>
            <a:ext cx="11409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#Import from Module imports only parts from a module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Def greeting(name):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print(“Hello, “ + name)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Person1 = {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“name” : “John”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“age” : 36,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“country”: “Norway”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12"/>
          <p:cNvSpPr txBox="1"/>
          <p:nvPr/>
        </p:nvSpPr>
        <p:spPr>
          <a:xfrm>
            <a:off x="12257220" y="7402743"/>
            <a:ext cx="11409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#Import only the person1 dictionary from the module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mymodule import person1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print(person1[“age”])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23ea6ca979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3712" y="10365979"/>
            <a:ext cx="2436748" cy="69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23ea6ca979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58552" y="6998493"/>
            <a:ext cx="3674885" cy="174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23ea6ca979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30200" y="3265114"/>
            <a:ext cx="1963824" cy="88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23ea6ca979_0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04268" y="3604756"/>
            <a:ext cx="2869444" cy="96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23ea6ca979_0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2933" y="6338365"/>
            <a:ext cx="3426630" cy="115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23ea6ca979_0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4564" y="2246797"/>
            <a:ext cx="3359990" cy="113160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23ea6ca979_0_5"/>
          <p:cNvSpPr/>
          <p:nvPr/>
        </p:nvSpPr>
        <p:spPr>
          <a:xfrm>
            <a:off x="2364058" y="1315844"/>
            <a:ext cx="19324057" cy="11051381"/>
          </a:xfrm>
          <a:custGeom>
            <a:rect b="b" l="l" r="r" t="t"/>
            <a:pathLst>
              <a:path extrusionOk="0" h="5200650" w="8843962">
                <a:moveTo>
                  <a:pt x="0" y="942975"/>
                </a:moveTo>
                <a:cubicBezTo>
                  <a:pt x="52387" y="890588"/>
                  <a:pt x="94337" y="825079"/>
                  <a:pt x="157162" y="785813"/>
                </a:cubicBezTo>
                <a:cubicBezTo>
                  <a:pt x="421353" y="620692"/>
                  <a:pt x="179988" y="783459"/>
                  <a:pt x="314325" y="671513"/>
                </a:cubicBezTo>
                <a:cubicBezTo>
                  <a:pt x="400236" y="599921"/>
                  <a:pt x="314131" y="678770"/>
                  <a:pt x="400050" y="628650"/>
                </a:cubicBezTo>
                <a:cubicBezTo>
                  <a:pt x="444547" y="602693"/>
                  <a:pt x="492211" y="579351"/>
                  <a:pt x="528637" y="542925"/>
                </a:cubicBezTo>
                <a:cubicBezTo>
                  <a:pt x="562415" y="509147"/>
                  <a:pt x="585886" y="481637"/>
                  <a:pt x="628650" y="457200"/>
                </a:cubicBezTo>
                <a:cubicBezTo>
                  <a:pt x="641726" y="449728"/>
                  <a:pt x="657225" y="447675"/>
                  <a:pt x="671512" y="442913"/>
                </a:cubicBezTo>
                <a:lnTo>
                  <a:pt x="842962" y="271463"/>
                </a:lnTo>
                <a:cubicBezTo>
                  <a:pt x="857250" y="257175"/>
                  <a:pt x="869660" y="240723"/>
                  <a:pt x="885825" y="228600"/>
                </a:cubicBezTo>
                <a:cubicBezTo>
                  <a:pt x="923925" y="200025"/>
                  <a:pt x="957528" y="164174"/>
                  <a:pt x="1000125" y="142875"/>
                </a:cubicBezTo>
                <a:cubicBezTo>
                  <a:pt x="1019175" y="133350"/>
                  <a:pt x="1039214" y="125588"/>
                  <a:pt x="1057275" y="114300"/>
                </a:cubicBezTo>
                <a:cubicBezTo>
                  <a:pt x="1077468" y="101680"/>
                  <a:pt x="1093750" y="83252"/>
                  <a:pt x="1114425" y="71438"/>
                </a:cubicBezTo>
                <a:cubicBezTo>
                  <a:pt x="1127501" y="63966"/>
                  <a:pt x="1143817" y="63885"/>
                  <a:pt x="1157287" y="57150"/>
                </a:cubicBezTo>
                <a:cubicBezTo>
                  <a:pt x="1172646" y="49471"/>
                  <a:pt x="1184458" y="35549"/>
                  <a:pt x="1200150" y="28575"/>
                </a:cubicBezTo>
                <a:cubicBezTo>
                  <a:pt x="1227675" y="16342"/>
                  <a:pt x="1285875" y="0"/>
                  <a:pt x="1285875" y="0"/>
                </a:cubicBezTo>
                <a:cubicBezTo>
                  <a:pt x="1309687" y="4763"/>
                  <a:pt x="1336228" y="2240"/>
                  <a:pt x="1357312" y="14288"/>
                </a:cubicBezTo>
                <a:cubicBezTo>
                  <a:pt x="1372221" y="22807"/>
                  <a:pt x="1378913" y="41459"/>
                  <a:pt x="1385887" y="57150"/>
                </a:cubicBezTo>
                <a:cubicBezTo>
                  <a:pt x="1453899" y="210176"/>
                  <a:pt x="1378367" y="88732"/>
                  <a:pt x="1443037" y="185738"/>
                </a:cubicBezTo>
                <a:cubicBezTo>
                  <a:pt x="1447800" y="209550"/>
                  <a:pt x="1450935" y="233747"/>
                  <a:pt x="1457325" y="257175"/>
                </a:cubicBezTo>
                <a:cubicBezTo>
                  <a:pt x="1465250" y="286234"/>
                  <a:pt x="1485900" y="342900"/>
                  <a:pt x="1485900" y="342900"/>
                </a:cubicBezTo>
                <a:cubicBezTo>
                  <a:pt x="1490662" y="419100"/>
                  <a:pt x="1500187" y="495151"/>
                  <a:pt x="1500187" y="571500"/>
                </a:cubicBezTo>
                <a:cubicBezTo>
                  <a:pt x="1500187" y="714341"/>
                  <a:pt x="1515422" y="953473"/>
                  <a:pt x="1471612" y="1128713"/>
                </a:cubicBezTo>
                <a:cubicBezTo>
                  <a:pt x="1467959" y="1143323"/>
                  <a:pt x="1462087" y="1157288"/>
                  <a:pt x="1457325" y="1171575"/>
                </a:cubicBezTo>
                <a:cubicBezTo>
                  <a:pt x="1432494" y="1395048"/>
                  <a:pt x="1428525" y="1373816"/>
                  <a:pt x="1457325" y="1700213"/>
                </a:cubicBezTo>
                <a:cubicBezTo>
                  <a:pt x="1459972" y="1730217"/>
                  <a:pt x="1457325" y="1776413"/>
                  <a:pt x="1485900" y="1785938"/>
                </a:cubicBezTo>
                <a:lnTo>
                  <a:pt x="1571625" y="1814513"/>
                </a:lnTo>
                <a:lnTo>
                  <a:pt x="1614487" y="1828800"/>
                </a:lnTo>
                <a:cubicBezTo>
                  <a:pt x="1628775" y="1838325"/>
                  <a:pt x="1645208" y="1845233"/>
                  <a:pt x="1657350" y="1857375"/>
                </a:cubicBezTo>
                <a:cubicBezTo>
                  <a:pt x="1669492" y="1869517"/>
                  <a:pt x="1672516" y="1889511"/>
                  <a:pt x="1685925" y="1900238"/>
                </a:cubicBezTo>
                <a:cubicBezTo>
                  <a:pt x="1697685" y="1909646"/>
                  <a:pt x="1713932" y="1912049"/>
                  <a:pt x="1728787" y="1914525"/>
                </a:cubicBezTo>
                <a:cubicBezTo>
                  <a:pt x="1771327" y="1921615"/>
                  <a:pt x="1814512" y="1924050"/>
                  <a:pt x="1857375" y="1928813"/>
                </a:cubicBezTo>
                <a:cubicBezTo>
                  <a:pt x="1871662" y="1938338"/>
                  <a:pt x="1884878" y="1949709"/>
                  <a:pt x="1900237" y="1957388"/>
                </a:cubicBezTo>
                <a:cubicBezTo>
                  <a:pt x="1929522" y="1972031"/>
                  <a:pt x="1987372" y="1980530"/>
                  <a:pt x="2014537" y="1985963"/>
                </a:cubicBezTo>
                <a:cubicBezTo>
                  <a:pt x="2033587" y="2009775"/>
                  <a:pt x="2050124" y="2035837"/>
                  <a:pt x="2071687" y="2057400"/>
                </a:cubicBezTo>
                <a:cubicBezTo>
                  <a:pt x="2083829" y="2069542"/>
                  <a:pt x="2102408" y="2073833"/>
                  <a:pt x="2114550" y="2085975"/>
                </a:cubicBezTo>
                <a:cubicBezTo>
                  <a:pt x="2126692" y="2098117"/>
                  <a:pt x="2132132" y="2115646"/>
                  <a:pt x="2143125" y="2128838"/>
                </a:cubicBezTo>
                <a:cubicBezTo>
                  <a:pt x="2177502" y="2170091"/>
                  <a:pt x="2186705" y="2172179"/>
                  <a:pt x="2228850" y="2200275"/>
                </a:cubicBezTo>
                <a:cubicBezTo>
                  <a:pt x="2233612" y="2233613"/>
                  <a:pt x="2241535" y="2266650"/>
                  <a:pt x="2243137" y="2300288"/>
                </a:cubicBezTo>
                <a:cubicBezTo>
                  <a:pt x="2251069" y="2466855"/>
                  <a:pt x="2245256" y="2634039"/>
                  <a:pt x="2257425" y="2800350"/>
                </a:cubicBezTo>
                <a:cubicBezTo>
                  <a:pt x="2259623" y="2830390"/>
                  <a:pt x="2276475" y="2857500"/>
                  <a:pt x="2286000" y="2886075"/>
                </a:cubicBezTo>
                <a:lnTo>
                  <a:pt x="2300287" y="2928938"/>
                </a:lnTo>
                <a:cubicBezTo>
                  <a:pt x="2309699" y="2957173"/>
                  <a:pt x="2317973" y="2994521"/>
                  <a:pt x="2343150" y="3014663"/>
                </a:cubicBezTo>
                <a:cubicBezTo>
                  <a:pt x="2354910" y="3024071"/>
                  <a:pt x="2371157" y="3026474"/>
                  <a:pt x="2386012" y="3028950"/>
                </a:cubicBezTo>
                <a:cubicBezTo>
                  <a:pt x="2428552" y="3036040"/>
                  <a:pt x="2471737" y="3038475"/>
                  <a:pt x="2514600" y="3043238"/>
                </a:cubicBezTo>
                <a:cubicBezTo>
                  <a:pt x="2528887" y="3048000"/>
                  <a:pt x="2542607" y="3060001"/>
                  <a:pt x="2557462" y="3057525"/>
                </a:cubicBezTo>
                <a:cubicBezTo>
                  <a:pt x="2574400" y="3054702"/>
                  <a:pt x="2589017" y="3041873"/>
                  <a:pt x="2600325" y="3028950"/>
                </a:cubicBezTo>
                <a:cubicBezTo>
                  <a:pt x="2622940" y="3003104"/>
                  <a:pt x="2636869" y="2970699"/>
                  <a:pt x="2657475" y="2943225"/>
                </a:cubicBezTo>
                <a:lnTo>
                  <a:pt x="2700337" y="2886075"/>
                </a:lnTo>
                <a:cubicBezTo>
                  <a:pt x="2733849" y="2785543"/>
                  <a:pt x="2690228" y="2909666"/>
                  <a:pt x="2743200" y="2786063"/>
                </a:cubicBezTo>
                <a:cubicBezTo>
                  <a:pt x="2749133" y="2772220"/>
                  <a:pt x="2750752" y="2756671"/>
                  <a:pt x="2757487" y="2743200"/>
                </a:cubicBezTo>
                <a:cubicBezTo>
                  <a:pt x="2765166" y="2727841"/>
                  <a:pt x="2778383" y="2715696"/>
                  <a:pt x="2786062" y="2700338"/>
                </a:cubicBezTo>
                <a:cubicBezTo>
                  <a:pt x="2804814" y="2662834"/>
                  <a:pt x="2793097" y="2645323"/>
                  <a:pt x="2828925" y="2614613"/>
                </a:cubicBezTo>
                <a:cubicBezTo>
                  <a:pt x="2850009" y="2596541"/>
                  <a:pt x="2876813" y="2586468"/>
                  <a:pt x="2900362" y="2571750"/>
                </a:cubicBezTo>
                <a:cubicBezTo>
                  <a:pt x="2914923" y="2562649"/>
                  <a:pt x="2927866" y="2550854"/>
                  <a:pt x="2943225" y="2543175"/>
                </a:cubicBezTo>
                <a:cubicBezTo>
                  <a:pt x="3008910" y="2510333"/>
                  <a:pt x="3008144" y="2518504"/>
                  <a:pt x="3071812" y="2500313"/>
                </a:cubicBezTo>
                <a:cubicBezTo>
                  <a:pt x="3170300" y="2472174"/>
                  <a:pt x="3045687" y="2497523"/>
                  <a:pt x="3200400" y="2471738"/>
                </a:cubicBezTo>
                <a:cubicBezTo>
                  <a:pt x="3223641" y="2425255"/>
                  <a:pt x="3243262" y="2398545"/>
                  <a:pt x="3243262" y="2343150"/>
                </a:cubicBezTo>
                <a:cubicBezTo>
                  <a:pt x="3243262" y="2335971"/>
                  <a:pt x="3224129" y="2219159"/>
                  <a:pt x="3214687" y="2200275"/>
                </a:cubicBezTo>
                <a:cubicBezTo>
                  <a:pt x="3204038" y="2178977"/>
                  <a:pt x="3183389" y="2163941"/>
                  <a:pt x="3171825" y="2143125"/>
                </a:cubicBezTo>
                <a:cubicBezTo>
                  <a:pt x="3159370" y="2120706"/>
                  <a:pt x="3154720" y="2094627"/>
                  <a:pt x="3143250" y="2071688"/>
                </a:cubicBezTo>
                <a:cubicBezTo>
                  <a:pt x="3130831" y="2046850"/>
                  <a:pt x="3113685" y="2024629"/>
                  <a:pt x="3100387" y="2000250"/>
                </a:cubicBezTo>
                <a:cubicBezTo>
                  <a:pt x="3085089" y="1972203"/>
                  <a:pt x="3072823" y="1942572"/>
                  <a:pt x="3057525" y="1914525"/>
                </a:cubicBezTo>
                <a:cubicBezTo>
                  <a:pt x="3044227" y="1890146"/>
                  <a:pt x="3028148" y="1867363"/>
                  <a:pt x="3014662" y="1843088"/>
                </a:cubicBezTo>
                <a:cubicBezTo>
                  <a:pt x="2982991" y="1786081"/>
                  <a:pt x="2946208" y="1694879"/>
                  <a:pt x="2928937" y="1643063"/>
                </a:cubicBezTo>
                <a:cubicBezTo>
                  <a:pt x="2924175" y="1628775"/>
                  <a:pt x="2918303" y="1614811"/>
                  <a:pt x="2914650" y="1600200"/>
                </a:cubicBezTo>
                <a:cubicBezTo>
                  <a:pt x="2908760" y="1576641"/>
                  <a:pt x="2905125" y="1552575"/>
                  <a:pt x="2900362" y="1528763"/>
                </a:cubicBezTo>
                <a:cubicBezTo>
                  <a:pt x="2905125" y="1466850"/>
                  <a:pt x="2906948" y="1404641"/>
                  <a:pt x="2914650" y="1343025"/>
                </a:cubicBezTo>
                <a:cubicBezTo>
                  <a:pt x="2916518" y="1328081"/>
                  <a:pt x="2917367" y="1309804"/>
                  <a:pt x="2928937" y="1300163"/>
                </a:cubicBezTo>
                <a:cubicBezTo>
                  <a:pt x="2948640" y="1283744"/>
                  <a:pt x="2976938" y="1282004"/>
                  <a:pt x="3000375" y="1271588"/>
                </a:cubicBezTo>
                <a:cubicBezTo>
                  <a:pt x="3019838" y="1262938"/>
                  <a:pt x="3039033" y="1253580"/>
                  <a:pt x="3057525" y="1243013"/>
                </a:cubicBezTo>
                <a:cubicBezTo>
                  <a:pt x="3072434" y="1234494"/>
                  <a:pt x="3084604" y="1221202"/>
                  <a:pt x="3100387" y="1214438"/>
                </a:cubicBezTo>
                <a:cubicBezTo>
                  <a:pt x="3118436" y="1206703"/>
                  <a:pt x="3139411" y="1207702"/>
                  <a:pt x="3157537" y="1200150"/>
                </a:cubicBezTo>
                <a:cubicBezTo>
                  <a:pt x="3196857" y="1183766"/>
                  <a:pt x="3236394" y="1166628"/>
                  <a:pt x="3271837" y="1143000"/>
                </a:cubicBezTo>
                <a:cubicBezTo>
                  <a:pt x="3286125" y="1133475"/>
                  <a:pt x="3299341" y="1122104"/>
                  <a:pt x="3314700" y="1114425"/>
                </a:cubicBezTo>
                <a:cubicBezTo>
                  <a:pt x="3328170" y="1107690"/>
                  <a:pt x="3343275" y="1104900"/>
                  <a:pt x="3357562" y="1100138"/>
                </a:cubicBezTo>
                <a:cubicBezTo>
                  <a:pt x="3455429" y="1002271"/>
                  <a:pt x="3409663" y="1036829"/>
                  <a:pt x="3486150" y="985838"/>
                </a:cubicBezTo>
                <a:cubicBezTo>
                  <a:pt x="3495675" y="971550"/>
                  <a:pt x="3497753" y="945586"/>
                  <a:pt x="3514725" y="942975"/>
                </a:cubicBezTo>
                <a:cubicBezTo>
                  <a:pt x="3608198" y="928595"/>
                  <a:pt x="3692028" y="948831"/>
                  <a:pt x="3757612" y="1014413"/>
                </a:cubicBezTo>
                <a:cubicBezTo>
                  <a:pt x="3771900" y="1028700"/>
                  <a:pt x="3780527" y="1054058"/>
                  <a:pt x="3800475" y="1057275"/>
                </a:cubicBezTo>
                <a:cubicBezTo>
                  <a:pt x="3932459" y="1078563"/>
                  <a:pt x="4067297" y="1074747"/>
                  <a:pt x="4200525" y="1085850"/>
                </a:cubicBezTo>
                <a:lnTo>
                  <a:pt x="4371975" y="1100138"/>
                </a:lnTo>
                <a:cubicBezTo>
                  <a:pt x="4414679" y="1108679"/>
                  <a:pt x="4458657" y="1128075"/>
                  <a:pt x="4500562" y="1100138"/>
                </a:cubicBezTo>
                <a:cubicBezTo>
                  <a:pt x="4514850" y="1090613"/>
                  <a:pt x="4516099" y="1068450"/>
                  <a:pt x="4529137" y="1057275"/>
                </a:cubicBezTo>
                <a:cubicBezTo>
                  <a:pt x="4550222" y="1039203"/>
                  <a:pt x="4577825" y="1030338"/>
                  <a:pt x="4600575" y="1014413"/>
                </a:cubicBezTo>
                <a:cubicBezTo>
                  <a:pt x="4625557" y="996925"/>
                  <a:pt x="4647350" y="975199"/>
                  <a:pt x="4672012" y="957263"/>
                </a:cubicBezTo>
                <a:cubicBezTo>
                  <a:pt x="4699786" y="937063"/>
                  <a:pt x="4725850" y="912868"/>
                  <a:pt x="4757737" y="900113"/>
                </a:cubicBezTo>
                <a:cubicBezTo>
                  <a:pt x="4781550" y="890588"/>
                  <a:pt x="4804844" y="879648"/>
                  <a:pt x="4829175" y="871538"/>
                </a:cubicBezTo>
                <a:cubicBezTo>
                  <a:pt x="4847804" y="865328"/>
                  <a:pt x="4867444" y="862645"/>
                  <a:pt x="4886325" y="857250"/>
                </a:cubicBezTo>
                <a:cubicBezTo>
                  <a:pt x="4900806" y="853113"/>
                  <a:pt x="4914900" y="847725"/>
                  <a:pt x="4929187" y="842963"/>
                </a:cubicBezTo>
                <a:cubicBezTo>
                  <a:pt x="4943475" y="833438"/>
                  <a:pt x="4956691" y="822067"/>
                  <a:pt x="4972050" y="814388"/>
                </a:cubicBezTo>
                <a:cubicBezTo>
                  <a:pt x="5090356" y="755234"/>
                  <a:pt x="4934934" y="853418"/>
                  <a:pt x="5057775" y="771525"/>
                </a:cubicBezTo>
                <a:cubicBezTo>
                  <a:pt x="5125817" y="669462"/>
                  <a:pt x="5106596" y="719118"/>
                  <a:pt x="5129212" y="628650"/>
                </a:cubicBezTo>
                <a:cubicBezTo>
                  <a:pt x="5143500" y="633413"/>
                  <a:pt x="5159544" y="651292"/>
                  <a:pt x="5172075" y="642938"/>
                </a:cubicBezTo>
                <a:cubicBezTo>
                  <a:pt x="5209149" y="618222"/>
                  <a:pt x="5219438" y="553497"/>
                  <a:pt x="5229225" y="514350"/>
                </a:cubicBezTo>
                <a:cubicBezTo>
                  <a:pt x="5224462" y="481013"/>
                  <a:pt x="5206769" y="447008"/>
                  <a:pt x="5214937" y="414338"/>
                </a:cubicBezTo>
                <a:cubicBezTo>
                  <a:pt x="5218590" y="399727"/>
                  <a:pt x="5242739" y="400050"/>
                  <a:pt x="5257800" y="400050"/>
                </a:cubicBezTo>
                <a:cubicBezTo>
                  <a:pt x="5291476" y="400050"/>
                  <a:pt x="5324594" y="408802"/>
                  <a:pt x="5357812" y="414338"/>
                </a:cubicBezTo>
                <a:cubicBezTo>
                  <a:pt x="5374114" y="417055"/>
                  <a:pt x="5465844" y="435204"/>
                  <a:pt x="5486400" y="442913"/>
                </a:cubicBezTo>
                <a:cubicBezTo>
                  <a:pt x="5506342" y="450391"/>
                  <a:pt x="5525287" y="460530"/>
                  <a:pt x="5543550" y="471488"/>
                </a:cubicBezTo>
                <a:cubicBezTo>
                  <a:pt x="5572999" y="489157"/>
                  <a:pt x="5629275" y="528638"/>
                  <a:pt x="5629275" y="528638"/>
                </a:cubicBezTo>
                <a:cubicBezTo>
                  <a:pt x="5648325" y="557213"/>
                  <a:pt x="5688230" y="580068"/>
                  <a:pt x="5686425" y="614363"/>
                </a:cubicBezTo>
                <a:cubicBezTo>
                  <a:pt x="5681662" y="704850"/>
                  <a:pt x="5678371" y="795427"/>
                  <a:pt x="5672137" y="885825"/>
                </a:cubicBezTo>
                <a:cubicBezTo>
                  <a:pt x="5668844" y="933574"/>
                  <a:pt x="5661034" y="980943"/>
                  <a:pt x="5657850" y="1028700"/>
                </a:cubicBezTo>
                <a:cubicBezTo>
                  <a:pt x="5651506" y="1123858"/>
                  <a:pt x="5660622" y="1220619"/>
                  <a:pt x="5643562" y="1314450"/>
                </a:cubicBezTo>
                <a:cubicBezTo>
                  <a:pt x="5640490" y="1331344"/>
                  <a:pt x="5613891" y="1332032"/>
                  <a:pt x="5600700" y="1343025"/>
                </a:cubicBezTo>
                <a:cubicBezTo>
                  <a:pt x="5585178" y="1355960"/>
                  <a:pt x="5570889" y="1370463"/>
                  <a:pt x="5557837" y="1385888"/>
                </a:cubicBezTo>
                <a:cubicBezTo>
                  <a:pt x="5518441" y="1432447"/>
                  <a:pt x="5477368" y="1478017"/>
                  <a:pt x="5443537" y="1528763"/>
                </a:cubicBezTo>
                <a:cubicBezTo>
                  <a:pt x="5382345" y="1620550"/>
                  <a:pt x="5433397" y="1546231"/>
                  <a:pt x="5314950" y="1700213"/>
                </a:cubicBezTo>
                <a:cubicBezTo>
                  <a:pt x="5300431" y="1719087"/>
                  <a:pt x="5282736" y="1736064"/>
                  <a:pt x="5272087" y="1757363"/>
                </a:cubicBezTo>
                <a:cubicBezTo>
                  <a:pt x="5224569" y="1852399"/>
                  <a:pt x="5265564" y="1778928"/>
                  <a:pt x="5200650" y="1871663"/>
                </a:cubicBezTo>
                <a:cubicBezTo>
                  <a:pt x="5171109" y="1913865"/>
                  <a:pt x="5143500" y="1957388"/>
                  <a:pt x="5114925" y="2000250"/>
                </a:cubicBezTo>
                <a:cubicBezTo>
                  <a:pt x="5105400" y="2014538"/>
                  <a:pt x="5100638" y="2033588"/>
                  <a:pt x="5086350" y="2043113"/>
                </a:cubicBezTo>
                <a:cubicBezTo>
                  <a:pt x="5072062" y="2052638"/>
                  <a:pt x="5056679" y="2060695"/>
                  <a:pt x="5043487" y="2071688"/>
                </a:cubicBezTo>
                <a:cubicBezTo>
                  <a:pt x="5002234" y="2106065"/>
                  <a:pt x="5000146" y="2115268"/>
                  <a:pt x="4972050" y="2157413"/>
                </a:cubicBezTo>
                <a:cubicBezTo>
                  <a:pt x="4976812" y="2176463"/>
                  <a:pt x="4982077" y="2195394"/>
                  <a:pt x="4986337" y="2214563"/>
                </a:cubicBezTo>
                <a:cubicBezTo>
                  <a:pt x="4991605" y="2238269"/>
                  <a:pt x="4992946" y="2262962"/>
                  <a:pt x="5000625" y="2286000"/>
                </a:cubicBezTo>
                <a:cubicBezTo>
                  <a:pt x="5007360" y="2306206"/>
                  <a:pt x="5019675" y="2324100"/>
                  <a:pt x="5029200" y="2343150"/>
                </a:cubicBezTo>
                <a:cubicBezTo>
                  <a:pt x="5036451" y="2372157"/>
                  <a:pt x="5045475" y="2414463"/>
                  <a:pt x="5057775" y="2443163"/>
                </a:cubicBezTo>
                <a:cubicBezTo>
                  <a:pt x="5066165" y="2462739"/>
                  <a:pt x="5078440" y="2480538"/>
                  <a:pt x="5086350" y="2500313"/>
                </a:cubicBezTo>
                <a:cubicBezTo>
                  <a:pt x="5097537" y="2528279"/>
                  <a:pt x="5089863" y="2569330"/>
                  <a:pt x="5114925" y="2586038"/>
                </a:cubicBezTo>
                <a:lnTo>
                  <a:pt x="5200650" y="2643188"/>
                </a:lnTo>
                <a:cubicBezTo>
                  <a:pt x="5210175" y="2657475"/>
                  <a:pt x="5226797" y="2669051"/>
                  <a:pt x="5229225" y="2686050"/>
                </a:cubicBezTo>
                <a:cubicBezTo>
                  <a:pt x="5235808" y="2732133"/>
                  <a:pt x="5202303" y="2760873"/>
                  <a:pt x="5172075" y="2786063"/>
                </a:cubicBezTo>
                <a:cubicBezTo>
                  <a:pt x="5158883" y="2797056"/>
                  <a:pt x="5144995" y="2807874"/>
                  <a:pt x="5129212" y="2814638"/>
                </a:cubicBezTo>
                <a:cubicBezTo>
                  <a:pt x="5111163" y="2822373"/>
                  <a:pt x="5091112" y="2824163"/>
                  <a:pt x="5072062" y="2828925"/>
                </a:cubicBezTo>
                <a:cubicBezTo>
                  <a:pt x="4938712" y="2824163"/>
                  <a:pt x="4805382" y="2810470"/>
                  <a:pt x="4672012" y="2814638"/>
                </a:cubicBezTo>
                <a:cubicBezTo>
                  <a:pt x="4650724" y="2815303"/>
                  <a:pt x="4632583" y="2831399"/>
                  <a:pt x="4614862" y="2843213"/>
                </a:cubicBezTo>
                <a:cubicBezTo>
                  <a:pt x="4421045" y="2972425"/>
                  <a:pt x="4550697" y="2877347"/>
                  <a:pt x="4471987" y="2971800"/>
                </a:cubicBezTo>
                <a:cubicBezTo>
                  <a:pt x="4459052" y="2987322"/>
                  <a:pt x="4440869" y="2998221"/>
                  <a:pt x="4429125" y="3014663"/>
                </a:cubicBezTo>
                <a:cubicBezTo>
                  <a:pt x="4335104" y="3146294"/>
                  <a:pt x="4469125" y="3003239"/>
                  <a:pt x="4357687" y="3114675"/>
                </a:cubicBezTo>
                <a:cubicBezTo>
                  <a:pt x="4305587" y="3270983"/>
                  <a:pt x="4388676" y="3034235"/>
                  <a:pt x="4314825" y="3200400"/>
                </a:cubicBezTo>
                <a:cubicBezTo>
                  <a:pt x="4302592" y="3227925"/>
                  <a:pt x="4302958" y="3261063"/>
                  <a:pt x="4286250" y="3286125"/>
                </a:cubicBezTo>
                <a:cubicBezTo>
                  <a:pt x="4204357" y="3408966"/>
                  <a:pt x="4302541" y="3253544"/>
                  <a:pt x="4243387" y="3371850"/>
                </a:cubicBezTo>
                <a:cubicBezTo>
                  <a:pt x="4235708" y="3387209"/>
                  <a:pt x="4224337" y="3400425"/>
                  <a:pt x="4214812" y="3414713"/>
                </a:cubicBezTo>
                <a:cubicBezTo>
                  <a:pt x="4210050" y="3429000"/>
                  <a:pt x="4206457" y="3443733"/>
                  <a:pt x="4200525" y="3457575"/>
                </a:cubicBezTo>
                <a:cubicBezTo>
                  <a:pt x="4178773" y="3508330"/>
                  <a:pt x="4172072" y="3514542"/>
                  <a:pt x="4143375" y="3557588"/>
                </a:cubicBezTo>
                <a:cubicBezTo>
                  <a:pt x="4113156" y="3678460"/>
                  <a:pt x="4154322" y="3555454"/>
                  <a:pt x="4086225" y="3657600"/>
                </a:cubicBezTo>
                <a:cubicBezTo>
                  <a:pt x="4077871" y="3670131"/>
                  <a:pt x="4078672" y="3686992"/>
                  <a:pt x="4071937" y="3700463"/>
                </a:cubicBezTo>
                <a:cubicBezTo>
                  <a:pt x="4064258" y="3715821"/>
                  <a:pt x="4052887" y="3729038"/>
                  <a:pt x="4043362" y="3743325"/>
                </a:cubicBezTo>
                <a:cubicBezTo>
                  <a:pt x="4038600" y="3757613"/>
                  <a:pt x="4029075" y="3771128"/>
                  <a:pt x="4029075" y="3786188"/>
                </a:cubicBezTo>
                <a:cubicBezTo>
                  <a:pt x="4029075" y="3824584"/>
                  <a:pt x="4031220" y="3864062"/>
                  <a:pt x="4043362" y="3900488"/>
                </a:cubicBezTo>
                <a:cubicBezTo>
                  <a:pt x="4050892" y="3923079"/>
                  <a:pt x="4070728" y="3939558"/>
                  <a:pt x="4086225" y="3957638"/>
                </a:cubicBezTo>
                <a:cubicBezTo>
                  <a:pt x="4135311" y="4014905"/>
                  <a:pt x="4125432" y="3991245"/>
                  <a:pt x="4186237" y="4043363"/>
                </a:cubicBezTo>
                <a:cubicBezTo>
                  <a:pt x="4254342" y="4101739"/>
                  <a:pt x="4199055" y="4076209"/>
                  <a:pt x="4271962" y="4100513"/>
                </a:cubicBezTo>
                <a:cubicBezTo>
                  <a:pt x="4337466" y="4198769"/>
                  <a:pt x="4296531" y="4175378"/>
                  <a:pt x="4371975" y="4200525"/>
                </a:cubicBezTo>
                <a:cubicBezTo>
                  <a:pt x="4435014" y="4158499"/>
                  <a:pt x="4437218" y="4143755"/>
                  <a:pt x="4543425" y="4186238"/>
                </a:cubicBezTo>
                <a:cubicBezTo>
                  <a:pt x="4557408" y="4191831"/>
                  <a:pt x="4550977" y="4215630"/>
                  <a:pt x="4557712" y="4229100"/>
                </a:cubicBezTo>
                <a:cubicBezTo>
                  <a:pt x="4565391" y="4244459"/>
                  <a:pt x="4578608" y="4256604"/>
                  <a:pt x="4586287" y="4271963"/>
                </a:cubicBezTo>
                <a:cubicBezTo>
                  <a:pt x="4593022" y="4285433"/>
                  <a:pt x="4593261" y="4301660"/>
                  <a:pt x="4600575" y="4314825"/>
                </a:cubicBezTo>
                <a:cubicBezTo>
                  <a:pt x="4617254" y="4344846"/>
                  <a:pt x="4638675" y="4371975"/>
                  <a:pt x="4657725" y="4400550"/>
                </a:cubicBezTo>
                <a:lnTo>
                  <a:pt x="4686300" y="4443413"/>
                </a:lnTo>
                <a:cubicBezTo>
                  <a:pt x="4691062" y="4481513"/>
                  <a:pt x="4687673" y="4521553"/>
                  <a:pt x="4700587" y="4557713"/>
                </a:cubicBezTo>
                <a:cubicBezTo>
                  <a:pt x="4714088" y="4595517"/>
                  <a:pt x="4765727" y="4657240"/>
                  <a:pt x="4800600" y="4686300"/>
                </a:cubicBezTo>
                <a:cubicBezTo>
                  <a:pt x="4813791" y="4697293"/>
                  <a:pt x="4828104" y="4707196"/>
                  <a:pt x="4843462" y="4714875"/>
                </a:cubicBezTo>
                <a:cubicBezTo>
                  <a:pt x="4856933" y="4721610"/>
                  <a:pt x="4871795" y="4725200"/>
                  <a:pt x="4886325" y="4729163"/>
                </a:cubicBezTo>
                <a:cubicBezTo>
                  <a:pt x="4924214" y="4739496"/>
                  <a:pt x="4962115" y="4750036"/>
                  <a:pt x="5000625" y="4757738"/>
                </a:cubicBezTo>
                <a:cubicBezTo>
                  <a:pt x="5024437" y="4762500"/>
                  <a:pt x="5048075" y="4768238"/>
                  <a:pt x="5072062" y="4772025"/>
                </a:cubicBezTo>
                <a:cubicBezTo>
                  <a:pt x="5138590" y="4782529"/>
                  <a:pt x="5272087" y="4800600"/>
                  <a:pt x="5272087" y="4800600"/>
                </a:cubicBezTo>
                <a:cubicBezTo>
                  <a:pt x="5281612" y="4781550"/>
                  <a:pt x="5280456" y="4750185"/>
                  <a:pt x="5300662" y="4743450"/>
                </a:cubicBezTo>
                <a:cubicBezTo>
                  <a:pt x="5314950" y="4738688"/>
                  <a:pt x="5306596" y="4773782"/>
                  <a:pt x="5314950" y="4786313"/>
                </a:cubicBezTo>
                <a:cubicBezTo>
                  <a:pt x="5326158" y="4803125"/>
                  <a:pt x="5344507" y="4813969"/>
                  <a:pt x="5357812" y="4829175"/>
                </a:cubicBezTo>
                <a:cubicBezTo>
                  <a:pt x="5475611" y="4963803"/>
                  <a:pt x="5343299" y="4844875"/>
                  <a:pt x="5543550" y="5000625"/>
                </a:cubicBezTo>
                <a:lnTo>
                  <a:pt x="5543550" y="5000625"/>
                </a:lnTo>
                <a:cubicBezTo>
                  <a:pt x="5557837" y="5014913"/>
                  <a:pt x="5569365" y="5032640"/>
                  <a:pt x="5586412" y="5043488"/>
                </a:cubicBezTo>
                <a:cubicBezTo>
                  <a:pt x="5721594" y="5129513"/>
                  <a:pt x="5662400" y="5074338"/>
                  <a:pt x="5772150" y="5129213"/>
                </a:cubicBezTo>
                <a:cubicBezTo>
                  <a:pt x="5787508" y="5136892"/>
                  <a:pt x="5799653" y="5150109"/>
                  <a:pt x="5815012" y="5157788"/>
                </a:cubicBezTo>
                <a:cubicBezTo>
                  <a:pt x="5828483" y="5164523"/>
                  <a:pt x="5843394" y="5167938"/>
                  <a:pt x="5857875" y="5172075"/>
                </a:cubicBezTo>
                <a:cubicBezTo>
                  <a:pt x="5917561" y="5189128"/>
                  <a:pt x="5933376" y="5189421"/>
                  <a:pt x="6000750" y="5200650"/>
                </a:cubicBezTo>
                <a:cubicBezTo>
                  <a:pt x="6086475" y="5086350"/>
                  <a:pt x="6190188" y="4983547"/>
                  <a:pt x="6257925" y="4857750"/>
                </a:cubicBezTo>
                <a:cubicBezTo>
                  <a:pt x="6292464" y="4793606"/>
                  <a:pt x="6273731" y="4711079"/>
                  <a:pt x="6300787" y="4643438"/>
                </a:cubicBezTo>
                <a:cubicBezTo>
                  <a:pt x="6385486" y="4431690"/>
                  <a:pt x="6277853" y="4695038"/>
                  <a:pt x="6357937" y="4514850"/>
                </a:cubicBezTo>
                <a:cubicBezTo>
                  <a:pt x="6368353" y="4491414"/>
                  <a:pt x="6374443" y="4466042"/>
                  <a:pt x="6386512" y="4443413"/>
                </a:cubicBezTo>
                <a:cubicBezTo>
                  <a:pt x="6412648" y="4394407"/>
                  <a:pt x="6447399" y="4350214"/>
                  <a:pt x="6472237" y="4300538"/>
                </a:cubicBezTo>
                <a:cubicBezTo>
                  <a:pt x="6504059" y="4236895"/>
                  <a:pt x="6501813" y="4237732"/>
                  <a:pt x="6543675" y="4171950"/>
                </a:cubicBezTo>
                <a:cubicBezTo>
                  <a:pt x="6562113" y="4142976"/>
                  <a:pt x="6600825" y="4086225"/>
                  <a:pt x="6600825" y="4086225"/>
                </a:cubicBezTo>
                <a:cubicBezTo>
                  <a:pt x="6605587" y="4071938"/>
                  <a:pt x="6612418" y="4058180"/>
                  <a:pt x="6615112" y="4043363"/>
                </a:cubicBezTo>
                <a:cubicBezTo>
                  <a:pt x="6621981" y="4005586"/>
                  <a:pt x="6620087" y="3966313"/>
                  <a:pt x="6629400" y="3929063"/>
                </a:cubicBezTo>
                <a:cubicBezTo>
                  <a:pt x="6634566" y="3908400"/>
                  <a:pt x="6646813" y="3890052"/>
                  <a:pt x="6657975" y="3871913"/>
                </a:cubicBezTo>
                <a:cubicBezTo>
                  <a:pt x="6801977" y="3637909"/>
                  <a:pt x="6688812" y="3814504"/>
                  <a:pt x="6786562" y="3700463"/>
                </a:cubicBezTo>
                <a:cubicBezTo>
                  <a:pt x="6802059" y="3682383"/>
                  <a:pt x="6813744" y="3661234"/>
                  <a:pt x="6829425" y="3643313"/>
                </a:cubicBezTo>
                <a:cubicBezTo>
                  <a:pt x="6847166" y="3623038"/>
                  <a:pt x="6870411" y="3607716"/>
                  <a:pt x="6886575" y="3586163"/>
                </a:cubicBezTo>
                <a:cubicBezTo>
                  <a:pt x="6920193" y="3541339"/>
                  <a:pt x="6905461" y="3524414"/>
                  <a:pt x="6943725" y="3486150"/>
                </a:cubicBezTo>
                <a:cubicBezTo>
                  <a:pt x="6955867" y="3474008"/>
                  <a:pt x="6972300" y="3467100"/>
                  <a:pt x="6986587" y="3457575"/>
                </a:cubicBezTo>
                <a:cubicBezTo>
                  <a:pt x="7096125" y="3462338"/>
                  <a:pt x="7207153" y="3453234"/>
                  <a:pt x="7315200" y="3471863"/>
                </a:cubicBezTo>
                <a:cubicBezTo>
                  <a:pt x="7349044" y="3477698"/>
                  <a:pt x="7400925" y="3529013"/>
                  <a:pt x="7400925" y="3529013"/>
                </a:cubicBezTo>
                <a:cubicBezTo>
                  <a:pt x="7419975" y="3557588"/>
                  <a:pt x="7447215" y="3582157"/>
                  <a:pt x="7458075" y="3614738"/>
                </a:cubicBezTo>
                <a:cubicBezTo>
                  <a:pt x="7467600" y="3643313"/>
                  <a:pt x="7479345" y="3671242"/>
                  <a:pt x="7486650" y="3700463"/>
                </a:cubicBezTo>
                <a:cubicBezTo>
                  <a:pt x="7496175" y="3738563"/>
                  <a:pt x="7502806" y="3777506"/>
                  <a:pt x="7515225" y="3814763"/>
                </a:cubicBezTo>
                <a:lnTo>
                  <a:pt x="7543800" y="3900488"/>
                </a:lnTo>
                <a:cubicBezTo>
                  <a:pt x="7548562" y="3929063"/>
                  <a:pt x="7551061" y="3958109"/>
                  <a:pt x="7558087" y="3986213"/>
                </a:cubicBezTo>
                <a:cubicBezTo>
                  <a:pt x="7576209" y="4058704"/>
                  <a:pt x="7585900" y="4107467"/>
                  <a:pt x="7672387" y="4129088"/>
                </a:cubicBezTo>
                <a:lnTo>
                  <a:pt x="7729537" y="4143375"/>
                </a:lnTo>
                <a:cubicBezTo>
                  <a:pt x="7753350" y="4138613"/>
                  <a:pt x="7776691" y="4129088"/>
                  <a:pt x="7800975" y="4129088"/>
                </a:cubicBezTo>
                <a:cubicBezTo>
                  <a:pt x="8040313" y="4129088"/>
                  <a:pt x="8065491" y="4135363"/>
                  <a:pt x="8243887" y="4157663"/>
                </a:cubicBezTo>
                <a:cubicBezTo>
                  <a:pt x="8277225" y="4152900"/>
                  <a:pt x="8310224" y="4143375"/>
                  <a:pt x="8343900" y="4143375"/>
                </a:cubicBezTo>
                <a:cubicBezTo>
                  <a:pt x="8387026" y="4143375"/>
                  <a:pt x="8430649" y="4147203"/>
                  <a:pt x="8472487" y="4157663"/>
                </a:cubicBezTo>
                <a:cubicBezTo>
                  <a:pt x="8489146" y="4161828"/>
                  <a:pt x="8502158" y="4175245"/>
                  <a:pt x="8515350" y="4186238"/>
                </a:cubicBezTo>
                <a:cubicBezTo>
                  <a:pt x="8549488" y="4214686"/>
                  <a:pt x="8603108" y="4278063"/>
                  <a:pt x="8615362" y="4314825"/>
                </a:cubicBezTo>
                <a:cubicBezTo>
                  <a:pt x="8635080" y="4373978"/>
                  <a:pt x="8621296" y="4345157"/>
                  <a:pt x="8658225" y="4400550"/>
                </a:cubicBezTo>
                <a:cubicBezTo>
                  <a:pt x="8667750" y="4429125"/>
                  <a:pt x="8670092" y="4461213"/>
                  <a:pt x="8686800" y="4486275"/>
                </a:cubicBezTo>
                <a:lnTo>
                  <a:pt x="8743950" y="4572000"/>
                </a:lnTo>
                <a:cubicBezTo>
                  <a:pt x="8764716" y="4634299"/>
                  <a:pt x="8763365" y="4655305"/>
                  <a:pt x="8801100" y="4700588"/>
                </a:cubicBezTo>
                <a:cubicBezTo>
                  <a:pt x="8814035" y="4716110"/>
                  <a:pt x="8843962" y="4743450"/>
                  <a:pt x="8843962" y="4743450"/>
                </a:cubicBezTo>
              </a:path>
            </a:pathLst>
          </a:custGeom>
          <a:noFill/>
          <a:ln cap="flat" cmpd="sng" w="762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50" spcFirstLastPara="1" rIns="9145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nda with solid fill" id="111" name="Google Shape;111;g123ea6ca979_0_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2663855" y="608014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chart with solid fill" id="112" name="Google Shape;112;g123ea6ca979_0_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29826" y="5928139"/>
            <a:ext cx="1450529" cy="14505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with solid fill" id="113" name="Google Shape;113;g123ea6ca979_0_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63200" y="5866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scene with solid fill" id="114" name="Google Shape;114;g123ea6ca979_0_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505406" y="2962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hematics with solid fill" id="115" name="Google Shape;115;g123ea6ca979_0_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479093" y="447951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est scene with solid fill" id="116" name="Google Shape;116;g123ea6ca979_0_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985782" y="3577090"/>
            <a:ext cx="1593316" cy="1593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With Roots with solid fill" id="117" name="Google Shape;117;g123ea6ca979_0_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37526" y="3933188"/>
            <a:ext cx="1092649" cy="109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 tree with solid fill" id="118" name="Google Shape;118;g123ea6ca979_0_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61158" y="2575378"/>
            <a:ext cx="1450529" cy="14505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thering Tree with solid fill" id="119" name="Google Shape;119;g123ea6ca979_0_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506540" y="3698154"/>
            <a:ext cx="1092649" cy="109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ll scene with solid fill" id="120" name="Google Shape;120;g123ea6ca979_0_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714175" y="2128813"/>
            <a:ext cx="1506021" cy="15060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ve with solid fill" id="121" name="Google Shape;121;g123ea6ca979_0_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271758" y="9017347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wnfish with solid fill" id="122" name="Google Shape;122;g123ea6ca979_0_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701710" y="11346876"/>
            <a:ext cx="968897" cy="968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sh with solid fill" id="123" name="Google Shape;123;g123ea6ca979_0_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505406" y="10537966"/>
            <a:ext cx="1436273" cy="14362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ake with solid fill" id="124" name="Google Shape;124;g123ea6ca979_0_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571127" y="314385"/>
            <a:ext cx="1454346" cy="1454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quisition with solid fill" id="125" name="Google Shape;125;g123ea6ca979_0_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 rot="10800000">
            <a:off x="17352606" y="72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riculture with solid fill" id="126" name="Google Shape;126;g123ea6ca979_0_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1625344" y="103417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ramid with levels with solid fill" id="127" name="Google Shape;127;g123ea6ca979_0_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609498" y="6242586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23ea6ca979_0_5"/>
          <p:cNvSpPr txBox="1"/>
          <p:nvPr/>
        </p:nvSpPr>
        <p:spPr>
          <a:xfrm>
            <a:off x="2372608" y="0"/>
            <a:ext cx="180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23ea6ca979_0_5"/>
          <p:cNvSpPr txBox="1"/>
          <p:nvPr/>
        </p:nvSpPr>
        <p:spPr>
          <a:xfrm>
            <a:off x="5615900" y="1275326"/>
            <a:ext cx="136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endParaRPr b="0" i="0" sz="28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23ea6ca979_0_5"/>
          <p:cNvSpPr txBox="1"/>
          <p:nvPr/>
        </p:nvSpPr>
        <p:spPr>
          <a:xfrm>
            <a:off x="3986159" y="7171582"/>
            <a:ext cx="192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Containers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terfall scene with solid fill" id="131" name="Google Shape;131;g123ea6ca979_0_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8979232" y="8381792"/>
            <a:ext cx="1595841" cy="159584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23ea6ca979_0_5"/>
          <p:cNvSpPr txBox="1"/>
          <p:nvPr/>
        </p:nvSpPr>
        <p:spPr>
          <a:xfrm>
            <a:off x="5939801" y="3095230"/>
            <a:ext cx="202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23ea6ca979_0_5"/>
          <p:cNvSpPr txBox="1"/>
          <p:nvPr/>
        </p:nvSpPr>
        <p:spPr>
          <a:xfrm>
            <a:off x="18344057" y="7583614"/>
            <a:ext cx="304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23ea6ca979_0_5"/>
          <p:cNvSpPr txBox="1"/>
          <p:nvPr/>
        </p:nvSpPr>
        <p:spPr>
          <a:xfrm>
            <a:off x="21236759" y="12071154"/>
            <a:ext cx="232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123ea6ca979_0_5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181460" y="676336"/>
            <a:ext cx="1422400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23ea6ca979_0_5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817150" y="366569"/>
            <a:ext cx="830784" cy="96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23ea6ca979_0_5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2506035" y="212952"/>
            <a:ext cx="2195674" cy="88684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23ea6ca979_0_5"/>
          <p:cNvSpPr txBox="1"/>
          <p:nvPr/>
        </p:nvSpPr>
        <p:spPr>
          <a:xfrm>
            <a:off x="10817753" y="4296711"/>
            <a:ext cx="146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23ea6ca979_0_5"/>
          <p:cNvSpPr txBox="1"/>
          <p:nvPr/>
        </p:nvSpPr>
        <p:spPr>
          <a:xfrm>
            <a:off x="1278600" y="10345100"/>
            <a:ext cx="1673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b="0" i="0" lang="en-US" sz="7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are here!</a:t>
            </a:r>
            <a:endParaRPr b="0" i="0" sz="7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g123ea6ca979_0_5"/>
          <p:cNvCxnSpPr>
            <a:endCxn id="138" idx="1"/>
          </p:cNvCxnSpPr>
          <p:nvPr/>
        </p:nvCxnSpPr>
        <p:spPr>
          <a:xfrm flipH="1" rot="10800000">
            <a:off x="7119353" y="4558311"/>
            <a:ext cx="3698400" cy="558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" name="Google Shape;141;g123ea6ca979_0_5"/>
          <p:cNvSpPr txBox="1"/>
          <p:nvPr/>
        </p:nvSpPr>
        <p:spPr>
          <a:xfrm>
            <a:off x="9041934" y="4956982"/>
            <a:ext cx="192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loops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23ea6ca979_0_5"/>
          <p:cNvSpPr/>
          <p:nvPr/>
        </p:nvSpPr>
        <p:spPr>
          <a:xfrm>
            <a:off x="10047400" y="2016100"/>
            <a:ext cx="3139800" cy="2908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163a278a62_0_5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list of objects</a:t>
            </a:r>
            <a:endParaRPr/>
          </a:p>
        </p:txBody>
      </p:sp>
      <p:sp>
        <p:nvSpPr>
          <p:cNvPr id="400" name="Google Shape;400;g2163a278a62_0_5"/>
          <p:cNvSpPr txBox="1"/>
          <p:nvPr>
            <p:ph idx="1" type="body"/>
          </p:nvPr>
        </p:nvSpPr>
        <p:spPr>
          <a:xfrm>
            <a:off x="794100" y="3597775"/>
            <a:ext cx="10732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employee:    </a:t>
            </a:r>
            <a:endParaRPr b="1" sz="4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4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age):  </a:t>
            </a:r>
            <a:endParaRPr b="1" sz="4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self.name = name  </a:t>
            </a:r>
            <a:endParaRPr b="1" sz="4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self.age = age</a:t>
            </a:r>
            <a:endParaRPr b="1" sz="4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 sz="4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have_a_birthday(self):  </a:t>
            </a:r>
            <a:endParaRPr b="1" sz="4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self.age+=1</a:t>
            </a:r>
            <a:endParaRPr b="1" sz="4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4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sz="4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2163a278a62_0_5"/>
          <p:cNvSpPr txBox="1"/>
          <p:nvPr/>
        </p:nvSpPr>
        <p:spPr>
          <a:xfrm>
            <a:off x="11713550" y="2967800"/>
            <a:ext cx="12459300" cy="85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Courier New"/>
                <a:ea typeface="Courier New"/>
                <a:cs typeface="Courier New"/>
                <a:sym typeface="Courier New"/>
              </a:rPr>
              <a:t>rona = employee('Rona', 45)</a:t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Courier New"/>
                <a:ea typeface="Courier New"/>
                <a:cs typeface="Courier New"/>
                <a:sym typeface="Courier New"/>
              </a:rPr>
              <a:t>charles = </a:t>
            </a:r>
            <a:r>
              <a:rPr b="1" lang="en-US" sz="4200">
                <a:latin typeface="Courier New"/>
                <a:ea typeface="Courier New"/>
                <a:cs typeface="Courier New"/>
                <a:sym typeface="Courier New"/>
              </a:rPr>
              <a:t>employee('Rona', 35)</a:t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Courier New"/>
                <a:ea typeface="Courier New"/>
                <a:cs typeface="Courier New"/>
                <a:sym typeface="Courier New"/>
              </a:rPr>
              <a:t>rona = employee('Tomi', 25)</a:t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Courier New"/>
                <a:ea typeface="Courier New"/>
                <a:cs typeface="Courier New"/>
                <a:sym typeface="Courier New"/>
              </a:rPr>
              <a:t>employee_list = [rona, charles, tomi]</a:t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Courier New"/>
                <a:ea typeface="Courier New"/>
                <a:cs typeface="Courier New"/>
                <a:sym typeface="Courier New"/>
              </a:rPr>
              <a:t>for e in employee_list:</a:t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Courier New"/>
                <a:ea typeface="Courier New"/>
                <a:cs typeface="Courier New"/>
                <a:sym typeface="Courier New"/>
              </a:rPr>
              <a:t>    e.have_a_birthday()</a:t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Courier New"/>
                <a:ea typeface="Courier New"/>
                <a:cs typeface="Courier New"/>
                <a:sym typeface="Courier New"/>
              </a:rPr>
              <a:t>    print (e.age)</a:t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63a278a62_0_0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Challenge! </a:t>
            </a:r>
            <a:endParaRPr/>
          </a:p>
        </p:txBody>
      </p:sp>
      <p:sp>
        <p:nvSpPr>
          <p:cNvPr id="407" name="Google Shape;407;g2163a278a62_0_0"/>
          <p:cNvSpPr txBox="1"/>
          <p:nvPr>
            <p:ph idx="1" type="body"/>
          </p:nvPr>
        </p:nvSpPr>
        <p:spPr>
          <a:xfrm>
            <a:off x="1676400" y="3651250"/>
            <a:ext cx="116949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 fontScale="55000" lnSpcReduction="20000"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Create a class called ‘customer’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Give the class attributes: </a:t>
            </a:r>
            <a:endParaRPr/>
          </a:p>
          <a:p>
            <a:pPr indent="-396240" lvl="0" marL="914400" rtl="0" algn="l">
              <a:spcBef>
                <a:spcPts val="2000"/>
              </a:spcBef>
              <a:spcAft>
                <a:spcPts val="0"/>
              </a:spcAft>
              <a:buSzPct val="100000"/>
              <a:buChar char="๏"/>
            </a:pPr>
            <a:r>
              <a:rPr lang="en-US" sz="4800"/>
              <a:t>firstname</a:t>
            </a:r>
            <a:endParaRPr sz="4800"/>
          </a:p>
          <a:p>
            <a:pPr indent="-39624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๏"/>
            </a:pPr>
            <a:r>
              <a:rPr lang="en-US" sz="4800"/>
              <a:t>lastname</a:t>
            </a:r>
            <a:endParaRPr sz="4800"/>
          </a:p>
          <a:p>
            <a:pPr indent="-39624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๏"/>
            </a:pPr>
            <a:r>
              <a:rPr lang="en-US" sz="4800"/>
              <a:t>borough</a:t>
            </a:r>
            <a:endParaRPr sz="4800"/>
          </a:p>
          <a:p>
            <a:pPr indent="-39624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๏"/>
            </a:pPr>
            <a:r>
              <a:rPr lang="en-US" sz="4800"/>
              <a:t>purchase_count (initial value should be 0)</a:t>
            </a:r>
            <a:endParaRPr sz="48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methods</a:t>
            </a:r>
            <a:endParaRPr/>
          </a:p>
          <a:p>
            <a:pPr indent="-354330" lvl="0" marL="914400" rtl="0" algn="l">
              <a:spcBef>
                <a:spcPts val="2000"/>
              </a:spcBef>
              <a:spcAft>
                <a:spcPts val="0"/>
              </a:spcAft>
              <a:buSzPct val="69230"/>
              <a:buChar char="๏"/>
            </a:pPr>
            <a:r>
              <a:rPr lang="en-US"/>
              <a:t>constructor</a:t>
            </a:r>
            <a:endParaRPr/>
          </a:p>
          <a:p>
            <a:pPr indent="-354330" lvl="0" marL="914400" rtl="0" algn="l">
              <a:spcBef>
                <a:spcPts val="0"/>
              </a:spcBef>
              <a:spcAft>
                <a:spcPts val="0"/>
              </a:spcAft>
              <a:buSzPct val="69230"/>
              <a:buChar char="๏"/>
            </a:pPr>
            <a:r>
              <a:rPr lang="en-US"/>
              <a:t>new_purchase()   (increment purchase_count when called)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Save the class in a new file called customer.py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—---------------------------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Create a new (empty) notebook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Import customer from customer 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Create an instance of customer with attributes </a:t>
            </a:r>
            <a:endParaRPr/>
          </a:p>
          <a:p>
            <a:pPr indent="-354330" lvl="0" marL="457200" rtl="0" algn="l">
              <a:spcBef>
                <a:spcPts val="2000"/>
              </a:spcBef>
              <a:spcAft>
                <a:spcPts val="0"/>
              </a:spcAft>
              <a:buSzPct val="69230"/>
              <a:buChar char="๏"/>
            </a:pPr>
            <a:r>
              <a:rPr lang="en-US"/>
              <a:t>firstname “Allie” 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69230"/>
              <a:buChar char="๏"/>
            </a:pPr>
            <a:r>
              <a:rPr lang="en-US"/>
              <a:t>lastname “Gator” 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69230"/>
              <a:buChar char="๏"/>
            </a:pPr>
            <a:r>
              <a:rPr lang="en-US"/>
              <a:t>borough “Bronx” 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Have your new customer make a purchase (call new_purchase() )</a:t>
            </a:r>
            <a:endParaRPr/>
          </a:p>
        </p:txBody>
      </p:sp>
      <p:sp>
        <p:nvSpPr>
          <p:cNvPr id="408" name="Google Shape;408;g2163a278a62_0_0"/>
          <p:cNvSpPr txBox="1"/>
          <p:nvPr>
            <p:ph idx="1" type="body"/>
          </p:nvPr>
        </p:nvSpPr>
        <p:spPr>
          <a:xfrm>
            <a:off x="13665325" y="3830375"/>
            <a:ext cx="10339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3600"/>
              <a:t>Create 2 new customers</a:t>
            </a:r>
            <a:endParaRPr sz="36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3600"/>
              <a:t>give them names and boroughs of your choosing</a:t>
            </a:r>
            <a:endParaRPr sz="36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3600"/>
              <a:t>Add all 3 employees to a list</a:t>
            </a:r>
            <a:endParaRPr sz="36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3600"/>
              <a:t>Iterate through the list and call new_purchase for each customer</a:t>
            </a:r>
            <a:endParaRPr sz="36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3600"/>
              <a:t>print the </a:t>
            </a:r>
            <a:r>
              <a:rPr lang="en-US" sz="3600"/>
              <a:t>value for purchase_count for each customer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"/>
          <p:cNvSpPr txBox="1"/>
          <p:nvPr>
            <p:ph type="title"/>
          </p:nvPr>
        </p:nvSpPr>
        <p:spPr>
          <a:xfrm>
            <a:off x="1524000" y="38100"/>
            <a:ext cx="20156986" cy="1483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lang="en-US" sz="9200">
                <a:solidFill>
                  <a:srgbClr val="000000"/>
                </a:solidFill>
              </a:rPr>
              <a:t>Using dir() function</a:t>
            </a:r>
            <a:endParaRPr/>
          </a:p>
        </p:txBody>
      </p:sp>
      <p:sp>
        <p:nvSpPr>
          <p:cNvPr id="414" name="Google Shape;414;p13"/>
          <p:cNvSpPr txBox="1"/>
          <p:nvPr/>
        </p:nvSpPr>
        <p:spPr>
          <a:xfrm>
            <a:off x="15707351" y="4983950"/>
            <a:ext cx="8155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#Using the dir() Function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b="0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platform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x=dir(platform)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13"/>
          <p:cNvSpPr txBox="1"/>
          <p:nvPr/>
        </p:nvSpPr>
        <p:spPr>
          <a:xfrm>
            <a:off x="814998" y="4615180"/>
            <a:ext cx="13446827" cy="448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28600" lvl="0" marL="228600" marR="0" rtl="0" algn="l">
              <a:lnSpc>
                <a:spcPct val="20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 function is a built-in Python function that returns a list of the attributes and methods of any object (functions, modules, strings, lists, dictionaries,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6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7B7B7B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0"/>
          <p:cNvSpPr txBox="1"/>
          <p:nvPr>
            <p:ph type="title"/>
          </p:nvPr>
        </p:nvSpPr>
        <p:spPr>
          <a:xfrm>
            <a:off x="1777949" y="-38100"/>
            <a:ext cx="20828102" cy="2010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Scope</a:t>
            </a:r>
            <a:endParaRPr/>
          </a:p>
        </p:txBody>
      </p:sp>
      <p:sp>
        <p:nvSpPr>
          <p:cNvPr id="421" name="Google Shape;421;p10"/>
          <p:cNvSpPr txBox="1"/>
          <p:nvPr/>
        </p:nvSpPr>
        <p:spPr>
          <a:xfrm>
            <a:off x="154973" y="2087332"/>
            <a:ext cx="13446900" cy="9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28600" lvl="0" marL="228600" marR="0" rtl="0" algn="l">
              <a:lnSpc>
                <a:spcPct val="20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</a:pPr>
            <a:r>
              <a:rPr b="1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Scope</a:t>
            </a: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 variable is created inside a function belongs to the local scope of that function, and can only be used inside that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20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</a:pPr>
            <a:r>
              <a:rPr b="1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Scope: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created in the main body of the Python code is a global variable and belongs to the global scope</a:t>
            </a:r>
            <a:r>
              <a:rPr b="0" i="0" lang="en-US" sz="14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variables are available from within any scope, global and local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6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7B7B7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2" name="Google Shape;422;p10"/>
          <p:cNvSpPr txBox="1"/>
          <p:nvPr/>
        </p:nvSpPr>
        <p:spPr>
          <a:xfrm>
            <a:off x="14133295" y="5284315"/>
            <a:ext cx="11409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#Global: Variable created outside a function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300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newfunc():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print(x)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myfunc()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10"/>
          <p:cNvSpPr txBox="1"/>
          <p:nvPr/>
        </p:nvSpPr>
        <p:spPr>
          <a:xfrm>
            <a:off x="14114096" y="1448974"/>
            <a:ext cx="104313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#Local: Variable created inside a function is only available in that function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newfunc():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= 200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print(x)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myfunc()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p10"/>
          <p:cNvSpPr txBox="1"/>
          <p:nvPr/>
        </p:nvSpPr>
        <p:spPr>
          <a:xfrm>
            <a:off x="14133295" y="9038724"/>
            <a:ext cx="11409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#Function inside a function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myfunc():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= 300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Def myinnerfunc():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print(x)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myinnerfunc()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15937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myfunc()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ea6ca979_0_50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How’d We Get Here? </a:t>
            </a:r>
            <a:endParaRPr/>
          </a:p>
        </p:txBody>
      </p:sp>
      <p:grpSp>
        <p:nvGrpSpPr>
          <p:cNvPr id="148" name="Google Shape;148;g123ea6ca979_0_50"/>
          <p:cNvGrpSpPr/>
          <p:nvPr/>
        </p:nvGrpSpPr>
        <p:grpSpPr>
          <a:xfrm>
            <a:off x="1829908" y="3854650"/>
            <a:ext cx="13924200" cy="8702972"/>
            <a:chOff x="1776729" y="0"/>
            <a:chExt cx="6962100" cy="4351486"/>
          </a:xfrm>
        </p:grpSpPr>
        <p:sp>
          <p:nvSpPr>
            <p:cNvPr id="149" name="Google Shape;149;g123ea6ca979_0_50"/>
            <p:cNvSpPr/>
            <p:nvPr/>
          </p:nvSpPr>
          <p:spPr>
            <a:xfrm>
              <a:off x="1776729" y="0"/>
              <a:ext cx="6962100" cy="43512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quadBezTo>
                    <a:pt x="20000" y="40000"/>
                    <a:pt x="101250" y="15000"/>
                  </a:quadBezTo>
                  <a:lnTo>
                    <a:pt x="100194" y="0"/>
                  </a:lnTo>
                  <a:lnTo>
                    <a:pt x="120000" y="24000"/>
                  </a:lnTo>
                  <a:lnTo>
                    <a:pt x="104419" y="60000"/>
                  </a:lnTo>
                  <a:lnTo>
                    <a:pt x="103363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CCD3EA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123ea6ca979_0_50"/>
            <p:cNvSpPr/>
            <p:nvPr/>
          </p:nvSpPr>
          <p:spPr>
            <a:xfrm>
              <a:off x="2462500" y="3235654"/>
              <a:ext cx="160200" cy="160200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123ea6ca979_0_50"/>
            <p:cNvSpPr/>
            <p:nvPr/>
          </p:nvSpPr>
          <p:spPr>
            <a:xfrm>
              <a:off x="2542565" y="3315719"/>
              <a:ext cx="912000" cy="10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123ea6ca979_0_50"/>
            <p:cNvSpPr txBox="1"/>
            <p:nvPr/>
          </p:nvSpPr>
          <p:spPr>
            <a:xfrm>
              <a:off x="2542565" y="3315719"/>
              <a:ext cx="912000" cy="10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6965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types and variables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123ea6ca979_0_50"/>
            <p:cNvSpPr/>
            <p:nvPr/>
          </p:nvSpPr>
          <p:spPr>
            <a:xfrm>
              <a:off x="3329286" y="2402808"/>
              <a:ext cx="250500" cy="250500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123ea6ca979_0_50"/>
            <p:cNvSpPr/>
            <p:nvPr/>
          </p:nvSpPr>
          <p:spPr>
            <a:xfrm>
              <a:off x="3454605" y="2528127"/>
              <a:ext cx="1155600" cy="18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123ea6ca979_0_50"/>
            <p:cNvSpPr txBox="1"/>
            <p:nvPr/>
          </p:nvSpPr>
          <p:spPr>
            <a:xfrm>
              <a:off x="3454605" y="2528127"/>
              <a:ext cx="1155600" cy="18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656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Math and basic operators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123ea6ca979_0_50"/>
            <p:cNvSpPr/>
            <p:nvPr/>
          </p:nvSpPr>
          <p:spPr>
            <a:xfrm>
              <a:off x="4443229" y="1738794"/>
              <a:ext cx="334200" cy="334200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123ea6ca979_0_50"/>
            <p:cNvSpPr/>
            <p:nvPr/>
          </p:nvSpPr>
          <p:spPr>
            <a:xfrm>
              <a:off x="4610320" y="1905886"/>
              <a:ext cx="1343700" cy="24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23ea6ca979_0_50"/>
            <p:cNvSpPr txBox="1"/>
            <p:nvPr/>
          </p:nvSpPr>
          <p:spPr>
            <a:xfrm>
              <a:off x="4610320" y="1905886"/>
              <a:ext cx="1343700" cy="24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35415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Collections: lists, tuples, sets, and dictionaries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123ea6ca979_0_50"/>
            <p:cNvSpPr/>
            <p:nvPr/>
          </p:nvSpPr>
          <p:spPr>
            <a:xfrm>
              <a:off x="5738187" y="1220115"/>
              <a:ext cx="431700" cy="431700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123ea6ca979_0_50"/>
            <p:cNvSpPr/>
            <p:nvPr/>
          </p:nvSpPr>
          <p:spPr>
            <a:xfrm>
              <a:off x="5954014" y="1435941"/>
              <a:ext cx="1392300" cy="29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123ea6ca979_0_50"/>
            <p:cNvSpPr txBox="1"/>
            <p:nvPr/>
          </p:nvSpPr>
          <p:spPr>
            <a:xfrm>
              <a:off x="5954014" y="1435941"/>
              <a:ext cx="1392300" cy="29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4574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Program control: if- elif-else, for loops, while loops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123ea6ca979_0_50"/>
            <p:cNvSpPr/>
            <p:nvPr/>
          </p:nvSpPr>
          <p:spPr>
            <a:xfrm>
              <a:off x="7071437" y="873748"/>
              <a:ext cx="549900" cy="549900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123ea6ca979_0_50"/>
            <p:cNvSpPr/>
            <p:nvPr/>
          </p:nvSpPr>
          <p:spPr>
            <a:xfrm>
              <a:off x="7346442" y="1148753"/>
              <a:ext cx="1392300" cy="3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123ea6ca979_0_50"/>
            <p:cNvSpPr txBox="1"/>
            <p:nvPr/>
          </p:nvSpPr>
          <p:spPr>
            <a:xfrm>
              <a:off x="7346442" y="1148753"/>
              <a:ext cx="1392300" cy="3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58285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Functions: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Arguments and return values 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g123ea6ca979_0_50"/>
          <p:cNvSpPr/>
          <p:nvPr/>
        </p:nvSpPr>
        <p:spPr>
          <a:xfrm>
            <a:off x="16505700" y="2935000"/>
            <a:ext cx="7381200" cy="47658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3ea6ca979_0_72"/>
          <p:cNvSpPr txBox="1"/>
          <p:nvPr>
            <p:ph type="title"/>
          </p:nvPr>
        </p:nvSpPr>
        <p:spPr>
          <a:xfrm>
            <a:off x="1777948" y="98264"/>
            <a:ext cx="20828400" cy="1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9800">
                <a:solidFill>
                  <a:srgbClr val="000000"/>
                </a:solidFill>
              </a:rPr>
              <a:t>Simple Calculations</a:t>
            </a:r>
            <a:endParaRPr/>
          </a:p>
        </p:txBody>
      </p:sp>
      <p:sp>
        <p:nvSpPr>
          <p:cNvPr id="171" name="Google Shape;171;g123ea6ca979_0_72"/>
          <p:cNvSpPr txBox="1"/>
          <p:nvPr/>
        </p:nvSpPr>
        <p:spPr>
          <a:xfrm>
            <a:off x="1562900" y="3765625"/>
            <a:ext cx="11983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04800" lvl="0" marL="457200" marR="0" rtl="0" algn="l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g123ea6ca979_0_72"/>
          <p:cNvGraphicFramePr/>
          <p:nvPr/>
        </p:nvGraphicFramePr>
        <p:xfrm>
          <a:off x="4952324" y="231961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{D35E4D48-3AE3-42B7-B15B-F5E2987399AA}</a:tableStyleId>
              </a:tblPr>
              <a:tblGrid>
                <a:gridCol w="7493450"/>
                <a:gridCol w="7493450"/>
              </a:tblGrid>
              <a:tr h="139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5800" u="none" cap="none" strike="noStrike">
                          <a:solidFill>
                            <a:srgbClr val="000000"/>
                          </a:solidFill>
                        </a:rPr>
                        <a:t>Addition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5800" u="none" cap="none" strike="noStrike">
                          <a:solidFill>
                            <a:srgbClr val="000000"/>
                          </a:solidFill>
                        </a:rPr>
                        <a:t>8+8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39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5800" u="none" cap="none" strike="noStrike">
                          <a:solidFill>
                            <a:srgbClr val="000000"/>
                          </a:solidFill>
                        </a:rPr>
                        <a:t>Subtraction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5800" u="none" cap="none" strike="noStrike">
                          <a:solidFill>
                            <a:srgbClr val="000000"/>
                          </a:solidFill>
                        </a:rPr>
                        <a:t>8-1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39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5800" u="none" cap="none" strike="noStrike">
                          <a:solidFill>
                            <a:srgbClr val="000000"/>
                          </a:solidFill>
                        </a:rPr>
                        <a:t>Multiplication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5800" u="none" cap="none" strike="noStrike">
                          <a:solidFill>
                            <a:srgbClr val="000000"/>
                          </a:solidFill>
                        </a:rPr>
                        <a:t>8*8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39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5800" u="none" cap="none" strike="noStrike">
                          <a:solidFill>
                            <a:srgbClr val="000000"/>
                          </a:solidFill>
                        </a:rPr>
                        <a:t>Division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5800" u="none" cap="none" strike="noStrike">
                          <a:solidFill>
                            <a:srgbClr val="000000"/>
                          </a:solidFill>
                        </a:rPr>
                        <a:t>8/4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39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5800" u="none" cap="none" strike="noStrike">
                          <a:solidFill>
                            <a:srgbClr val="000000"/>
                          </a:solidFill>
                        </a:rPr>
                        <a:t>Floor Division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5800" u="none" cap="none" strike="noStrike">
                          <a:solidFill>
                            <a:srgbClr val="000000"/>
                          </a:solidFill>
                        </a:rPr>
                        <a:t>8//3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39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5800" u="none" cap="none" strike="noStrike">
                          <a:solidFill>
                            <a:srgbClr val="000000"/>
                          </a:solidFill>
                        </a:rPr>
                        <a:t>Exponents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5800" u="none" cap="none" strike="noStrike">
                          <a:solidFill>
                            <a:srgbClr val="000000"/>
                          </a:solidFill>
                        </a:rPr>
                        <a:t>8**2</a:t>
                      </a:r>
                      <a:endParaRPr sz="3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3ea6ca979_0_78"/>
          <p:cNvSpPr txBox="1"/>
          <p:nvPr>
            <p:ph type="title"/>
          </p:nvPr>
        </p:nvSpPr>
        <p:spPr>
          <a:xfrm>
            <a:off x="1777949" y="38100"/>
            <a:ext cx="208284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Python Collections</a:t>
            </a:r>
            <a:endParaRPr/>
          </a:p>
        </p:txBody>
      </p:sp>
      <p:graphicFrame>
        <p:nvGraphicFramePr>
          <p:cNvPr id="178" name="Google Shape;178;g123ea6ca979_0_78"/>
          <p:cNvGraphicFramePr/>
          <p:nvPr/>
        </p:nvGraphicFramePr>
        <p:xfrm>
          <a:off x="1777948" y="362966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{D35E4D48-3AE3-42B7-B15B-F5E2987399AA}</a:tableStyleId>
              </a:tblPr>
              <a:tblGrid>
                <a:gridCol w="5019100"/>
                <a:gridCol w="16581150"/>
              </a:tblGrid>
              <a:tr h="13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200" u="none" cap="none" strike="noStrike">
                          <a:solidFill>
                            <a:srgbClr val="000000"/>
                          </a:solidFill>
                        </a:rPr>
                        <a:t>List []</a:t>
                      </a:r>
                      <a:endParaRPr sz="4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400" u="none" cap="none" strike="noStrike">
                          <a:solidFill>
                            <a:srgbClr val="000000"/>
                          </a:solidFill>
                        </a:rPr>
                        <a:t>An ordered sequence of items. It is most commonly used data type in Python. It is very flexible. Uses brackets [ ]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228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200" u="none" cap="none" strike="noStrike">
                          <a:solidFill>
                            <a:srgbClr val="000000"/>
                          </a:solidFill>
                        </a:rPr>
                        <a:t>Tuple ()</a:t>
                      </a:r>
                      <a:endParaRPr sz="4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400" u="none" cap="none" strike="noStrike">
                          <a:solidFill>
                            <a:srgbClr val="000000"/>
                          </a:solidFill>
                        </a:rPr>
                        <a:t>An ordered sequence of items, same as list. The only difference is that tuple are immutable. Once it’s created it cannot be modified. With single values, a comma be at the end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139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200" u="none" cap="none" strike="noStrike">
                          <a:solidFill>
                            <a:srgbClr val="000000"/>
                          </a:solidFill>
                        </a:rPr>
                        <a:t>Set {}</a:t>
                      </a:r>
                      <a:endParaRPr sz="4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400" u="none" cap="none" strike="noStrike">
                          <a:solidFill>
                            <a:srgbClr val="000000"/>
                          </a:solidFill>
                        </a:rPr>
                        <a:t>An unordered collection of unique items. Set is defined by values separated by comma inside braces. Items are not ordered. 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139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200" u="none" cap="none" strike="noStrike">
                          <a:solidFill>
                            <a:srgbClr val="000000"/>
                          </a:solidFill>
                        </a:rPr>
                        <a:t>Dictionary  {  :  }</a:t>
                      </a:r>
                      <a:endParaRPr sz="4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400" u="none" cap="none" strike="noStrike">
                          <a:solidFill>
                            <a:srgbClr val="000000"/>
                          </a:solidFill>
                        </a:rPr>
                        <a:t>An unordered collection of key-value pairs. Very similar to json data. It is used when you have a large amount of data. To retrieve the data you must know the key.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3ea6ca979_0_83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For loops</a:t>
            </a:r>
            <a:endParaRPr/>
          </a:p>
        </p:txBody>
      </p:sp>
      <p:sp>
        <p:nvSpPr>
          <p:cNvPr id="184" name="Google Shape;184;g123ea6ca979_0_83"/>
          <p:cNvSpPr/>
          <p:nvPr/>
        </p:nvSpPr>
        <p:spPr>
          <a:xfrm>
            <a:off x="1883950" y="3381650"/>
            <a:ext cx="2644200" cy="18840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at the top of the list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23ea6ca979_0_83"/>
          <p:cNvSpPr/>
          <p:nvPr/>
        </p:nvSpPr>
        <p:spPr>
          <a:xfrm>
            <a:off x="4759150" y="6246600"/>
            <a:ext cx="4329600" cy="2651400"/>
          </a:xfrm>
          <a:prstGeom prst="diamond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this the end of the list?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23ea6ca979_0_83"/>
          <p:cNvSpPr/>
          <p:nvPr/>
        </p:nvSpPr>
        <p:spPr>
          <a:xfrm>
            <a:off x="5313100" y="3381650"/>
            <a:ext cx="3172800" cy="18840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something 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the current item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123ea6ca979_0_83"/>
          <p:cNvCxnSpPr>
            <a:stCxn id="184" idx="3"/>
            <a:endCxn id="186" idx="1"/>
          </p:cNvCxnSpPr>
          <p:nvPr/>
        </p:nvCxnSpPr>
        <p:spPr>
          <a:xfrm>
            <a:off x="4528150" y="4323650"/>
            <a:ext cx="78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g123ea6ca979_0_83"/>
          <p:cNvCxnSpPr>
            <a:stCxn id="186" idx="2"/>
            <a:endCxn id="185" idx="0"/>
          </p:cNvCxnSpPr>
          <p:nvPr/>
        </p:nvCxnSpPr>
        <p:spPr>
          <a:xfrm>
            <a:off x="6899500" y="5265650"/>
            <a:ext cx="24600" cy="9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g123ea6ca979_0_83"/>
          <p:cNvSpPr/>
          <p:nvPr/>
        </p:nvSpPr>
        <p:spPr>
          <a:xfrm>
            <a:off x="5486350" y="9713700"/>
            <a:ext cx="2875200" cy="18840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command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g123ea6ca979_0_83"/>
          <p:cNvCxnSpPr>
            <a:stCxn id="185" idx="2"/>
            <a:endCxn id="189" idx="0"/>
          </p:cNvCxnSpPr>
          <p:nvPr/>
        </p:nvCxnSpPr>
        <p:spPr>
          <a:xfrm>
            <a:off x="6923950" y="8898000"/>
            <a:ext cx="0" cy="8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g123ea6ca979_0_83"/>
          <p:cNvSpPr/>
          <p:nvPr/>
        </p:nvSpPr>
        <p:spPr>
          <a:xfrm>
            <a:off x="9856450" y="7081800"/>
            <a:ext cx="2405400" cy="9810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item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g123ea6ca979_0_83"/>
          <p:cNvCxnSpPr>
            <a:stCxn id="185" idx="3"/>
            <a:endCxn id="191" idx="1"/>
          </p:cNvCxnSpPr>
          <p:nvPr/>
        </p:nvCxnSpPr>
        <p:spPr>
          <a:xfrm>
            <a:off x="9088750" y="757230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g123ea6ca979_0_83"/>
          <p:cNvCxnSpPr>
            <a:stCxn id="191" idx="0"/>
            <a:endCxn id="186" idx="3"/>
          </p:cNvCxnSpPr>
          <p:nvPr/>
        </p:nvCxnSpPr>
        <p:spPr>
          <a:xfrm flipH="1" rot="5400000">
            <a:off x="8393500" y="4416150"/>
            <a:ext cx="2758200" cy="257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g123ea6ca979_0_83"/>
          <p:cNvSpPr txBox="1"/>
          <p:nvPr/>
        </p:nvSpPr>
        <p:spPr>
          <a:xfrm>
            <a:off x="14072325" y="5391075"/>
            <a:ext cx="6000000" cy="244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Larry</a:t>
            </a:r>
            <a:endParaRPr b="0" i="0" sz="4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</a:t>
            </a:r>
            <a:endParaRPr b="0" i="0" sz="4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Curly</a:t>
            </a:r>
            <a:endParaRPr b="0" i="0" sz="4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23ea6ca979_0_83"/>
          <p:cNvSpPr txBox="1"/>
          <p:nvPr/>
        </p:nvSpPr>
        <p:spPr>
          <a:xfrm>
            <a:off x="12955900" y="2291750"/>
            <a:ext cx="10344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36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stooges</a:t>
            </a: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["Larry", "Mo", "Curly"]</a:t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36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i="0" lang="en-US" sz="36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in stooges</a:t>
            </a: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6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6" name="Google Shape;196;g123ea6ca979_0_83"/>
          <p:cNvCxnSpPr/>
          <p:nvPr/>
        </p:nvCxnSpPr>
        <p:spPr>
          <a:xfrm flipH="1" rot="10800000">
            <a:off x="17781200" y="5265650"/>
            <a:ext cx="1553400" cy="694200"/>
          </a:xfrm>
          <a:prstGeom prst="bentConnector3">
            <a:avLst>
              <a:gd fmla="val 15957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g123ea6ca979_0_83"/>
          <p:cNvCxnSpPr/>
          <p:nvPr/>
        </p:nvCxnSpPr>
        <p:spPr>
          <a:xfrm>
            <a:off x="6891100" y="11597700"/>
            <a:ext cx="16800" cy="14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" name="Google Shape;198;g123ea6ca979_0_83"/>
          <p:cNvSpPr txBox="1"/>
          <p:nvPr/>
        </p:nvSpPr>
        <p:spPr>
          <a:xfrm>
            <a:off x="8798650" y="6442500"/>
            <a:ext cx="10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23ea6ca979_0_83"/>
          <p:cNvSpPr txBox="1"/>
          <p:nvPr/>
        </p:nvSpPr>
        <p:spPr>
          <a:xfrm>
            <a:off x="6907900" y="8890500"/>
            <a:ext cx="10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3ea6ca979_0_103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While Loops</a:t>
            </a:r>
            <a:endParaRPr/>
          </a:p>
        </p:txBody>
      </p:sp>
      <p:sp>
        <p:nvSpPr>
          <p:cNvPr id="205" name="Google Shape;205;g123ea6ca979_0_103"/>
          <p:cNvSpPr txBox="1"/>
          <p:nvPr>
            <p:ph idx="1" type="body"/>
          </p:nvPr>
        </p:nvSpPr>
        <p:spPr>
          <a:xfrm>
            <a:off x="14905800" y="3618200"/>
            <a:ext cx="60834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5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lang="en-US" sz="53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53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53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5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b="1" lang="en-US" sz="53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-US" sz="5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5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5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53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5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b="1" sz="5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 sz="5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 += </a:t>
            </a:r>
            <a:r>
              <a:rPr b="1" lang="en-US" sz="53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600"/>
          </a:p>
        </p:txBody>
      </p:sp>
      <p:sp>
        <p:nvSpPr>
          <p:cNvPr id="206" name="Google Shape;206;g123ea6ca979_0_103"/>
          <p:cNvSpPr/>
          <p:nvPr/>
        </p:nvSpPr>
        <p:spPr>
          <a:xfrm>
            <a:off x="4593900" y="4538400"/>
            <a:ext cx="4329600" cy="2651400"/>
          </a:xfrm>
          <a:prstGeom prst="diamond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&lt;logic&gt; (still) true?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23ea6ca979_0_103"/>
          <p:cNvSpPr/>
          <p:nvPr/>
        </p:nvSpPr>
        <p:spPr>
          <a:xfrm>
            <a:off x="1011550" y="3187500"/>
            <a:ext cx="28680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123ea6ca979_0_103"/>
          <p:cNvCxnSpPr>
            <a:stCxn id="206" idx="2"/>
          </p:cNvCxnSpPr>
          <p:nvPr/>
        </p:nvCxnSpPr>
        <p:spPr>
          <a:xfrm>
            <a:off x="6758700" y="7189800"/>
            <a:ext cx="16800" cy="14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g123ea6ca979_0_103"/>
          <p:cNvCxnSpPr/>
          <p:nvPr/>
        </p:nvCxnSpPr>
        <p:spPr>
          <a:xfrm rot="-5400000">
            <a:off x="18260650" y="5469850"/>
            <a:ext cx="1652400" cy="1421400"/>
          </a:xfrm>
          <a:prstGeom prst="bentConnector3">
            <a:avLst>
              <a:gd fmla="val -8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g123ea6ca979_0_103"/>
          <p:cNvSpPr txBox="1"/>
          <p:nvPr/>
        </p:nvSpPr>
        <p:spPr>
          <a:xfrm>
            <a:off x="15177175" y="7189800"/>
            <a:ext cx="6000000" cy="5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3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3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3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3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3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3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3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3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3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23ea6ca979_0_103"/>
          <p:cNvSpPr/>
          <p:nvPr/>
        </p:nvSpPr>
        <p:spPr>
          <a:xfrm>
            <a:off x="5333100" y="8593200"/>
            <a:ext cx="28680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the next thing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23ea6ca979_0_103"/>
          <p:cNvSpPr/>
          <p:nvPr/>
        </p:nvSpPr>
        <p:spPr>
          <a:xfrm>
            <a:off x="9637850" y="4971900"/>
            <a:ext cx="28680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something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g123ea6ca979_0_103"/>
          <p:cNvCxnSpPr>
            <a:stCxn id="207" idx="3"/>
            <a:endCxn id="206" idx="0"/>
          </p:cNvCxnSpPr>
          <p:nvPr/>
        </p:nvCxnSpPr>
        <p:spPr>
          <a:xfrm>
            <a:off x="3879550" y="4079700"/>
            <a:ext cx="2879100" cy="45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g123ea6ca979_0_103"/>
          <p:cNvCxnSpPr>
            <a:endCxn id="212" idx="1"/>
          </p:cNvCxnSpPr>
          <p:nvPr/>
        </p:nvCxnSpPr>
        <p:spPr>
          <a:xfrm>
            <a:off x="8923250" y="5864100"/>
            <a:ext cx="7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g123ea6ca979_0_103"/>
          <p:cNvCxnSpPr>
            <a:stCxn id="212" idx="0"/>
            <a:endCxn id="206" idx="0"/>
          </p:cNvCxnSpPr>
          <p:nvPr/>
        </p:nvCxnSpPr>
        <p:spPr>
          <a:xfrm flipH="1" rot="5400000">
            <a:off x="8698550" y="2598600"/>
            <a:ext cx="433500" cy="4313100"/>
          </a:xfrm>
          <a:prstGeom prst="bentConnector3">
            <a:avLst>
              <a:gd fmla="val 2097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g123ea6ca979_0_103"/>
          <p:cNvCxnSpPr/>
          <p:nvPr/>
        </p:nvCxnSpPr>
        <p:spPr>
          <a:xfrm>
            <a:off x="6758700" y="10377600"/>
            <a:ext cx="16800" cy="14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g123ea6ca979_0_103"/>
          <p:cNvSpPr txBox="1"/>
          <p:nvPr/>
        </p:nvSpPr>
        <p:spPr>
          <a:xfrm>
            <a:off x="6775500" y="7189800"/>
            <a:ext cx="10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3ea6ca979_0_103"/>
          <p:cNvSpPr txBox="1"/>
          <p:nvPr/>
        </p:nvSpPr>
        <p:spPr>
          <a:xfrm>
            <a:off x="8386250" y="4971900"/>
            <a:ext cx="10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3ea6ca979_0_121"/>
          <p:cNvSpPr txBox="1"/>
          <p:nvPr>
            <p:ph type="title"/>
          </p:nvPr>
        </p:nvSpPr>
        <p:spPr>
          <a:xfrm>
            <a:off x="1560650" y="-678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If, Elif, Else</a:t>
            </a:r>
            <a:endParaRPr/>
          </a:p>
        </p:txBody>
      </p:sp>
      <p:sp>
        <p:nvSpPr>
          <p:cNvPr id="224" name="Google Shape;224;g123ea6ca979_0_121"/>
          <p:cNvSpPr txBox="1"/>
          <p:nvPr>
            <p:ph idx="1" type="body"/>
          </p:nvPr>
        </p:nvSpPr>
        <p:spPr>
          <a:xfrm>
            <a:off x="15944125" y="3010075"/>
            <a:ext cx="7986600" cy="9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c_temp &lt;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x='ice'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c_temp &lt;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x='water'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x=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'steam'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g123ea6ca979_0_121"/>
          <p:cNvSpPr/>
          <p:nvPr/>
        </p:nvSpPr>
        <p:spPr>
          <a:xfrm>
            <a:off x="3114975" y="3481175"/>
            <a:ext cx="4759200" cy="2931000"/>
          </a:xfrm>
          <a:prstGeom prst="diamond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&lt;logic_a&gt; true?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23ea6ca979_0_121"/>
          <p:cNvSpPr/>
          <p:nvPr/>
        </p:nvSpPr>
        <p:spPr>
          <a:xfrm>
            <a:off x="246975" y="2583550"/>
            <a:ext cx="28680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If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g123ea6ca979_0_121"/>
          <p:cNvCxnSpPr>
            <a:stCxn id="225" idx="2"/>
            <a:endCxn id="228" idx="0"/>
          </p:cNvCxnSpPr>
          <p:nvPr/>
        </p:nvCxnSpPr>
        <p:spPr>
          <a:xfrm>
            <a:off x="5494575" y="6412175"/>
            <a:ext cx="0" cy="7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g123ea6ca979_0_121"/>
          <p:cNvSpPr/>
          <p:nvPr/>
        </p:nvSpPr>
        <p:spPr>
          <a:xfrm>
            <a:off x="8588425" y="4054475"/>
            <a:ext cx="28680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something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g123ea6ca979_0_121"/>
          <p:cNvCxnSpPr>
            <a:stCxn id="226" idx="3"/>
            <a:endCxn id="225" idx="0"/>
          </p:cNvCxnSpPr>
          <p:nvPr/>
        </p:nvCxnSpPr>
        <p:spPr>
          <a:xfrm>
            <a:off x="3114975" y="3475750"/>
            <a:ext cx="2379600" cy="5400"/>
          </a:xfrm>
          <a:prstGeom prst="bentConnector2">
            <a:avLst/>
          </a:prstGeom>
          <a:noFill/>
          <a:ln cap="flat" cmpd="sng" w="9525">
            <a:solidFill>
              <a:srgbClr val="3E3E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g123ea6ca979_0_121"/>
          <p:cNvCxnSpPr>
            <a:endCxn id="229" idx="1"/>
          </p:cNvCxnSpPr>
          <p:nvPr/>
        </p:nvCxnSpPr>
        <p:spPr>
          <a:xfrm>
            <a:off x="7873825" y="4946675"/>
            <a:ext cx="7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" name="Google Shape;228;g123ea6ca979_0_121"/>
          <p:cNvSpPr/>
          <p:nvPr/>
        </p:nvSpPr>
        <p:spPr>
          <a:xfrm>
            <a:off x="3114975" y="7187625"/>
            <a:ext cx="4759200" cy="2931000"/>
          </a:xfrm>
          <a:prstGeom prst="diamond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&lt;logic_b&gt; true?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23ea6ca979_0_121"/>
          <p:cNvSpPr/>
          <p:nvPr/>
        </p:nvSpPr>
        <p:spPr>
          <a:xfrm>
            <a:off x="4060575" y="10894075"/>
            <a:ext cx="28680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logic_c must be true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g123ea6ca979_0_121"/>
          <p:cNvCxnSpPr/>
          <p:nvPr/>
        </p:nvCxnSpPr>
        <p:spPr>
          <a:xfrm>
            <a:off x="5494575" y="10118625"/>
            <a:ext cx="0" cy="7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g123ea6ca979_0_121"/>
          <p:cNvSpPr/>
          <p:nvPr/>
        </p:nvSpPr>
        <p:spPr>
          <a:xfrm>
            <a:off x="8588425" y="7760925"/>
            <a:ext cx="28680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something different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23ea6ca979_0_121"/>
          <p:cNvSpPr/>
          <p:nvPr/>
        </p:nvSpPr>
        <p:spPr>
          <a:xfrm>
            <a:off x="8611450" y="10894075"/>
            <a:ext cx="28680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the default thing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123ea6ca979_0_121"/>
          <p:cNvCxnSpPr/>
          <p:nvPr/>
        </p:nvCxnSpPr>
        <p:spPr>
          <a:xfrm>
            <a:off x="7873825" y="8653125"/>
            <a:ext cx="7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g123ea6ca979_0_121"/>
          <p:cNvCxnSpPr>
            <a:endCxn id="235" idx="1"/>
          </p:cNvCxnSpPr>
          <p:nvPr/>
        </p:nvCxnSpPr>
        <p:spPr>
          <a:xfrm>
            <a:off x="6928450" y="11786275"/>
            <a:ext cx="168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g123ea6ca979_0_121"/>
          <p:cNvSpPr/>
          <p:nvPr/>
        </p:nvSpPr>
        <p:spPr>
          <a:xfrm>
            <a:off x="12170675" y="7760925"/>
            <a:ext cx="28680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thing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g123ea6ca979_0_121"/>
          <p:cNvCxnSpPr>
            <a:stCxn id="229" idx="3"/>
            <a:endCxn id="238" idx="0"/>
          </p:cNvCxnSpPr>
          <p:nvPr/>
        </p:nvCxnSpPr>
        <p:spPr>
          <a:xfrm>
            <a:off x="11456425" y="4946675"/>
            <a:ext cx="2148300" cy="281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g123ea6ca979_0_121"/>
          <p:cNvCxnSpPr>
            <a:stCxn id="235" idx="3"/>
            <a:endCxn id="238" idx="2"/>
          </p:cNvCxnSpPr>
          <p:nvPr/>
        </p:nvCxnSpPr>
        <p:spPr>
          <a:xfrm flipH="1" rot="10800000">
            <a:off x="11479450" y="9545275"/>
            <a:ext cx="2125200" cy="224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g123ea6ca979_0_121"/>
          <p:cNvCxnSpPr/>
          <p:nvPr/>
        </p:nvCxnSpPr>
        <p:spPr>
          <a:xfrm>
            <a:off x="11400375" y="8653125"/>
            <a:ext cx="7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g123ea6ca979_0_121"/>
          <p:cNvSpPr txBox="1"/>
          <p:nvPr/>
        </p:nvSpPr>
        <p:spPr>
          <a:xfrm>
            <a:off x="5494575" y="6384400"/>
            <a:ext cx="10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23ea6ca979_0_121"/>
          <p:cNvSpPr txBox="1"/>
          <p:nvPr/>
        </p:nvSpPr>
        <p:spPr>
          <a:xfrm>
            <a:off x="5494575" y="10118675"/>
            <a:ext cx="10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ea6ca979_0_121"/>
          <p:cNvSpPr txBox="1"/>
          <p:nvPr/>
        </p:nvSpPr>
        <p:spPr>
          <a:xfrm>
            <a:off x="7530375" y="4115675"/>
            <a:ext cx="10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ea6ca979_0_121"/>
          <p:cNvSpPr txBox="1"/>
          <p:nvPr/>
        </p:nvSpPr>
        <p:spPr>
          <a:xfrm>
            <a:off x="7530375" y="7950975"/>
            <a:ext cx="10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g123ea6ca979_0_121"/>
          <p:cNvCxnSpPr/>
          <p:nvPr/>
        </p:nvCxnSpPr>
        <p:spPr>
          <a:xfrm>
            <a:off x="15038675" y="8653125"/>
            <a:ext cx="7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3ea6ca979_0_148"/>
          <p:cNvSpPr/>
          <p:nvPr/>
        </p:nvSpPr>
        <p:spPr>
          <a:xfrm>
            <a:off x="7481813" y="5531050"/>
            <a:ext cx="5883000" cy="65442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Function(arguments)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23ea6ca979_0_148"/>
          <p:cNvSpPr txBox="1"/>
          <p:nvPr>
            <p:ph type="title"/>
          </p:nvPr>
        </p:nvSpPr>
        <p:spPr>
          <a:xfrm>
            <a:off x="916250" y="3147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Named Functions</a:t>
            </a:r>
            <a:endParaRPr/>
          </a:p>
        </p:txBody>
      </p:sp>
      <p:sp>
        <p:nvSpPr>
          <p:cNvPr id="253" name="Google Shape;253;g123ea6ca979_0_148"/>
          <p:cNvSpPr/>
          <p:nvPr/>
        </p:nvSpPr>
        <p:spPr>
          <a:xfrm>
            <a:off x="8278675" y="8169550"/>
            <a:ext cx="3979200" cy="1267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something else 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23ea6ca979_0_148"/>
          <p:cNvSpPr/>
          <p:nvPr/>
        </p:nvSpPr>
        <p:spPr>
          <a:xfrm>
            <a:off x="2197325" y="2734575"/>
            <a:ext cx="28680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23ea6ca979_0_148"/>
          <p:cNvSpPr/>
          <p:nvPr/>
        </p:nvSpPr>
        <p:spPr>
          <a:xfrm>
            <a:off x="2197300" y="5353525"/>
            <a:ext cx="28680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the function()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23ea6ca979_0_148"/>
          <p:cNvSpPr/>
          <p:nvPr/>
        </p:nvSpPr>
        <p:spPr>
          <a:xfrm>
            <a:off x="8278675" y="9964700"/>
            <a:ext cx="3979200" cy="1267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&lt;value&gt;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23ea6ca979_0_148"/>
          <p:cNvSpPr/>
          <p:nvPr/>
        </p:nvSpPr>
        <p:spPr>
          <a:xfrm>
            <a:off x="8278675" y="6374400"/>
            <a:ext cx="3979200" cy="1267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arguments to do something 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23ea6ca979_0_148"/>
          <p:cNvSpPr/>
          <p:nvPr/>
        </p:nvSpPr>
        <p:spPr>
          <a:xfrm>
            <a:off x="2197300" y="8208325"/>
            <a:ext cx="28680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something else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23ea6ca979_0_148"/>
          <p:cNvSpPr/>
          <p:nvPr/>
        </p:nvSpPr>
        <p:spPr>
          <a:xfrm>
            <a:off x="2197300" y="10827275"/>
            <a:ext cx="2868000" cy="1784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the function()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g123ea6ca979_0_148"/>
          <p:cNvCxnSpPr>
            <a:stCxn id="254" idx="2"/>
            <a:endCxn id="255" idx="0"/>
          </p:cNvCxnSpPr>
          <p:nvPr/>
        </p:nvCxnSpPr>
        <p:spPr>
          <a:xfrm>
            <a:off x="3631325" y="4518975"/>
            <a:ext cx="0" cy="834600"/>
          </a:xfrm>
          <a:prstGeom prst="straightConnector1">
            <a:avLst/>
          </a:prstGeom>
          <a:noFill/>
          <a:ln cap="flat" cmpd="sng" w="9525">
            <a:solidFill>
              <a:srgbClr val="3E3E3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g123ea6ca979_0_148"/>
          <p:cNvCxnSpPr>
            <a:stCxn id="255" idx="2"/>
            <a:endCxn id="258" idx="0"/>
          </p:cNvCxnSpPr>
          <p:nvPr/>
        </p:nvCxnSpPr>
        <p:spPr>
          <a:xfrm>
            <a:off x="3631300" y="7137925"/>
            <a:ext cx="0" cy="1070400"/>
          </a:xfrm>
          <a:prstGeom prst="straightConnector1">
            <a:avLst/>
          </a:prstGeom>
          <a:noFill/>
          <a:ln cap="flat" cmpd="sng" w="9525">
            <a:solidFill>
              <a:srgbClr val="3E3E3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g123ea6ca979_0_148"/>
          <p:cNvCxnSpPr>
            <a:stCxn id="258" idx="2"/>
            <a:endCxn id="259" idx="0"/>
          </p:cNvCxnSpPr>
          <p:nvPr/>
        </p:nvCxnSpPr>
        <p:spPr>
          <a:xfrm>
            <a:off x="3631300" y="9992725"/>
            <a:ext cx="0" cy="834600"/>
          </a:xfrm>
          <a:prstGeom prst="straightConnector1">
            <a:avLst/>
          </a:prstGeom>
          <a:noFill/>
          <a:ln cap="flat" cmpd="sng" w="9525">
            <a:solidFill>
              <a:srgbClr val="3E3E3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g123ea6ca979_0_148"/>
          <p:cNvCxnSpPr>
            <a:stCxn id="255" idx="3"/>
          </p:cNvCxnSpPr>
          <p:nvPr/>
        </p:nvCxnSpPr>
        <p:spPr>
          <a:xfrm>
            <a:off x="5065300" y="6245725"/>
            <a:ext cx="2301000" cy="600"/>
          </a:xfrm>
          <a:prstGeom prst="straightConnector1">
            <a:avLst/>
          </a:prstGeom>
          <a:noFill/>
          <a:ln cap="flat" cmpd="sng" w="9525">
            <a:solidFill>
              <a:srgbClr val="3E3E3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" name="Google Shape;264;g123ea6ca979_0_148"/>
          <p:cNvCxnSpPr/>
          <p:nvPr/>
        </p:nvCxnSpPr>
        <p:spPr>
          <a:xfrm flipH="1">
            <a:off x="5052575" y="7039650"/>
            <a:ext cx="2313600" cy="33000"/>
          </a:xfrm>
          <a:prstGeom prst="straightConnector1">
            <a:avLst/>
          </a:prstGeom>
          <a:noFill/>
          <a:ln cap="flat" cmpd="sng" w="9525">
            <a:solidFill>
              <a:srgbClr val="3E3E3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" name="Google Shape;265;g123ea6ca979_0_148"/>
          <p:cNvCxnSpPr/>
          <p:nvPr/>
        </p:nvCxnSpPr>
        <p:spPr>
          <a:xfrm>
            <a:off x="5065225" y="10827325"/>
            <a:ext cx="2301000" cy="600"/>
          </a:xfrm>
          <a:prstGeom prst="straightConnector1">
            <a:avLst/>
          </a:prstGeom>
          <a:noFill/>
          <a:ln cap="flat" cmpd="sng" w="9525">
            <a:solidFill>
              <a:srgbClr val="3E3E3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g123ea6ca979_0_148"/>
          <p:cNvCxnSpPr/>
          <p:nvPr/>
        </p:nvCxnSpPr>
        <p:spPr>
          <a:xfrm flipH="1">
            <a:off x="5052500" y="11621250"/>
            <a:ext cx="2313600" cy="33000"/>
          </a:xfrm>
          <a:prstGeom prst="straightConnector1">
            <a:avLst/>
          </a:prstGeom>
          <a:noFill/>
          <a:ln cap="flat" cmpd="sng" w="9525">
            <a:solidFill>
              <a:srgbClr val="3E3E3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g123ea6ca979_0_148"/>
          <p:cNvSpPr txBox="1"/>
          <p:nvPr/>
        </p:nvSpPr>
        <p:spPr>
          <a:xfrm>
            <a:off x="13654150" y="3594900"/>
            <a:ext cx="11303400" cy="6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c_to_f(c):</a:t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fahrenheit=c*1.8+32</a:t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fahrenheit</a:t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c_temps = [31, 32, 23, 12, 11, 25]</a:t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f_temps = []</a:t>
            </a:r>
            <a:endParaRPr b="1" i="0" sz="4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4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i="0" lang="en-US" sz="40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4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c_temps: </a:t>
            </a:r>
            <a:endParaRPr b="1" i="0" sz="4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f_temps.append(c_to_f(n))</a:t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8" name="Google Shape;268;g123ea6ca979_0_148"/>
          <p:cNvCxnSpPr/>
          <p:nvPr/>
        </p:nvCxnSpPr>
        <p:spPr>
          <a:xfrm>
            <a:off x="9984725" y="7373725"/>
            <a:ext cx="0" cy="8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g123ea6ca979_0_148"/>
          <p:cNvCxnSpPr/>
          <p:nvPr/>
        </p:nvCxnSpPr>
        <p:spPr>
          <a:xfrm>
            <a:off x="9984725" y="9436750"/>
            <a:ext cx="0" cy="8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