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UKlg+zEJQYRgGiqHFaCEsPD8+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>
      <p:cViewPr varScale="1">
        <p:scale>
          <a:sx n="54" d="100"/>
          <a:sy n="54" d="100"/>
        </p:scale>
        <p:origin x="7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35be45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12635be453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BODY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5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5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body" idx="1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35" descr="Google Shape;1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 Bullets">
  <p:cSld name="Title &amp; Two Column Bulle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body" idx="1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sldNum" idx="12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71" name="Google Shape;71;p46" descr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6"/>
          <p:cNvSpPr txBox="1">
            <a:spLocks noGrp="1"/>
          </p:cNvSpPr>
          <p:nvPr>
            <p:ph type="sldNum" idx="12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>
            <a:spLocks noGrp="1"/>
          </p:cNvSpPr>
          <p:nvPr>
            <p:ph type="sldNum" idx="12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>
            <a:spLocks noGrp="1"/>
          </p:cNvSpPr>
          <p:nvPr>
            <p:ph type="sldNum" idx="12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12007653" y="13074035"/>
            <a:ext cx="368574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8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6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6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4c79298af_0_140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24c79298af_0_140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marL="914400" lvl="1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g124c79298af_0_140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124c79298af_0_140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g124c79298af_0_140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bject">
  <p:cSld name="Title &amp; 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37" descr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7"/>
          <p:cNvSpPr txBox="1">
            <a:spLocks noGrp="1"/>
          </p:cNvSpPr>
          <p:nvPr>
            <p:ph type="body" idx="1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de">
  <p:cSld name="Title &amp; Co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40" descr="Google Shape;3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0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Left">
  <p:cSld name="Title &amp; Bullets o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Right">
  <p:cSld name="Title &amp; Bullets on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>
            <a:spLocks noGrp="1"/>
          </p:cNvSpPr>
          <p:nvPr>
            <p:ph type="body" idx="1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34" descr="Google Shape;7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4" descr="Google Shape;8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4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47" Type="http://schemas.openxmlformats.org/officeDocument/2006/relationships/image" Target="../media/image50.png"/><Relationship Id="rId50" Type="http://schemas.openxmlformats.org/officeDocument/2006/relationships/image" Target="../media/image53.sv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svg"/><Relationship Id="rId29" Type="http://schemas.openxmlformats.org/officeDocument/2006/relationships/image" Target="../media/image32.pn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3.svg"/><Relationship Id="rId45" Type="http://schemas.openxmlformats.org/officeDocument/2006/relationships/image" Target="../media/image48.png"/><Relationship Id="rId53" Type="http://schemas.openxmlformats.org/officeDocument/2006/relationships/image" Target="../media/image56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52" Type="http://schemas.openxmlformats.org/officeDocument/2006/relationships/image" Target="../media/image55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svg"/><Relationship Id="rId8" Type="http://schemas.openxmlformats.org/officeDocument/2006/relationships/image" Target="../media/image11.svg"/><Relationship Id="rId51" Type="http://schemas.openxmlformats.org/officeDocument/2006/relationships/image" Target="../media/image54.png"/><Relationship Id="rId3" Type="http://schemas.openxmlformats.org/officeDocument/2006/relationships/image" Target="../media/image6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49.svg"/><Relationship Id="rId20" Type="http://schemas.openxmlformats.org/officeDocument/2006/relationships/image" Target="../media/image23.svg"/><Relationship Id="rId41" Type="http://schemas.openxmlformats.org/officeDocument/2006/relationships/image" Target="../media/image44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ctrTitle" idx="4294967295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lang="en-US" sz="7700" b="1" i="0" u="none" strike="noStrike" cap="none" dirty="0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Tableau Module </a:t>
            </a:r>
            <a:r>
              <a:rPr lang="en-US" sz="7700" dirty="0">
                <a:solidFill>
                  <a:srgbClr val="151618"/>
                </a:solidFill>
              </a:rPr>
              <a:t>4</a:t>
            </a:r>
            <a:endParaRPr sz="10000" b="1" i="0" u="none" strike="noStrike" cap="none" dirty="0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sldNum" idx="4294967295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1">
                <a:solidFill>
                  <a:srgbClr val="FFFFFF"/>
                </a:solidFill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35be453a_0_0"/>
          <p:cNvSpPr/>
          <p:nvPr/>
        </p:nvSpPr>
        <p:spPr>
          <a:xfrm>
            <a:off x="3880060" y="1252494"/>
            <a:ext cx="2908328" cy="192211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90" name="Google Shape;90;g12635be453a_0_0"/>
          <p:cNvSpPr txBox="1"/>
          <p:nvPr/>
        </p:nvSpPr>
        <p:spPr>
          <a:xfrm>
            <a:off x="4722414" y="5270924"/>
            <a:ext cx="11105700" cy="6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800" dirty="0">
                <a:solidFill>
                  <a:srgbClr val="FF0000"/>
                </a:solidFill>
              </a:rPr>
              <a:t>You are here</a:t>
            </a:r>
            <a:endParaRPr sz="2800" dirty="0">
              <a:solidFill>
                <a:srgbClr val="FF0000"/>
              </a:solidFill>
            </a:endParaRPr>
          </a:p>
        </p:txBody>
      </p:sp>
      <p:cxnSp>
        <p:nvCxnSpPr>
          <p:cNvPr id="91" name="Google Shape;91;g12635be453a_0_0"/>
          <p:cNvCxnSpPr>
            <a:cxnSpLocks/>
            <a:endCxn id="89" idx="6"/>
          </p:cNvCxnSpPr>
          <p:nvPr/>
        </p:nvCxnSpPr>
        <p:spPr>
          <a:xfrm flipV="1">
            <a:off x="6788388" y="2213550"/>
            <a:ext cx="0" cy="296581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" name="Graphic 1" descr="Mountains with solid fill">
            <a:extLst>
              <a:ext uri="{FF2B5EF4-FFF2-40B4-BE49-F238E27FC236}">
                <a16:creationId xmlns:a16="http://schemas.microsoft.com/office/drawing/2014/main" id="{4DF7B70F-0D54-26F1-805F-9387B9BE4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8212" y="3989742"/>
            <a:ext cx="914400" cy="914400"/>
          </a:xfrm>
          <a:prstGeom prst="rect">
            <a:avLst/>
          </a:prstGeom>
        </p:spPr>
      </p:pic>
      <p:pic>
        <p:nvPicPr>
          <p:cNvPr id="3" name="Graphic 2" descr="Mountains with solid fill">
            <a:extLst>
              <a:ext uri="{FF2B5EF4-FFF2-40B4-BE49-F238E27FC236}">
                <a16:creationId xmlns:a16="http://schemas.microsoft.com/office/drawing/2014/main" id="{5C6432E9-C6FF-2A64-16D3-057432286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6902" y="5424852"/>
            <a:ext cx="914400" cy="914400"/>
          </a:xfrm>
          <a:prstGeom prst="rect">
            <a:avLst/>
          </a:prstGeom>
        </p:spPr>
      </p:pic>
      <p:pic>
        <p:nvPicPr>
          <p:cNvPr id="4" name="Graphic 3" descr="Tropical scene with solid fill">
            <a:extLst>
              <a:ext uri="{FF2B5EF4-FFF2-40B4-BE49-F238E27FC236}">
                <a16:creationId xmlns:a16="http://schemas.microsoft.com/office/drawing/2014/main" id="{8E2E1769-52C5-0064-C982-1365E8082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94192" y="7160690"/>
            <a:ext cx="914400" cy="914400"/>
          </a:xfrm>
          <a:prstGeom prst="rect">
            <a:avLst/>
          </a:prstGeom>
        </p:spPr>
      </p:pic>
      <p:pic>
        <p:nvPicPr>
          <p:cNvPr id="5" name="Graphic 4" descr="Forest scene with solid fill">
            <a:extLst>
              <a:ext uri="{FF2B5EF4-FFF2-40B4-BE49-F238E27FC236}">
                <a16:creationId xmlns:a16="http://schemas.microsoft.com/office/drawing/2014/main" id="{C158C466-2ED1-85E4-950B-604E17C26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907" y="2725179"/>
            <a:ext cx="796658" cy="796658"/>
          </a:xfrm>
          <a:prstGeom prst="rect">
            <a:avLst/>
          </a:prstGeom>
        </p:spPr>
      </p:pic>
      <p:pic>
        <p:nvPicPr>
          <p:cNvPr id="6" name="Graphic 5" descr="Tree With Roots with solid fill">
            <a:extLst>
              <a:ext uri="{FF2B5EF4-FFF2-40B4-BE49-F238E27FC236}">
                <a16:creationId xmlns:a16="http://schemas.microsoft.com/office/drawing/2014/main" id="{14811546-0665-9127-92FD-29583A1957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0954" y="4810618"/>
            <a:ext cx="546324" cy="546324"/>
          </a:xfrm>
          <a:prstGeom prst="rect">
            <a:avLst/>
          </a:prstGeom>
        </p:spPr>
      </p:pic>
      <p:pic>
        <p:nvPicPr>
          <p:cNvPr id="7" name="Graphic 6" descr="Withering Tree with solid fill">
            <a:extLst>
              <a:ext uri="{FF2B5EF4-FFF2-40B4-BE49-F238E27FC236}">
                <a16:creationId xmlns:a16="http://schemas.microsoft.com/office/drawing/2014/main" id="{8C65B584-C528-3807-08F8-61564802F2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699580" y="5403802"/>
            <a:ext cx="546324" cy="546324"/>
          </a:xfrm>
          <a:prstGeom prst="rect">
            <a:avLst/>
          </a:prstGeom>
        </p:spPr>
      </p:pic>
      <p:pic>
        <p:nvPicPr>
          <p:cNvPr id="10" name="Graphic 9" descr="Forest scene with solid fill">
            <a:extLst>
              <a:ext uri="{FF2B5EF4-FFF2-40B4-BE49-F238E27FC236}">
                <a16:creationId xmlns:a16="http://schemas.microsoft.com/office/drawing/2014/main" id="{C118B280-3055-2F5C-0ABE-0E0E9C485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9883" y="1148494"/>
            <a:ext cx="796658" cy="796658"/>
          </a:xfrm>
          <a:prstGeom prst="rect">
            <a:avLst/>
          </a:prstGeom>
        </p:spPr>
      </p:pic>
      <p:pic>
        <p:nvPicPr>
          <p:cNvPr id="12" name="Graphic 11" descr="Tree Stump with solid fill">
            <a:extLst>
              <a:ext uri="{FF2B5EF4-FFF2-40B4-BE49-F238E27FC236}">
                <a16:creationId xmlns:a16="http://schemas.microsoft.com/office/drawing/2014/main" id="{8F6168AF-9719-B67E-DE88-C825349715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88662" y="9001072"/>
            <a:ext cx="914400" cy="914400"/>
          </a:xfrm>
          <a:prstGeom prst="rect">
            <a:avLst/>
          </a:prstGeom>
        </p:spPr>
      </p:pic>
      <p:pic>
        <p:nvPicPr>
          <p:cNvPr id="14" name="Graphic 13" descr="Hill scene with solid fill">
            <a:extLst>
              <a:ext uri="{FF2B5EF4-FFF2-40B4-BE49-F238E27FC236}">
                <a16:creationId xmlns:a16="http://schemas.microsoft.com/office/drawing/2014/main" id="{9AF5858A-A28C-D199-BA2F-F0139ABB4A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703660" y="8815678"/>
            <a:ext cx="914400" cy="914400"/>
          </a:xfrm>
          <a:prstGeom prst="rect">
            <a:avLst/>
          </a:prstGeom>
        </p:spPr>
      </p:pic>
      <p:pic>
        <p:nvPicPr>
          <p:cNvPr id="16" name="Graphic 15" descr="Palm tree with solid fill">
            <a:extLst>
              <a:ext uri="{FF2B5EF4-FFF2-40B4-BE49-F238E27FC236}">
                <a16:creationId xmlns:a16="http://schemas.microsoft.com/office/drawing/2014/main" id="{2A3767BB-158A-4D50-0243-80D0D4D132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716324" y="7645040"/>
            <a:ext cx="914400" cy="914400"/>
          </a:xfrm>
          <a:prstGeom prst="rect">
            <a:avLst/>
          </a:prstGeom>
        </p:spPr>
      </p:pic>
      <p:pic>
        <p:nvPicPr>
          <p:cNvPr id="18" name="Graphic 17" descr="Tanabata tree with solid fill">
            <a:extLst>
              <a:ext uri="{FF2B5EF4-FFF2-40B4-BE49-F238E27FC236}">
                <a16:creationId xmlns:a16="http://schemas.microsoft.com/office/drawing/2014/main" id="{84059253-2E6C-9BD8-920D-3FF78789F1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122112" y="6703490"/>
            <a:ext cx="914400" cy="914400"/>
          </a:xfrm>
          <a:prstGeom prst="rect">
            <a:avLst/>
          </a:prstGeom>
        </p:spPr>
      </p:pic>
      <p:pic>
        <p:nvPicPr>
          <p:cNvPr id="20" name="Graphic 19" descr="Hot air balloon with solid fill">
            <a:extLst>
              <a:ext uri="{FF2B5EF4-FFF2-40B4-BE49-F238E27FC236}">
                <a16:creationId xmlns:a16="http://schemas.microsoft.com/office/drawing/2014/main" id="{B5E5B2E9-8843-90ED-6B7E-EEB617E620F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902244" y="3520796"/>
            <a:ext cx="914400" cy="914400"/>
          </a:xfrm>
          <a:prstGeom prst="rect">
            <a:avLst/>
          </a:prstGeom>
        </p:spPr>
      </p:pic>
      <p:pic>
        <p:nvPicPr>
          <p:cNvPr id="22" name="Graphic 21" descr="Gauge with solid fill">
            <a:extLst>
              <a:ext uri="{FF2B5EF4-FFF2-40B4-BE49-F238E27FC236}">
                <a16:creationId xmlns:a16="http://schemas.microsoft.com/office/drawing/2014/main" id="{C794778D-30B1-DB3F-B45E-1B661721E2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821110" y="4595550"/>
            <a:ext cx="914400" cy="914400"/>
          </a:xfrm>
          <a:prstGeom prst="rect">
            <a:avLst/>
          </a:prstGeom>
        </p:spPr>
      </p:pic>
      <p:pic>
        <p:nvPicPr>
          <p:cNvPr id="24" name="Graphic 23" descr="Bonfire with solid fill">
            <a:extLst>
              <a:ext uri="{FF2B5EF4-FFF2-40B4-BE49-F238E27FC236}">
                <a16:creationId xmlns:a16="http://schemas.microsoft.com/office/drawing/2014/main" id="{329585D1-F70D-D633-6C31-FEFCAD9823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560382" y="5591866"/>
            <a:ext cx="914400" cy="914400"/>
          </a:xfrm>
          <a:prstGeom prst="rect">
            <a:avLst/>
          </a:prstGeom>
        </p:spPr>
      </p:pic>
      <p:pic>
        <p:nvPicPr>
          <p:cNvPr id="26" name="Graphic 25" descr="Coral with solid fill">
            <a:extLst>
              <a:ext uri="{FF2B5EF4-FFF2-40B4-BE49-F238E27FC236}">
                <a16:creationId xmlns:a16="http://schemas.microsoft.com/office/drawing/2014/main" id="{DB9EEE70-6749-EA9D-0514-2849BF45AE1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683867" y="4138350"/>
            <a:ext cx="594078" cy="914400"/>
          </a:xfrm>
          <a:prstGeom prst="rect">
            <a:avLst/>
          </a:prstGeom>
        </p:spPr>
      </p:pic>
      <p:pic>
        <p:nvPicPr>
          <p:cNvPr id="28" name="Graphic 27" descr="Cow with solid fill">
            <a:extLst>
              <a:ext uri="{FF2B5EF4-FFF2-40B4-BE49-F238E27FC236}">
                <a16:creationId xmlns:a16="http://schemas.microsoft.com/office/drawing/2014/main" id="{E8B6EE4C-9B1B-239C-4F48-5A745C02281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785180" y="6769616"/>
            <a:ext cx="914400" cy="914400"/>
          </a:xfrm>
          <a:prstGeom prst="rect">
            <a:avLst/>
          </a:prstGeom>
        </p:spPr>
      </p:pic>
      <p:pic>
        <p:nvPicPr>
          <p:cNvPr id="30" name="Graphic 29" descr="Cross country skiing with solid fill">
            <a:extLst>
              <a:ext uri="{FF2B5EF4-FFF2-40B4-BE49-F238E27FC236}">
                <a16:creationId xmlns:a16="http://schemas.microsoft.com/office/drawing/2014/main" id="{6008E47A-C9C3-004E-8063-DE0E462671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72362" y="4292988"/>
            <a:ext cx="914400" cy="914400"/>
          </a:xfrm>
          <a:prstGeom prst="rect">
            <a:avLst/>
          </a:prstGeom>
        </p:spPr>
      </p:pic>
      <p:pic>
        <p:nvPicPr>
          <p:cNvPr id="32" name="Graphic 31" descr="Desert scene with solid fill">
            <a:extLst>
              <a:ext uri="{FF2B5EF4-FFF2-40B4-BE49-F238E27FC236}">
                <a16:creationId xmlns:a16="http://schemas.microsoft.com/office/drawing/2014/main" id="{0C2E406C-E09B-0A24-3472-121AD4D2BD6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870780" y="7983560"/>
            <a:ext cx="914400" cy="914400"/>
          </a:xfrm>
          <a:prstGeom prst="rect">
            <a:avLst/>
          </a:prstGeom>
        </p:spPr>
      </p:pic>
      <p:pic>
        <p:nvPicPr>
          <p:cNvPr id="34" name="Graphic 33" descr="Fireworks with solid fill">
            <a:extLst>
              <a:ext uri="{FF2B5EF4-FFF2-40B4-BE49-F238E27FC236}">
                <a16:creationId xmlns:a16="http://schemas.microsoft.com/office/drawing/2014/main" id="{FD4F89BD-15A8-0044-7DF8-3B2250CE6AB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2404328" y="7837160"/>
            <a:ext cx="914400" cy="914400"/>
          </a:xfrm>
          <a:prstGeom prst="rect">
            <a:avLst/>
          </a:prstGeom>
        </p:spPr>
      </p:pic>
      <p:pic>
        <p:nvPicPr>
          <p:cNvPr id="36" name="Graphic 35" descr="Fireworks outline">
            <a:extLst>
              <a:ext uri="{FF2B5EF4-FFF2-40B4-BE49-F238E27FC236}">
                <a16:creationId xmlns:a16="http://schemas.microsoft.com/office/drawing/2014/main" id="{C3D04334-3039-8EED-6FD6-C6EC131BF10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1333610" y="7767268"/>
            <a:ext cx="914400" cy="914400"/>
          </a:xfrm>
          <a:prstGeom prst="rect">
            <a:avLst/>
          </a:prstGeom>
        </p:spPr>
      </p:pic>
      <p:pic>
        <p:nvPicPr>
          <p:cNvPr id="38" name="Graphic 37" descr="Group of people with solid fill">
            <a:extLst>
              <a:ext uri="{FF2B5EF4-FFF2-40B4-BE49-F238E27FC236}">
                <a16:creationId xmlns:a16="http://schemas.microsoft.com/office/drawing/2014/main" id="{08B31148-FBF7-8D64-3C31-5AC4CB12C28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880061" y="2821816"/>
            <a:ext cx="914400" cy="914400"/>
          </a:xfrm>
          <a:prstGeom prst="rect">
            <a:avLst/>
          </a:prstGeom>
        </p:spPr>
      </p:pic>
      <p:pic>
        <p:nvPicPr>
          <p:cNvPr id="40" name="Graphic 39" descr="Highway scene with solid fill">
            <a:extLst>
              <a:ext uri="{FF2B5EF4-FFF2-40B4-BE49-F238E27FC236}">
                <a16:creationId xmlns:a16="http://schemas.microsoft.com/office/drawing/2014/main" id="{450F7335-5FD6-A9C3-2454-00C55CC582F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358547" y="1497709"/>
            <a:ext cx="914400" cy="914400"/>
          </a:xfrm>
          <a:prstGeom prst="rect">
            <a:avLst/>
          </a:prstGeom>
        </p:spPr>
      </p:pic>
      <p:sp>
        <p:nvSpPr>
          <p:cNvPr id="42" name="Freeform 41">
            <a:extLst>
              <a:ext uri="{FF2B5EF4-FFF2-40B4-BE49-F238E27FC236}">
                <a16:creationId xmlns:a16="http://schemas.microsoft.com/office/drawing/2014/main" id="{5F53BA4E-77EB-2AE7-D02A-B13842019BEC}"/>
              </a:ext>
            </a:extLst>
          </p:cNvPr>
          <p:cNvSpPr/>
          <p:nvPr/>
        </p:nvSpPr>
        <p:spPr>
          <a:xfrm>
            <a:off x="1786884" y="2232424"/>
            <a:ext cx="19916776" cy="7028384"/>
          </a:xfrm>
          <a:custGeom>
            <a:avLst/>
            <a:gdLst>
              <a:gd name="connsiteX0" fmla="*/ 0 w 19916775"/>
              <a:gd name="connsiteY0" fmla="*/ 3613991 h 7028384"/>
              <a:gd name="connsiteX1" fmla="*/ 2314575 w 19916775"/>
              <a:gd name="connsiteY1" fmla="*/ 2928191 h 7028384"/>
              <a:gd name="connsiteX2" fmla="*/ 2886075 w 19916775"/>
              <a:gd name="connsiteY2" fmla="*/ 1928066 h 7028384"/>
              <a:gd name="connsiteX3" fmla="*/ 3571875 w 19916775"/>
              <a:gd name="connsiteY3" fmla="*/ 1127966 h 7028384"/>
              <a:gd name="connsiteX4" fmla="*/ 4800600 w 19916775"/>
              <a:gd name="connsiteY4" fmla="*/ 42116 h 7028384"/>
              <a:gd name="connsiteX5" fmla="*/ 6029325 w 19916775"/>
              <a:gd name="connsiteY5" fmla="*/ 270716 h 7028384"/>
              <a:gd name="connsiteX6" fmla="*/ 6257925 w 19916775"/>
              <a:gd name="connsiteY6" fmla="*/ 727916 h 7028384"/>
              <a:gd name="connsiteX7" fmla="*/ 6943725 w 19916775"/>
              <a:gd name="connsiteY7" fmla="*/ 2156666 h 7028384"/>
              <a:gd name="connsiteX8" fmla="*/ 7200900 w 19916775"/>
              <a:gd name="connsiteY8" fmla="*/ 3442541 h 7028384"/>
              <a:gd name="connsiteX9" fmla="*/ 7715250 w 19916775"/>
              <a:gd name="connsiteY9" fmla="*/ 6557216 h 7028384"/>
              <a:gd name="connsiteX10" fmla="*/ 9515475 w 19916775"/>
              <a:gd name="connsiteY10" fmla="*/ 6871541 h 7028384"/>
              <a:gd name="connsiteX11" fmla="*/ 10887075 w 19916775"/>
              <a:gd name="connsiteY11" fmla="*/ 5128466 h 7028384"/>
              <a:gd name="connsiteX12" fmla="*/ 11458575 w 19916775"/>
              <a:gd name="connsiteY12" fmla="*/ 3499691 h 7028384"/>
              <a:gd name="connsiteX13" fmla="*/ 12573000 w 19916775"/>
              <a:gd name="connsiteY13" fmla="*/ 2356691 h 7028384"/>
              <a:gd name="connsiteX14" fmla="*/ 14316075 w 19916775"/>
              <a:gd name="connsiteY14" fmla="*/ 3271091 h 7028384"/>
              <a:gd name="connsiteX15" fmla="*/ 14887575 w 19916775"/>
              <a:gd name="connsiteY15" fmla="*/ 4214066 h 7028384"/>
              <a:gd name="connsiteX16" fmla="*/ 16373475 w 19916775"/>
              <a:gd name="connsiteY16" fmla="*/ 6185741 h 7028384"/>
              <a:gd name="connsiteX17" fmla="*/ 18316575 w 19916775"/>
              <a:gd name="connsiteY17" fmla="*/ 5585666 h 7028384"/>
              <a:gd name="connsiteX18" fmla="*/ 19345275 w 19916775"/>
              <a:gd name="connsiteY18" fmla="*/ 6585791 h 7028384"/>
              <a:gd name="connsiteX19" fmla="*/ 19916775 w 19916775"/>
              <a:gd name="connsiteY19" fmla="*/ 6928691 h 70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916775" h="7028384">
                <a:moveTo>
                  <a:pt x="0" y="3613991"/>
                </a:moveTo>
                <a:cubicBezTo>
                  <a:pt x="916781" y="3411584"/>
                  <a:pt x="1833563" y="3209178"/>
                  <a:pt x="2314575" y="2928191"/>
                </a:cubicBezTo>
                <a:cubicBezTo>
                  <a:pt x="2795588" y="2647203"/>
                  <a:pt x="2676525" y="2228103"/>
                  <a:pt x="2886075" y="1928066"/>
                </a:cubicBezTo>
                <a:cubicBezTo>
                  <a:pt x="3095625" y="1628029"/>
                  <a:pt x="3252788" y="1442291"/>
                  <a:pt x="3571875" y="1127966"/>
                </a:cubicBezTo>
                <a:cubicBezTo>
                  <a:pt x="3890963" y="813641"/>
                  <a:pt x="4391025" y="184991"/>
                  <a:pt x="4800600" y="42116"/>
                </a:cubicBezTo>
                <a:cubicBezTo>
                  <a:pt x="5210175" y="-100759"/>
                  <a:pt x="5786438" y="156416"/>
                  <a:pt x="6029325" y="270716"/>
                </a:cubicBezTo>
                <a:cubicBezTo>
                  <a:pt x="6272213" y="385016"/>
                  <a:pt x="6105525" y="413591"/>
                  <a:pt x="6257925" y="727916"/>
                </a:cubicBezTo>
                <a:cubicBezTo>
                  <a:pt x="6410325" y="1042241"/>
                  <a:pt x="6786563" y="1704228"/>
                  <a:pt x="6943725" y="2156666"/>
                </a:cubicBezTo>
                <a:cubicBezTo>
                  <a:pt x="7100888" y="2609103"/>
                  <a:pt x="7072313" y="2709116"/>
                  <a:pt x="7200900" y="3442541"/>
                </a:cubicBezTo>
                <a:cubicBezTo>
                  <a:pt x="7329487" y="4175966"/>
                  <a:pt x="7329488" y="5985716"/>
                  <a:pt x="7715250" y="6557216"/>
                </a:cubicBezTo>
                <a:cubicBezTo>
                  <a:pt x="8101013" y="7128716"/>
                  <a:pt x="8986838" y="7109666"/>
                  <a:pt x="9515475" y="6871541"/>
                </a:cubicBezTo>
                <a:cubicBezTo>
                  <a:pt x="10044112" y="6633416"/>
                  <a:pt x="10563225" y="5690441"/>
                  <a:pt x="10887075" y="5128466"/>
                </a:cubicBezTo>
                <a:cubicBezTo>
                  <a:pt x="11210925" y="4566491"/>
                  <a:pt x="11177587" y="3961654"/>
                  <a:pt x="11458575" y="3499691"/>
                </a:cubicBezTo>
                <a:cubicBezTo>
                  <a:pt x="11739563" y="3037728"/>
                  <a:pt x="12096750" y="2394791"/>
                  <a:pt x="12573000" y="2356691"/>
                </a:cubicBezTo>
                <a:cubicBezTo>
                  <a:pt x="13049250" y="2318591"/>
                  <a:pt x="13930313" y="2961529"/>
                  <a:pt x="14316075" y="3271091"/>
                </a:cubicBezTo>
                <a:cubicBezTo>
                  <a:pt x="14701837" y="3580653"/>
                  <a:pt x="14544675" y="3728291"/>
                  <a:pt x="14887575" y="4214066"/>
                </a:cubicBezTo>
                <a:cubicBezTo>
                  <a:pt x="15230475" y="4699841"/>
                  <a:pt x="15801975" y="5957141"/>
                  <a:pt x="16373475" y="6185741"/>
                </a:cubicBezTo>
                <a:cubicBezTo>
                  <a:pt x="16944975" y="6414341"/>
                  <a:pt x="17821275" y="5518991"/>
                  <a:pt x="18316575" y="5585666"/>
                </a:cubicBezTo>
                <a:cubicBezTo>
                  <a:pt x="18811875" y="5652341"/>
                  <a:pt x="19078575" y="6361954"/>
                  <a:pt x="19345275" y="6585791"/>
                </a:cubicBezTo>
                <a:cubicBezTo>
                  <a:pt x="19611975" y="6809628"/>
                  <a:pt x="19764375" y="6869159"/>
                  <a:pt x="19916775" y="6928691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20EB35-3638-C2F1-3433-87F4414B68FB}"/>
              </a:ext>
            </a:extLst>
          </p:cNvPr>
          <p:cNvSpPr txBox="1"/>
          <p:nvPr/>
        </p:nvSpPr>
        <p:spPr>
          <a:xfrm>
            <a:off x="1786885" y="599547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Basic Navigation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2C70CA-190C-E0B8-F9E2-C6A3FBF63491}"/>
              </a:ext>
            </a:extLst>
          </p:cNvPr>
          <p:cNvSpPr txBox="1"/>
          <p:nvPr/>
        </p:nvSpPr>
        <p:spPr>
          <a:xfrm>
            <a:off x="4505500" y="231058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Views</a:t>
            </a:r>
          </a:p>
        </p:txBody>
      </p:sp>
      <p:pic>
        <p:nvPicPr>
          <p:cNvPr id="46" name="Graphic 45" descr="Bar chart with solid fill">
            <a:extLst>
              <a:ext uri="{FF2B5EF4-FFF2-40B4-BE49-F238E27FC236}">
                <a16:creationId xmlns:a16="http://schemas.microsoft.com/office/drawing/2014/main" id="{C2D10AC9-572F-0A86-444D-FD6EAF790E1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82753" y="2061413"/>
            <a:ext cx="914400" cy="914400"/>
          </a:xfrm>
          <a:prstGeom prst="rect">
            <a:avLst/>
          </a:prstGeom>
        </p:spPr>
      </p:pic>
      <p:pic>
        <p:nvPicPr>
          <p:cNvPr id="48" name="Graphic 47" descr="Bar graph with downward trend with solid fill">
            <a:extLst>
              <a:ext uri="{FF2B5EF4-FFF2-40B4-BE49-F238E27FC236}">
                <a16:creationId xmlns:a16="http://schemas.microsoft.com/office/drawing/2014/main" id="{7B6AA9AE-738F-3B45-9BBE-0EB576EFA45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4820888" y="4918164"/>
            <a:ext cx="914400" cy="914400"/>
          </a:xfrm>
          <a:prstGeom prst="rect">
            <a:avLst/>
          </a:prstGeom>
        </p:spPr>
      </p:pic>
      <p:pic>
        <p:nvPicPr>
          <p:cNvPr id="50" name="Graphic 49" descr="Gantt Chart with solid fill">
            <a:extLst>
              <a:ext uri="{FF2B5EF4-FFF2-40B4-BE49-F238E27FC236}">
                <a16:creationId xmlns:a16="http://schemas.microsoft.com/office/drawing/2014/main" id="{3410FE6F-34DA-5593-D764-A4B4BA0D607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515542" y="7083188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72BCBCA-4286-62A2-594D-AC821E61F113}"/>
              </a:ext>
            </a:extLst>
          </p:cNvPr>
          <p:cNvSpPr txBox="1"/>
          <p:nvPr/>
        </p:nvSpPr>
        <p:spPr>
          <a:xfrm>
            <a:off x="6774417" y="1839704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Common Charts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353A29-C657-1E62-8CC6-A9C5FD54A4A7}"/>
              </a:ext>
            </a:extLst>
          </p:cNvPr>
          <p:cNvSpPr txBox="1"/>
          <p:nvPr/>
        </p:nvSpPr>
        <p:spPr>
          <a:xfrm>
            <a:off x="3138512" y="3802242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Hierarchies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97CD04-4683-4B67-69E6-5EE20406E860}"/>
              </a:ext>
            </a:extLst>
          </p:cNvPr>
          <p:cNvSpPr txBox="1"/>
          <p:nvPr/>
        </p:nvSpPr>
        <p:spPr>
          <a:xfrm>
            <a:off x="9227314" y="7069464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Calculations</a:t>
            </a:r>
          </a:p>
        </p:txBody>
      </p:sp>
      <p:pic>
        <p:nvPicPr>
          <p:cNvPr id="55" name="Graphic 54" descr="Blender with solid fill">
            <a:extLst>
              <a:ext uri="{FF2B5EF4-FFF2-40B4-BE49-F238E27FC236}">
                <a16:creationId xmlns:a16="http://schemas.microsoft.com/office/drawing/2014/main" id="{BEC43F73-A077-3ADF-05FE-A6CFFAF0D9D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0076788" y="8205670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C96993B-12B1-4B72-3B41-A9D7EAEFC4B3}"/>
              </a:ext>
            </a:extLst>
          </p:cNvPr>
          <p:cNvSpPr txBox="1"/>
          <p:nvPr/>
        </p:nvSpPr>
        <p:spPr>
          <a:xfrm>
            <a:off x="10302082" y="930315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Blending</a:t>
            </a:r>
          </a:p>
        </p:txBody>
      </p:sp>
      <p:pic>
        <p:nvPicPr>
          <p:cNvPr id="58" name="Graphic 57" descr="Abacus with solid fill">
            <a:extLst>
              <a:ext uri="{FF2B5EF4-FFF2-40B4-BE49-F238E27FC236}">
                <a16:creationId xmlns:a16="http://schemas.microsoft.com/office/drawing/2014/main" id="{DACB6DEB-6A68-D1FD-F5E7-72D5CC36AB7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264412" y="6200158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1CB10DB-B465-8BE4-A9C5-8D1C6AF3C72C}"/>
              </a:ext>
            </a:extLst>
          </p:cNvPr>
          <p:cNvSpPr txBox="1"/>
          <p:nvPr/>
        </p:nvSpPr>
        <p:spPr>
          <a:xfrm>
            <a:off x="12408802" y="7951222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Advanced</a:t>
            </a:r>
          </a:p>
          <a:p>
            <a:r>
              <a:rPr lang="en-US" sz="2000" dirty="0"/>
              <a:t>Charts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59FA7E-80E8-C5E7-A696-C0F4328F0D0F}"/>
              </a:ext>
            </a:extLst>
          </p:cNvPr>
          <p:cNvSpPr txBox="1"/>
          <p:nvPr/>
        </p:nvSpPr>
        <p:spPr>
          <a:xfrm>
            <a:off x="13357310" y="5735472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Dashboards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7387DA-501D-BE86-D82D-D44AF2A4F4FF}"/>
              </a:ext>
            </a:extLst>
          </p:cNvPr>
          <p:cNvSpPr txBox="1"/>
          <p:nvPr/>
        </p:nvSpPr>
        <p:spPr>
          <a:xfrm>
            <a:off x="16968911" y="656422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Stories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875A73-F418-870E-B68D-85D46C5773EE}"/>
              </a:ext>
            </a:extLst>
          </p:cNvPr>
          <p:cNvSpPr txBox="1"/>
          <p:nvPr/>
        </p:nvSpPr>
        <p:spPr>
          <a:xfrm>
            <a:off x="17173524" y="8579194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Certification Springs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58308-EA4F-7411-FA7C-972EBC448404}"/>
              </a:ext>
            </a:extLst>
          </p:cNvPr>
          <p:cNvSpPr txBox="1"/>
          <p:nvPr/>
        </p:nvSpPr>
        <p:spPr>
          <a:xfrm>
            <a:off x="21761551" y="971541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7D4508-1D91-2AE2-3B80-CA67466EE555}"/>
              </a:ext>
            </a:extLst>
          </p:cNvPr>
          <p:cNvSpPr txBox="1"/>
          <p:nvPr/>
        </p:nvSpPr>
        <p:spPr>
          <a:xfrm>
            <a:off x="1698343" y="4414204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Structures</a:t>
            </a:r>
          </a:p>
        </p:txBody>
      </p:sp>
      <p:pic>
        <p:nvPicPr>
          <p:cNvPr id="66" name="Graphic 65" descr="Map compass with solid fill">
            <a:extLst>
              <a:ext uri="{FF2B5EF4-FFF2-40B4-BE49-F238E27FC236}">
                <a16:creationId xmlns:a16="http://schemas.microsoft.com/office/drawing/2014/main" id="{FF7E490E-0740-9D66-3BCA-C2A98AA695E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04070" y="513368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413132" y="2947925"/>
            <a:ext cx="5676900" cy="3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ct val="100000"/>
              <a:buFont typeface="Arial"/>
              <a:buNone/>
            </a:pPr>
            <a:r>
              <a:rPr lang="en-US" sz="8200" dirty="0">
                <a:solidFill>
                  <a:srgbClr val="151618"/>
                </a:solidFill>
              </a:rPr>
              <a:t>Module 4 Learning Outcomes</a:t>
            </a:r>
            <a:endParaRPr dirty="0"/>
          </a:p>
        </p:txBody>
      </p:sp>
      <p:grpSp>
        <p:nvGrpSpPr>
          <p:cNvPr id="103" name="Google Shape;103;p6"/>
          <p:cNvGrpSpPr/>
          <p:nvPr/>
        </p:nvGrpSpPr>
        <p:grpSpPr>
          <a:xfrm>
            <a:off x="6520182" y="6761049"/>
            <a:ext cx="17450700" cy="2441316"/>
            <a:chOff x="0" y="-2"/>
            <a:chExt cx="17450700" cy="2441316"/>
          </a:xfrm>
        </p:grpSpPr>
        <p:sp>
          <p:nvSpPr>
            <p:cNvPr id="104" name="Google Shape;104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8627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"/>
              <p:cNvSpPr txBox="1"/>
              <p:nvPr/>
            </p:nvSpPr>
            <p:spPr>
              <a:xfrm>
                <a:off x="549752" y="510335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Understand </a:t>
                </a:r>
                <a:r>
                  <a:rPr lang="en-US" sz="6500" dirty="0">
                    <a:solidFill>
                      <a:srgbClr val="FFFFFF"/>
                    </a:solidFill>
                  </a:rPr>
                  <a:t>adding filters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8" name="Google Shape;108;p6"/>
          <p:cNvGrpSpPr/>
          <p:nvPr/>
        </p:nvGrpSpPr>
        <p:grpSpPr>
          <a:xfrm>
            <a:off x="6520182" y="9244453"/>
            <a:ext cx="17450700" cy="2441316"/>
            <a:chOff x="0" y="-2"/>
            <a:chExt cx="17450700" cy="2441316"/>
          </a:xfrm>
        </p:grpSpPr>
        <p:sp>
          <p:nvSpPr>
            <p:cNvPr id="109" name="Google Shape;109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8627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" name="Google Shape;110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6"/>
              <p:cNvSpPr txBox="1"/>
              <p:nvPr/>
            </p:nvSpPr>
            <p:spPr>
              <a:xfrm>
                <a:off x="549752" y="438969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dirty="0">
                    <a:solidFill>
                      <a:srgbClr val="FFFFFF"/>
                    </a:solidFill>
                  </a:rPr>
                  <a:t>Demonstrate charts with multiple axes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" name="Google Shape;113;p6"/>
          <p:cNvGrpSpPr/>
          <p:nvPr/>
        </p:nvGrpSpPr>
        <p:grpSpPr>
          <a:xfrm>
            <a:off x="6520182" y="1607528"/>
            <a:ext cx="17450700" cy="5212441"/>
            <a:chOff x="0" y="2771123"/>
            <a:chExt cx="17450700" cy="5212441"/>
          </a:xfrm>
        </p:grpSpPr>
        <p:sp>
          <p:nvSpPr>
            <p:cNvPr id="114" name="Google Shape;114;p6"/>
            <p:cNvSpPr/>
            <p:nvPr/>
          </p:nvSpPr>
          <p:spPr>
            <a:xfrm>
              <a:off x="0" y="3672839"/>
              <a:ext cx="17450700" cy="1539600"/>
            </a:xfrm>
            <a:prstGeom prst="rect">
              <a:avLst/>
            </a:prstGeom>
            <a:solidFill>
              <a:srgbClr val="FFFFFF">
                <a:alpha val="89019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" name="Google Shape;115;p6"/>
            <p:cNvGrpSpPr/>
            <p:nvPr/>
          </p:nvGrpSpPr>
          <p:grpSpPr>
            <a:xfrm>
              <a:off x="872535" y="2771123"/>
              <a:ext cx="16195800" cy="1803300"/>
              <a:chOff x="-1" y="0"/>
              <a:chExt cx="16195800" cy="1803300"/>
            </a:xfrm>
          </p:grpSpPr>
          <p:sp>
            <p:nvSpPr>
              <p:cNvPr id="116" name="Google Shape;116;p6"/>
              <p:cNvSpPr/>
              <p:nvPr/>
            </p:nvSpPr>
            <p:spPr>
              <a:xfrm>
                <a:off x="-1" y="0"/>
                <a:ext cx="16195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6"/>
              <p:cNvSpPr txBox="1"/>
              <p:nvPr/>
            </p:nvSpPr>
            <p:spPr>
              <a:xfrm>
                <a:off x="549752" y="438969"/>
                <a:ext cx="15096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Understand the parts of the View Pane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" name="Google Shape;118;p6"/>
            <p:cNvSpPr/>
            <p:nvPr/>
          </p:nvSpPr>
          <p:spPr>
            <a:xfrm>
              <a:off x="0" y="6443964"/>
              <a:ext cx="17450700" cy="1539600"/>
            </a:xfrm>
            <a:prstGeom prst="rect">
              <a:avLst/>
            </a:prstGeom>
            <a:solidFill>
              <a:srgbClr val="FFFFFF">
                <a:alpha val="89019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" name="Google Shape;119;p6"/>
            <p:cNvGrpSpPr/>
            <p:nvPr/>
          </p:nvGrpSpPr>
          <p:grpSpPr>
            <a:xfrm>
              <a:off x="872535" y="5542249"/>
              <a:ext cx="16087800" cy="1803300"/>
              <a:chOff x="-1" y="0"/>
              <a:chExt cx="16087800" cy="18033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-1" y="0"/>
                <a:ext cx="16087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6"/>
              <p:cNvSpPr txBox="1"/>
              <p:nvPr/>
            </p:nvSpPr>
            <p:spPr>
              <a:xfrm>
                <a:off x="549753" y="438969"/>
                <a:ext cx="14988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dirty="0">
                    <a:solidFill>
                      <a:srgbClr val="FFFFFF"/>
                    </a:solidFill>
                  </a:rPr>
                  <a:t>Demonstrate using shelves with axes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CF3E03-70A1-B73E-3AD8-BF35A35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 Pane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CAEB8-45AE-5E3C-D582-82CAC972E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26" y="2907289"/>
            <a:ext cx="16743948" cy="89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CF3E03-70A1-B73E-3AD8-BF35A35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 and Axes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A8B33-2A81-DC2F-8075-8EE810206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C2794-25A3-6D47-6630-19E78E61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85" y="2907289"/>
            <a:ext cx="12848956" cy="93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CF3E03-70A1-B73E-3AD8-BF35A35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 and Axes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A8B33-2A81-DC2F-8075-8EE810206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EA6E0-0B1B-1D90-3E48-B6E59F12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926" y="2907289"/>
            <a:ext cx="12029831" cy="91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9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CF3E03-70A1-B73E-3AD8-BF35A35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94D58-F8EA-B946-F590-EB85EAFE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42" y="3465774"/>
            <a:ext cx="7772400" cy="4264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FDE59-D435-B0E3-2953-FDE477FC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036" y="2907289"/>
            <a:ext cx="6350000" cy="88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1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CF3E03-70A1-B73E-3AD8-BF35A35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Axis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A8B33-2A81-DC2F-8075-8EE810206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2B83F-9DA3-7A37-DE8A-5F350CCF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285" y="3811569"/>
            <a:ext cx="10332523" cy="807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CF3E03-70A1-B73E-3AD8-BF35A35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Axes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181C6EE-2C92-F0ED-13B1-8CFA49F3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441" y="2907289"/>
            <a:ext cx="13262811" cy="9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35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67</Words>
  <Application>Microsoft Macintosh PowerPoint</Application>
  <PresentationFormat>Custom</PresentationFormat>
  <Paragraphs>28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White</vt:lpstr>
      <vt:lpstr>Tableau Module 4</vt:lpstr>
      <vt:lpstr>PowerPoint Presentation</vt:lpstr>
      <vt:lpstr>Module 4 Learning Outcomes</vt:lpstr>
      <vt:lpstr>The View Pane</vt:lpstr>
      <vt:lpstr>Headers and Axes</vt:lpstr>
      <vt:lpstr>Headers and Axes</vt:lpstr>
      <vt:lpstr>Adding Filters</vt:lpstr>
      <vt:lpstr>Shared Axis</vt:lpstr>
      <vt:lpstr>Multiple Axes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Module 5</dc:title>
  <cp:lastModifiedBy>Dennis McGrath</cp:lastModifiedBy>
  <cp:revision>3</cp:revision>
  <dcterms:modified xsi:type="dcterms:W3CDTF">2022-12-19T19:00:54Z</dcterms:modified>
</cp:coreProperties>
</file>