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5Q06tLYRvVz8guYd5wo10aKr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2b4d12603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52b4d12603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2b4d12603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52b4d12603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3167e72e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53167e72e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9de74a4b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9de74a4b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2b4d12603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52b4d12603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2b4d12603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52b4d12603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2b4d12603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52b4d12603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2b4d12603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52b4d12603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2b4d12603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52b4d12603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2b4d12603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52b4d12603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5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60" name="Google Shape;6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80" name="Google Shape;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6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9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b4d12603_0_272"/>
          <p:cNvSpPr txBox="1"/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88" name="Google Shape;88;g152b4d12603_0_272"/>
          <p:cNvSpPr txBox="1"/>
          <p:nvPr>
            <p:ph idx="1" type="subTitle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89" name="Google Shape;89;g152b4d12603_0_272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g152b4d12603_0_272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g152b4d12603_0_272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2b4d12603_0_278"/>
          <p:cNvSpPr txBox="1"/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94" name="Google Shape;94;g152b4d12603_0_278"/>
          <p:cNvSpPr txBox="1"/>
          <p:nvPr>
            <p:ph idx="1" type="body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๏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95" name="Google Shape;95;g152b4d12603_0_278"/>
          <p:cNvSpPr txBox="1"/>
          <p:nvPr>
            <p:ph idx="2" type="body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g152b4d12603_0_278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g152b4d12603_0_278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g152b4d12603_0_278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2007653" y="13074035"/>
            <a:ext cx="368574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24c79298af_0_14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24" name="Google Shape;24;g124c79298af_0_14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5" name="Google Shape;25;g124c79298af_0_140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124c79298af_0_140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24c79298af_0_140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52b4d12603_0_285"/>
          <p:cNvSpPr txBox="1"/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/>
        </p:txBody>
      </p:sp>
      <p:sp>
        <p:nvSpPr>
          <p:cNvPr id="30" name="Google Shape;30;g152b4d12603_0_285"/>
          <p:cNvSpPr txBox="1"/>
          <p:nvPr>
            <p:ph idx="1" type="body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31" name="Google Shape;31;g152b4d12603_0_285"/>
          <p:cNvSpPr txBox="1"/>
          <p:nvPr>
            <p:ph idx="2" type="body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2" name="Google Shape;32;g152b4d12603_0_285"/>
          <p:cNvSpPr txBox="1"/>
          <p:nvPr>
            <p:ph idx="3" type="body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33" name="Google Shape;33;g152b4d12603_0_285"/>
          <p:cNvSpPr txBox="1"/>
          <p:nvPr>
            <p:ph idx="4" type="body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๏"/>
              <a:defRPr/>
            </a:lvl1pPr>
            <a:lvl2pPr indent="-457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4572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4" name="Google Shape;34;g152b4d12603_0_285"/>
          <p:cNvSpPr txBox="1"/>
          <p:nvPr>
            <p:ph idx="10" type="dt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152b4d12603_0_285"/>
          <p:cNvSpPr txBox="1"/>
          <p:nvPr>
            <p:ph idx="11" type="ftr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152b4d12603_0_285"/>
          <p:cNvSpPr txBox="1"/>
          <p:nvPr>
            <p:ph idx="12" type="sldNum"/>
          </p:nvPr>
        </p:nvSpPr>
        <p:spPr>
          <a:xfrm>
            <a:off x="17221200" y="12712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39" name="Google Shape;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40" name="Google Shape;4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6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51" name="Google Shape;5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7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23" Type="http://schemas.openxmlformats.org/officeDocument/2006/relationships/theme" Target="../theme/theme2.xml"/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4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4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22" Type="http://schemas.openxmlformats.org/officeDocument/2006/relationships/image" Target="../media/image33.png"/><Relationship Id="rId21" Type="http://schemas.openxmlformats.org/officeDocument/2006/relationships/image" Target="../media/image43.png"/><Relationship Id="rId24" Type="http://schemas.openxmlformats.org/officeDocument/2006/relationships/image" Target="../media/image39.png"/><Relationship Id="rId2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26" Type="http://schemas.openxmlformats.org/officeDocument/2006/relationships/image" Target="../media/image23.png"/><Relationship Id="rId25" Type="http://schemas.openxmlformats.org/officeDocument/2006/relationships/image" Target="../media/image37.png"/><Relationship Id="rId28" Type="http://schemas.openxmlformats.org/officeDocument/2006/relationships/image" Target="../media/image41.png"/><Relationship Id="rId27" Type="http://schemas.openxmlformats.org/officeDocument/2006/relationships/image" Target="../media/image29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Relationship Id="rId11" Type="http://schemas.openxmlformats.org/officeDocument/2006/relationships/image" Target="../media/image26.png"/><Relationship Id="rId10" Type="http://schemas.openxmlformats.org/officeDocument/2006/relationships/image" Target="../media/image17.png"/><Relationship Id="rId13" Type="http://schemas.openxmlformats.org/officeDocument/2006/relationships/image" Target="../media/image34.png"/><Relationship Id="rId12" Type="http://schemas.openxmlformats.org/officeDocument/2006/relationships/image" Target="../media/image25.png"/><Relationship Id="rId15" Type="http://schemas.openxmlformats.org/officeDocument/2006/relationships/image" Target="../media/image19.png"/><Relationship Id="rId14" Type="http://schemas.openxmlformats.org/officeDocument/2006/relationships/image" Target="../media/image28.png"/><Relationship Id="rId17" Type="http://schemas.openxmlformats.org/officeDocument/2006/relationships/image" Target="../media/image22.png"/><Relationship Id="rId16" Type="http://schemas.openxmlformats.org/officeDocument/2006/relationships/image" Target="../media/image18.png"/><Relationship Id="rId19" Type="http://schemas.openxmlformats.org/officeDocument/2006/relationships/image" Target="../media/image24.png"/><Relationship Id="rId1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willis/nyc-maps" TargetMode="External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Tableau Module 2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2b4d12603_0_187"/>
          <p:cNvSpPr txBox="1"/>
          <p:nvPr>
            <p:ph type="title"/>
          </p:nvPr>
        </p:nvSpPr>
        <p:spPr>
          <a:xfrm>
            <a:off x="1907450" y="0"/>
            <a:ext cx="162942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Discrete Dates</a:t>
            </a:r>
            <a:endParaRPr/>
          </a:p>
        </p:txBody>
      </p:sp>
      <p:pic>
        <p:nvPicPr>
          <p:cNvPr id="219" name="Google Shape;219;g152b4d12603_0_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6750" y="2086100"/>
            <a:ext cx="17874250" cy="10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52b4d12603_0_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2350" y="2916050"/>
            <a:ext cx="13301901" cy="99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2b4d12603_0_192"/>
          <p:cNvSpPr txBox="1"/>
          <p:nvPr>
            <p:ph type="title"/>
          </p:nvPr>
        </p:nvSpPr>
        <p:spPr>
          <a:xfrm>
            <a:off x="1407500" y="480500"/>
            <a:ext cx="21031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Converting Data Types</a:t>
            </a:r>
            <a:endParaRPr/>
          </a:p>
        </p:txBody>
      </p:sp>
      <p:pic>
        <p:nvPicPr>
          <p:cNvPr id="226" name="Google Shape;226;g152b4d12603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0150" y="3216125"/>
            <a:ext cx="4191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152b4d12603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5025" y="3216125"/>
            <a:ext cx="7790375" cy="7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52b4d12603_0_192"/>
          <p:cNvSpPr/>
          <p:nvPr/>
        </p:nvSpPr>
        <p:spPr>
          <a:xfrm>
            <a:off x="11003000" y="6607550"/>
            <a:ext cx="4191000" cy="1526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3167e72e8_0_17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Folders</a:t>
            </a:r>
            <a:endParaRPr/>
          </a:p>
        </p:txBody>
      </p:sp>
      <p:sp>
        <p:nvSpPr>
          <p:cNvPr id="234" name="Google Shape;234;g153167e72e8_0_17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/>
              <a:t>Used to ‘reduce clutter’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rPr lang="en-US"/>
              <a:t>Doesn’t change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pic>
        <p:nvPicPr>
          <p:cNvPr id="235" name="Google Shape;235;g153167e72e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2487" y="8208000"/>
            <a:ext cx="6397150" cy="41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153167e72e8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27978" y="730250"/>
            <a:ext cx="8654199" cy="6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9de74a4b3_0_0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part 1</a:t>
            </a:r>
            <a:endParaRPr/>
          </a:p>
        </p:txBody>
      </p:sp>
      <p:sp>
        <p:nvSpPr>
          <p:cNvPr id="242" name="Google Shape;242;g1f9de74a4b3_0_0"/>
          <p:cNvSpPr txBox="1"/>
          <p:nvPr>
            <p:ph idx="1" type="body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</p:spPr>
        <p:txBody>
          <a:bodyPr anchorCtr="0" anchor="t" bIns="91400" lIns="182850" spcFirstLastPara="1" rIns="182850" wrap="square" tIns="91400">
            <a:normAutofit lnSpcReduction="10000"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Using the superstore.xlsx dataset</a:t>
            </a:r>
            <a:endParaRPr/>
          </a:p>
          <a:p>
            <a:pPr indent="-457200" lvl="0" marL="457200" rtl="0" algn="l">
              <a:spcBef>
                <a:spcPts val="200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Create a bar chart with </a:t>
            </a:r>
            <a:r>
              <a:rPr b="1" lang="en-US">
                <a:solidFill>
                  <a:srgbClr val="4A86E8"/>
                </a:solidFill>
              </a:rPr>
              <a:t>S</a:t>
            </a:r>
            <a:r>
              <a:rPr b="1" lang="en-US">
                <a:solidFill>
                  <a:srgbClr val="4A86E8"/>
                </a:solidFill>
              </a:rPr>
              <a:t>ub-category</a:t>
            </a:r>
            <a:r>
              <a:rPr lang="en-US"/>
              <a:t> in columns and </a:t>
            </a:r>
            <a:r>
              <a:rPr b="1" lang="en-US">
                <a:solidFill>
                  <a:srgbClr val="6AA84F"/>
                </a:solidFill>
              </a:rPr>
              <a:t>S</a:t>
            </a:r>
            <a:r>
              <a:rPr b="1" lang="en-US">
                <a:solidFill>
                  <a:srgbClr val="6AA84F"/>
                </a:solidFill>
              </a:rPr>
              <a:t>ales</a:t>
            </a:r>
            <a:r>
              <a:rPr lang="en-US"/>
              <a:t> in rows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Change sales(sum) to sales(avg)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Sort the bars in descending order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Drag </a:t>
            </a:r>
            <a:r>
              <a:rPr b="1" lang="en-US">
                <a:solidFill>
                  <a:srgbClr val="4A86E8"/>
                </a:solidFill>
              </a:rPr>
              <a:t>Category</a:t>
            </a:r>
            <a:r>
              <a:rPr lang="en-US"/>
              <a:t> to the color tile on the marks card and drop it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200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Create a new (blank) worksheet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Drag </a:t>
            </a:r>
            <a:r>
              <a:rPr b="1" lang="en-US">
                <a:solidFill>
                  <a:srgbClr val="4A86E8"/>
                </a:solidFill>
              </a:rPr>
              <a:t>State</a:t>
            </a:r>
            <a:r>
              <a:rPr lang="en-US"/>
              <a:t> into the canvas and drop it anywhere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Drag </a:t>
            </a:r>
            <a:r>
              <a:rPr b="1" lang="en-US">
                <a:solidFill>
                  <a:srgbClr val="6AA84F"/>
                </a:solidFill>
              </a:rPr>
              <a:t>Sales</a:t>
            </a:r>
            <a:r>
              <a:rPr lang="en-US"/>
              <a:t> over the color tile in the marks card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๏"/>
            </a:pPr>
            <a:r>
              <a:rPr lang="en-US"/>
              <a:t>Click on the color tile, and select “Edit Colors”.  Change the color scale so that dark green means more $$$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1762318" y="3854531"/>
            <a:ext cx="2908328" cy="192211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048040" y="7991528"/>
            <a:ext cx="11105700" cy="61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here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>
            <a:endCxn id="110" idx="6"/>
          </p:cNvCxnSpPr>
          <p:nvPr/>
        </p:nvCxnSpPr>
        <p:spPr>
          <a:xfrm rot="10800000">
            <a:off x="4670646" y="4815587"/>
            <a:ext cx="0" cy="2965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Mountains with solid fill"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8212" y="39897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902" y="542485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4192" y="71606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16" name="Google Shape;1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7907" y="2725179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117" name="Google Shape;1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0954" y="4810618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118" name="Google Shape;11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699580" y="5403802"/>
            <a:ext cx="546324" cy="546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119" name="Google Shape;11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9883" y="1148494"/>
            <a:ext cx="796658" cy="7966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Stump with solid fill" id="120" name="Google Shape;12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88662" y="90010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121" name="Google Shape;12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703660" y="881567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lm tree with solid fill" id="122" name="Google Shape;122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716324" y="764504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nabata tree with solid fill" id="123" name="Google Shape;123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122112" y="67034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t air balloon with solid fill" id="124" name="Google Shape;124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902244" y="35207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uge with solid fill" id="125" name="Google Shape;125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21110" y="4595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fire with solid fill" id="126" name="Google Shape;126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560382" y="55918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al with solid fill" id="127" name="Google Shape;127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683867" y="4138350"/>
            <a:ext cx="59407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w with solid fill" id="128" name="Google Shape;128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785180" y="67696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 country skiing with solid fill" id="129" name="Google Shape;129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872362" y="429298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rt scene with solid fill" id="130" name="Google Shape;130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870780" y="79835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with solid fill" id="131" name="Google Shape;131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404328" y="78371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works outline" id="132" name="Google Shape;132;p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1333610" y="776726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oup of people with solid fill" id="133" name="Google Shape;133;p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880061" y="28218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way scene with solid fill" id="134" name="Google Shape;134;p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58547" y="149770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"/>
          <p:cNvSpPr/>
          <p:nvPr/>
        </p:nvSpPr>
        <p:spPr>
          <a:xfrm>
            <a:off x="1786884" y="2232424"/>
            <a:ext cx="19916776" cy="7028384"/>
          </a:xfrm>
          <a:custGeom>
            <a:rect b="b" l="l" r="r" t="t"/>
            <a:pathLst>
              <a:path extrusionOk="0" h="7028384" w="19916775">
                <a:moveTo>
                  <a:pt x="0" y="3613991"/>
                </a:moveTo>
                <a:cubicBezTo>
                  <a:pt x="916781" y="3411584"/>
                  <a:pt x="1833563" y="3209178"/>
                  <a:pt x="2314575" y="2928191"/>
                </a:cubicBezTo>
                <a:cubicBezTo>
                  <a:pt x="2795588" y="2647203"/>
                  <a:pt x="2676525" y="2228103"/>
                  <a:pt x="2886075" y="1928066"/>
                </a:cubicBezTo>
                <a:cubicBezTo>
                  <a:pt x="3095625" y="1628029"/>
                  <a:pt x="3252788" y="1442291"/>
                  <a:pt x="3571875" y="1127966"/>
                </a:cubicBezTo>
                <a:cubicBezTo>
                  <a:pt x="3890963" y="813641"/>
                  <a:pt x="4391025" y="184991"/>
                  <a:pt x="4800600" y="42116"/>
                </a:cubicBezTo>
                <a:cubicBezTo>
                  <a:pt x="5210175" y="-100759"/>
                  <a:pt x="5786438" y="156416"/>
                  <a:pt x="6029325" y="270716"/>
                </a:cubicBezTo>
                <a:cubicBezTo>
                  <a:pt x="6272213" y="385016"/>
                  <a:pt x="6105525" y="413591"/>
                  <a:pt x="6257925" y="727916"/>
                </a:cubicBezTo>
                <a:cubicBezTo>
                  <a:pt x="6410325" y="1042241"/>
                  <a:pt x="6786563" y="1704228"/>
                  <a:pt x="6943725" y="2156666"/>
                </a:cubicBezTo>
                <a:cubicBezTo>
                  <a:pt x="7100888" y="2609103"/>
                  <a:pt x="7072313" y="2709116"/>
                  <a:pt x="7200900" y="3442541"/>
                </a:cubicBezTo>
                <a:cubicBezTo>
                  <a:pt x="7329487" y="4175966"/>
                  <a:pt x="7329488" y="5985716"/>
                  <a:pt x="7715250" y="6557216"/>
                </a:cubicBezTo>
                <a:cubicBezTo>
                  <a:pt x="8101013" y="7128716"/>
                  <a:pt x="8986838" y="7109666"/>
                  <a:pt x="9515475" y="6871541"/>
                </a:cubicBezTo>
                <a:cubicBezTo>
                  <a:pt x="10044112" y="6633416"/>
                  <a:pt x="10563225" y="5690441"/>
                  <a:pt x="10887075" y="5128466"/>
                </a:cubicBezTo>
                <a:cubicBezTo>
                  <a:pt x="11210925" y="4566491"/>
                  <a:pt x="11177587" y="3961654"/>
                  <a:pt x="11458575" y="3499691"/>
                </a:cubicBezTo>
                <a:cubicBezTo>
                  <a:pt x="11739563" y="3037728"/>
                  <a:pt x="12096750" y="2394791"/>
                  <a:pt x="12573000" y="2356691"/>
                </a:cubicBezTo>
                <a:cubicBezTo>
                  <a:pt x="13049250" y="2318591"/>
                  <a:pt x="13930313" y="2961529"/>
                  <a:pt x="14316075" y="3271091"/>
                </a:cubicBezTo>
                <a:cubicBezTo>
                  <a:pt x="14701837" y="3580653"/>
                  <a:pt x="14544675" y="3728291"/>
                  <a:pt x="14887575" y="4214066"/>
                </a:cubicBezTo>
                <a:cubicBezTo>
                  <a:pt x="15230475" y="4699841"/>
                  <a:pt x="15801975" y="5957141"/>
                  <a:pt x="16373475" y="6185741"/>
                </a:cubicBezTo>
                <a:cubicBezTo>
                  <a:pt x="16944975" y="6414341"/>
                  <a:pt x="17821275" y="5518991"/>
                  <a:pt x="18316575" y="5585666"/>
                </a:cubicBezTo>
                <a:cubicBezTo>
                  <a:pt x="18811875" y="5652341"/>
                  <a:pt x="19078575" y="6361954"/>
                  <a:pt x="19345275" y="6585791"/>
                </a:cubicBezTo>
                <a:cubicBezTo>
                  <a:pt x="19611975" y="6809628"/>
                  <a:pt x="19764375" y="6869159"/>
                  <a:pt x="19916775" y="6928691"/>
                </a:cubicBezTo>
              </a:path>
            </a:pathLst>
          </a:cu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1786885" y="5995470"/>
            <a:ext cx="19030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Navigation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4505500" y="2310588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Views</a:t>
            </a:r>
            <a:endParaRPr/>
          </a:p>
        </p:txBody>
      </p:sp>
      <p:pic>
        <p:nvPicPr>
          <p:cNvPr descr="Bar chart with solid fill" id="138" name="Google Shape;138;p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182753" y="206141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graph with downward trend with solid fill" id="139" name="Google Shape;139;p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820888" y="491816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ntt Chart with solid fill" id="140" name="Google Shape;140;p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2515542" y="708318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"/>
          <p:cNvSpPr txBox="1"/>
          <p:nvPr/>
        </p:nvSpPr>
        <p:spPr>
          <a:xfrm>
            <a:off x="6774417" y="1839704"/>
            <a:ext cx="205056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Charts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3138512" y="3802242"/>
            <a:ext cx="1483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Hierarchies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9227314" y="7069464"/>
            <a:ext cx="15840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Calculations</a:t>
            </a:r>
            <a:endParaRPr/>
          </a:p>
        </p:txBody>
      </p:sp>
      <p:pic>
        <p:nvPicPr>
          <p:cNvPr descr="Blender with solid fill" id="144" name="Google Shape;144;p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0076788" y="820567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10302082" y="9303152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Blending</a:t>
            </a:r>
            <a:endParaRPr/>
          </a:p>
        </p:txBody>
      </p:sp>
      <p:pic>
        <p:nvPicPr>
          <p:cNvPr descr="Abacus with solid fill" id="146" name="Google Shape;146;p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9264412" y="62001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 txBox="1"/>
          <p:nvPr/>
        </p:nvSpPr>
        <p:spPr>
          <a:xfrm>
            <a:off x="12408802" y="7951222"/>
            <a:ext cx="13260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13357310" y="5735472"/>
            <a:ext cx="15680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16968911" y="6564220"/>
            <a:ext cx="15953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Stories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17173524" y="8579194"/>
            <a:ext cx="24801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Springs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1761551" y="9715418"/>
            <a:ext cx="798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1698343" y="4414204"/>
            <a:ext cx="19639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</p:txBody>
      </p:sp>
      <p:pic>
        <p:nvPicPr>
          <p:cNvPr descr="Map compass with solid fill" id="153" name="Google Shape;153;p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104070" y="5133686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2b4d12603_0_167"/>
          <p:cNvSpPr txBox="1"/>
          <p:nvPr>
            <p:ph type="title"/>
          </p:nvPr>
        </p:nvSpPr>
        <p:spPr>
          <a:xfrm>
            <a:off x="2489850" y="430825"/>
            <a:ext cx="25714800" cy="16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pic>
        <p:nvPicPr>
          <p:cNvPr id="159" name="Google Shape;159;g152b4d12603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149" y="2127025"/>
            <a:ext cx="16400550" cy="100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2b4d12603_0_149"/>
          <p:cNvSpPr txBox="1"/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88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Measures</a:t>
            </a:r>
            <a:r>
              <a:rPr lang="en-US"/>
              <a:t> vs </a:t>
            </a:r>
            <a:r>
              <a:rPr lang="en-US">
                <a:solidFill>
                  <a:srgbClr val="00B0F0"/>
                </a:solidFill>
              </a:rPr>
              <a:t>Dimensions</a:t>
            </a:r>
            <a:endParaRPr/>
          </a:p>
        </p:txBody>
      </p:sp>
      <p:sp>
        <p:nvSpPr>
          <p:cNvPr id="165" name="Google Shape;165;g152b4d12603_0_149"/>
          <p:cNvSpPr txBox="1"/>
          <p:nvPr>
            <p:ph idx="1" type="body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None/>
            </a:pPr>
            <a:r>
              <a:rPr lang="en-US">
                <a:solidFill>
                  <a:srgbClr val="00B050"/>
                </a:solidFill>
              </a:rPr>
              <a:t>Measures</a:t>
            </a:r>
            <a:endParaRPr/>
          </a:p>
        </p:txBody>
      </p:sp>
      <p:sp>
        <p:nvSpPr>
          <p:cNvPr id="166" name="Google Shape;166;g152b4d12603_0_149"/>
          <p:cNvSpPr txBox="1"/>
          <p:nvPr>
            <p:ph idx="2" type="body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600"/>
              <a:buChar char="๏"/>
            </a:pPr>
            <a:r>
              <a:rPr lang="en-US">
                <a:solidFill>
                  <a:srgbClr val="00B050"/>
                </a:solidFill>
              </a:rPr>
              <a:t>Continuous (usually)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B050"/>
              </a:buClr>
              <a:buSzPts val="5600"/>
              <a:buChar char="๏"/>
            </a:pPr>
            <a:r>
              <a:rPr lang="en-US">
                <a:solidFill>
                  <a:srgbClr val="00B050"/>
                </a:solidFill>
              </a:rPr>
              <a:t>Quantifications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B050"/>
              </a:buClr>
              <a:buSzPts val="5600"/>
              <a:buChar char="๏"/>
            </a:pPr>
            <a:r>
              <a:rPr lang="en-US">
                <a:solidFill>
                  <a:srgbClr val="00B050"/>
                </a:solidFill>
              </a:rPr>
              <a:t>Numeric (cardinal)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B050"/>
              </a:buClr>
              <a:buSzPts val="5600"/>
              <a:buChar char="๏"/>
            </a:pPr>
            <a:r>
              <a:rPr lang="en-US">
                <a:solidFill>
                  <a:srgbClr val="00B050"/>
                </a:solidFill>
              </a:rPr>
              <a:t>DateTime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7" name="Google Shape;167;g152b4d12603_0_149"/>
          <p:cNvSpPr txBox="1"/>
          <p:nvPr>
            <p:ph idx="3" type="body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None/>
            </a:pPr>
            <a:r>
              <a:rPr lang="en-US">
                <a:solidFill>
                  <a:srgbClr val="00B0F0"/>
                </a:solidFill>
              </a:rPr>
              <a:t>Dimension</a:t>
            </a:r>
            <a:endParaRPr/>
          </a:p>
        </p:txBody>
      </p:sp>
      <p:sp>
        <p:nvSpPr>
          <p:cNvPr id="168" name="Google Shape;168;g152b4d12603_0_149"/>
          <p:cNvSpPr txBox="1"/>
          <p:nvPr>
            <p:ph idx="4" type="body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600"/>
              <a:buChar char="๏"/>
            </a:pPr>
            <a:r>
              <a:rPr lang="en-US">
                <a:solidFill>
                  <a:srgbClr val="00B0F0"/>
                </a:solidFill>
              </a:rPr>
              <a:t>Discrete (usually)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B0F0"/>
              </a:buClr>
              <a:buSzPts val="5600"/>
              <a:buChar char="๏"/>
            </a:pPr>
            <a:r>
              <a:rPr lang="en-US">
                <a:solidFill>
                  <a:srgbClr val="00B0F0"/>
                </a:solidFill>
              </a:rPr>
              <a:t>Categorical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B0F0"/>
              </a:buClr>
              <a:buSzPts val="5600"/>
              <a:buChar char="๏"/>
            </a:pPr>
            <a:r>
              <a:rPr lang="en-US">
                <a:solidFill>
                  <a:srgbClr val="00B0F0"/>
                </a:solidFill>
              </a:rPr>
              <a:t>Numeric (index or ordinal)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B0F0"/>
              </a:buClr>
              <a:buSzPts val="5600"/>
              <a:buChar char="๏"/>
            </a:pPr>
            <a:r>
              <a:rPr lang="en-US">
                <a:solidFill>
                  <a:srgbClr val="00B0F0"/>
                </a:solidFill>
              </a:rPr>
              <a:t>Date (month, year, day, etc)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2b4d12603_0_157"/>
          <p:cNvSpPr txBox="1"/>
          <p:nvPr>
            <p:ph type="title"/>
          </p:nvPr>
        </p:nvSpPr>
        <p:spPr>
          <a:xfrm>
            <a:off x="4763232" y="730250"/>
            <a:ext cx="17944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Dimensions and Measures</a:t>
            </a:r>
            <a:endParaRPr/>
          </a:p>
        </p:txBody>
      </p:sp>
      <p:pic>
        <p:nvPicPr>
          <p:cNvPr descr="Graphical user interface, application&#10;&#10;Description automatically generated with medium confidence" id="174" name="Google Shape;174;g152b4d12603_0_1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201" y="730251"/>
            <a:ext cx="3598200" cy="11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52b4d12603_0_157"/>
          <p:cNvSpPr txBox="1"/>
          <p:nvPr/>
        </p:nvSpPr>
        <p:spPr>
          <a:xfrm>
            <a:off x="7469525" y="4455500"/>
            <a:ext cx="742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-US" sz="10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2b4d12603_0_157"/>
          <p:cNvSpPr txBox="1"/>
          <p:nvPr/>
        </p:nvSpPr>
        <p:spPr>
          <a:xfrm>
            <a:off x="7737600" y="9262475"/>
            <a:ext cx="795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-US" sz="10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Measures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152b4d12603_0_157"/>
          <p:cNvCxnSpPr>
            <a:stCxn id="175" idx="1"/>
          </p:cNvCxnSpPr>
          <p:nvPr/>
        </p:nvCxnSpPr>
        <p:spPr>
          <a:xfrm flipH="1">
            <a:off x="4780625" y="5240450"/>
            <a:ext cx="2688900" cy="315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g152b4d12603_0_157"/>
          <p:cNvCxnSpPr/>
          <p:nvPr/>
        </p:nvCxnSpPr>
        <p:spPr>
          <a:xfrm flipH="1">
            <a:off x="4825100" y="10044875"/>
            <a:ext cx="2599800" cy="5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g152b4d12603_0_157"/>
          <p:cNvSpPr/>
          <p:nvPr/>
        </p:nvSpPr>
        <p:spPr>
          <a:xfrm>
            <a:off x="304375" y="2010575"/>
            <a:ext cx="1840200" cy="7251900"/>
          </a:xfrm>
          <a:prstGeom prst="ellipse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52b4d12603_0_157"/>
          <p:cNvSpPr/>
          <p:nvPr/>
        </p:nvSpPr>
        <p:spPr>
          <a:xfrm>
            <a:off x="714950" y="9024850"/>
            <a:ext cx="1429500" cy="3558000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Dimensions and Measures</a:t>
            </a:r>
            <a:endParaRPr/>
          </a:p>
        </p:txBody>
      </p:sp>
      <p:pic>
        <p:nvPicPr>
          <p:cNvPr descr="Diagram&#10;&#10;Description automatically generated" id="186" name="Google Shape;1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9557" y="1534695"/>
            <a:ext cx="18271958" cy="1218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2b4d12603_0_172"/>
          <p:cNvSpPr txBox="1"/>
          <p:nvPr>
            <p:ph type="title"/>
          </p:nvPr>
        </p:nvSpPr>
        <p:spPr>
          <a:xfrm>
            <a:off x="268050" y="268075"/>
            <a:ext cx="27097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Geo Data</a:t>
            </a:r>
            <a:endParaRPr/>
          </a:p>
        </p:txBody>
      </p:sp>
      <p:sp>
        <p:nvSpPr>
          <p:cNvPr id="192" name="Google Shape;192;g152b4d12603_0_172"/>
          <p:cNvSpPr txBox="1"/>
          <p:nvPr>
            <p:ph idx="1" type="body"/>
          </p:nvPr>
        </p:nvSpPr>
        <p:spPr>
          <a:xfrm>
            <a:off x="672150" y="2253925"/>
            <a:ext cx="42062400" cy="17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Char char="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https://github.com/dwillis/nyc-maps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/>
          </a:p>
        </p:txBody>
      </p:sp>
      <p:pic>
        <p:nvPicPr>
          <p:cNvPr id="193" name="Google Shape;193;g152b4d12603_0_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55950" y="268075"/>
            <a:ext cx="12230100" cy="12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52b4d12603_0_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001175"/>
            <a:ext cx="1716799" cy="1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2b4d12603_0_177"/>
          <p:cNvSpPr txBox="1"/>
          <p:nvPr>
            <p:ph type="title"/>
          </p:nvPr>
        </p:nvSpPr>
        <p:spPr>
          <a:xfrm>
            <a:off x="2498700" y="324775"/>
            <a:ext cx="218853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en-US"/>
              <a:t>Dates and Times</a:t>
            </a:r>
            <a:endParaRPr/>
          </a:p>
        </p:txBody>
      </p:sp>
      <p:pic>
        <p:nvPicPr>
          <p:cNvPr id="200" name="Google Shape;200;g152b4d12603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2450" y="324775"/>
            <a:ext cx="3957925" cy="124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152b4d12603_0_177"/>
          <p:cNvSpPr txBox="1"/>
          <p:nvPr/>
        </p:nvSpPr>
        <p:spPr>
          <a:xfrm>
            <a:off x="7906325" y="4761275"/>
            <a:ext cx="939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Discrete Dates (Dimensions)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52b4d12603_0_177"/>
          <p:cNvSpPr txBox="1"/>
          <p:nvPr/>
        </p:nvSpPr>
        <p:spPr>
          <a:xfrm>
            <a:off x="7906325" y="7162475"/>
            <a:ext cx="7950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Continuous Dates (Measures)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g152b4d12603_0_177"/>
          <p:cNvCxnSpPr/>
          <p:nvPr/>
        </p:nvCxnSpPr>
        <p:spPr>
          <a:xfrm flipH="1" rot="10800000">
            <a:off x="15637975" y="5678500"/>
            <a:ext cx="3843900" cy="262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g152b4d12603_0_177"/>
          <p:cNvCxnSpPr/>
          <p:nvPr/>
        </p:nvCxnSpPr>
        <p:spPr>
          <a:xfrm flipH="1" rot="10800000">
            <a:off x="13824725" y="8037525"/>
            <a:ext cx="5526300" cy="5454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2b4d12603_0_182"/>
          <p:cNvSpPr txBox="1"/>
          <p:nvPr>
            <p:ph type="title"/>
          </p:nvPr>
        </p:nvSpPr>
        <p:spPr>
          <a:xfrm>
            <a:off x="1212300" y="455800"/>
            <a:ext cx="206139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Continuous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Calibri"/>
              <a:buNone/>
            </a:pPr>
            <a:r>
              <a:rPr lang="en-US"/>
              <a:t>Dates</a:t>
            </a:r>
            <a:endParaRPr/>
          </a:p>
        </p:txBody>
      </p:sp>
      <p:pic>
        <p:nvPicPr>
          <p:cNvPr id="210" name="Google Shape;210;g152b4d12603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9100" y="455800"/>
            <a:ext cx="10328100" cy="57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52b4d12603_0_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4922" y="6896325"/>
            <a:ext cx="10066426" cy="556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52b4d12603_0_182"/>
          <p:cNvSpPr txBox="1"/>
          <p:nvPr/>
        </p:nvSpPr>
        <p:spPr>
          <a:xfrm>
            <a:off x="6814325" y="3780350"/>
            <a:ext cx="15419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Quarterly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52b4d12603_0_182"/>
          <p:cNvSpPr txBox="1"/>
          <p:nvPr/>
        </p:nvSpPr>
        <p:spPr>
          <a:xfrm>
            <a:off x="7038288" y="8694050"/>
            <a:ext cx="15419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