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NQ7u66iwdisFu0fmni/4vPpeI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A35B3D-333D-47B7-8F52-F819AD34042D}">
  <a:tblStyle styleId="{60A35B3D-333D-47B7-8F52-F819AD3404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251806C4-E51C-4660-91F4-1F9BF6A4D4F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customschemas.google.com/relationships/presentationmetadata" Target="metadata"/><Relationship Id="rId21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92ef0a6ea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92ef0a6ea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192ef0a6ea9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92ef0a6ea9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92ef0a6ea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192ef0a6ea9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92ef0a6ea9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92ef0a6ea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192ef0a6ea9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2ef0a6ea9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92ef0a6ea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192ef0a6ea9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39203347b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39203347b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39203347b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2ef0a6ea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92ef0a6ea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92ef0a6ea9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hyperlink" Target="https://finance.yahoo.com/" TargetMode="External"/><Relationship Id="rId22" Type="http://schemas.openxmlformats.org/officeDocument/2006/relationships/hyperlink" Target="https://opendata.cityofnewyork.us/" TargetMode="External"/><Relationship Id="rId21" Type="http://schemas.openxmlformats.org/officeDocument/2006/relationships/hyperlink" Target="https://github.com/owid/" TargetMode="External"/><Relationship Id="rId24" Type="http://schemas.openxmlformats.org/officeDocument/2006/relationships/hyperlink" Target="https://live-durhamnc.opendata.arcgis.com/" TargetMode="External"/><Relationship Id="rId23" Type="http://schemas.openxmlformats.org/officeDocument/2006/relationships/hyperlink" Target="https://data.cityofchicago.org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ata.un.org/" TargetMode="External"/><Relationship Id="rId4" Type="http://schemas.openxmlformats.org/officeDocument/2006/relationships/hyperlink" Target="https://data.worldbank.org" TargetMode="External"/><Relationship Id="rId9" Type="http://schemas.openxmlformats.org/officeDocument/2006/relationships/hyperlink" Target="https://datasetsearch.research.google.com" TargetMode="External"/><Relationship Id="rId26" Type="http://schemas.openxmlformats.org/officeDocument/2006/relationships/hyperlink" Target="https://data.europa.eu/en" TargetMode="External"/><Relationship Id="rId25" Type="http://schemas.openxmlformats.org/officeDocument/2006/relationships/hyperlink" Target="https://data.seattle.gov/" TargetMode="External"/><Relationship Id="rId28" Type="http://schemas.openxmlformats.org/officeDocument/2006/relationships/hyperlink" Target="https://opendata.tel-aviv.gov.il/en/Pages/home.aspx" TargetMode="External"/><Relationship Id="rId27" Type="http://schemas.openxmlformats.org/officeDocument/2006/relationships/hyperlink" Target="https://data.london.gov.uk/dataset" TargetMode="External"/><Relationship Id="rId5" Type="http://schemas.openxmlformats.org/officeDocument/2006/relationships/hyperlink" Target="https://www.cia.gov/the-world-factbook" TargetMode="External"/><Relationship Id="rId6" Type="http://schemas.openxmlformats.org/officeDocument/2006/relationships/hyperlink" Target="https://data.gov/" TargetMode="External"/><Relationship Id="rId29" Type="http://schemas.openxmlformats.org/officeDocument/2006/relationships/hyperlink" Target="https://africaopendata.org/" TargetMode="External"/><Relationship Id="rId7" Type="http://schemas.openxmlformats.org/officeDocument/2006/relationships/hyperlink" Target="https://aws.amazon.com/opendata/" TargetMode="External"/><Relationship Id="rId8" Type="http://schemas.openxmlformats.org/officeDocument/2006/relationships/hyperlink" Target="https://healthdata.gov/" TargetMode="External"/><Relationship Id="rId30" Type="http://schemas.openxmlformats.org/officeDocument/2006/relationships/hyperlink" Target="https://data.gov.sg/" TargetMode="External"/><Relationship Id="rId11" Type="http://schemas.openxmlformats.org/officeDocument/2006/relationships/hyperlink" Target="https://data.cms.gov/" TargetMode="External"/><Relationship Id="rId10" Type="http://schemas.openxmlformats.org/officeDocument/2006/relationships/hyperlink" Target="https://www.bls.gov/data/" TargetMode="External"/><Relationship Id="rId13" Type="http://schemas.openxmlformats.org/officeDocument/2006/relationships/hyperlink" Target="https://collegescorecard.ed.gov/data/" TargetMode="External"/><Relationship Id="rId12" Type="http://schemas.openxmlformats.org/officeDocument/2006/relationships/hyperlink" Target="https://dataverse.harvard.edu/" TargetMode="External"/><Relationship Id="rId15" Type="http://schemas.openxmlformats.org/officeDocument/2006/relationships/hyperlink" Target="https://www.kaggle.com/datasets/" TargetMode="External"/><Relationship Id="rId14" Type="http://schemas.openxmlformats.org/officeDocument/2006/relationships/hyperlink" Target="https://www.ncei.noaa.gov/weather-climate-links" TargetMode="External"/><Relationship Id="rId17" Type="http://schemas.openxmlformats.org/officeDocument/2006/relationships/hyperlink" Target="http://insideairbnb.com/get-the-data/" TargetMode="External"/><Relationship Id="rId16" Type="http://schemas.openxmlformats.org/officeDocument/2006/relationships/hyperlink" Target="https://data.world/" TargetMode="External"/><Relationship Id="rId19" Type="http://schemas.openxmlformats.org/officeDocument/2006/relationships/hyperlink" Target="https://www.pewresearch.org/internet/datasets" TargetMode="External"/><Relationship Id="rId18" Type="http://schemas.openxmlformats.org/officeDocument/2006/relationships/hyperlink" Target="https://www.zillow.com/research/ztrax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102" name="Google Shape;102;p1"/>
            <p:cNvSpPr/>
            <p:nvPr/>
          </p:nvSpPr>
          <p:spPr>
            <a:xfrm>
              <a:off x="1" y="0"/>
              <a:ext cx="12191996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" y="0"/>
              <a:ext cx="12191996" cy="6858000"/>
            </a:xfrm>
            <a:prstGeom prst="rect">
              <a:avLst/>
            </a:prstGeom>
            <a:solidFill>
              <a:srgbClr val="1F3864">
                <a:alpha val="2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"/>
          <p:cNvSpPr txBox="1"/>
          <p:nvPr>
            <p:ph type="ctrTitle"/>
          </p:nvPr>
        </p:nvSpPr>
        <p:spPr>
          <a:xfrm>
            <a:off x="804672" y="646073"/>
            <a:ext cx="4665725" cy="4388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8100">
                <a:solidFill>
                  <a:schemeClr val="dk1"/>
                </a:solidFill>
              </a:rPr>
              <a:t>DATA Capstone!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804673" y="5261905"/>
            <a:ext cx="4665724" cy="83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5787375" y="0"/>
            <a:ext cx="6404625" cy="6373368"/>
          </a:xfrm>
          <a:custGeom>
            <a:rect b="b" l="l" r="r" t="t"/>
            <a:pathLst>
              <a:path extrusionOk="0" h="6373368" w="6404625">
                <a:moveTo>
                  <a:pt x="353272" y="0"/>
                </a:moveTo>
                <a:lnTo>
                  <a:pt x="6404625" y="0"/>
                </a:lnTo>
                <a:lnTo>
                  <a:pt x="6404625" y="6008204"/>
                </a:lnTo>
                <a:lnTo>
                  <a:pt x="6374459" y="6023890"/>
                </a:lnTo>
                <a:lnTo>
                  <a:pt x="6290584" y="6049055"/>
                </a:lnTo>
                <a:lnTo>
                  <a:pt x="6203913" y="6060237"/>
                </a:lnTo>
                <a:lnTo>
                  <a:pt x="6114448" y="6063033"/>
                </a:lnTo>
                <a:lnTo>
                  <a:pt x="6019391" y="6054644"/>
                </a:lnTo>
                <a:lnTo>
                  <a:pt x="5924332" y="6043462"/>
                </a:lnTo>
                <a:lnTo>
                  <a:pt x="5829275" y="6029482"/>
                </a:lnTo>
                <a:lnTo>
                  <a:pt x="5734216" y="6018300"/>
                </a:lnTo>
                <a:lnTo>
                  <a:pt x="5639159" y="6012708"/>
                </a:lnTo>
                <a:lnTo>
                  <a:pt x="5546898" y="6012708"/>
                </a:lnTo>
                <a:lnTo>
                  <a:pt x="5460227" y="6023890"/>
                </a:lnTo>
                <a:lnTo>
                  <a:pt x="5370760" y="6046258"/>
                </a:lnTo>
                <a:lnTo>
                  <a:pt x="5289681" y="6079807"/>
                </a:lnTo>
                <a:lnTo>
                  <a:pt x="5205808" y="6124541"/>
                </a:lnTo>
                <a:lnTo>
                  <a:pt x="5121933" y="6169276"/>
                </a:lnTo>
                <a:lnTo>
                  <a:pt x="5038061" y="6219598"/>
                </a:lnTo>
                <a:lnTo>
                  <a:pt x="4956981" y="6267129"/>
                </a:lnTo>
                <a:lnTo>
                  <a:pt x="4870311" y="6309065"/>
                </a:lnTo>
                <a:lnTo>
                  <a:pt x="4786435" y="6342614"/>
                </a:lnTo>
                <a:lnTo>
                  <a:pt x="4699765" y="6364982"/>
                </a:lnTo>
                <a:lnTo>
                  <a:pt x="4610299" y="6373368"/>
                </a:lnTo>
                <a:lnTo>
                  <a:pt x="4520833" y="6364982"/>
                </a:lnTo>
                <a:lnTo>
                  <a:pt x="4434163" y="6342614"/>
                </a:lnTo>
                <a:lnTo>
                  <a:pt x="4350289" y="6309065"/>
                </a:lnTo>
                <a:lnTo>
                  <a:pt x="4263617" y="6267129"/>
                </a:lnTo>
                <a:lnTo>
                  <a:pt x="4182539" y="6219598"/>
                </a:lnTo>
                <a:lnTo>
                  <a:pt x="4098666" y="6169276"/>
                </a:lnTo>
                <a:lnTo>
                  <a:pt x="4014791" y="6124541"/>
                </a:lnTo>
                <a:lnTo>
                  <a:pt x="3930916" y="6079807"/>
                </a:lnTo>
                <a:lnTo>
                  <a:pt x="3847041" y="6046258"/>
                </a:lnTo>
                <a:lnTo>
                  <a:pt x="3760372" y="6023890"/>
                </a:lnTo>
                <a:lnTo>
                  <a:pt x="3673701" y="6012708"/>
                </a:lnTo>
                <a:lnTo>
                  <a:pt x="3581438" y="6012708"/>
                </a:lnTo>
                <a:lnTo>
                  <a:pt x="3486381" y="6018300"/>
                </a:lnTo>
                <a:lnTo>
                  <a:pt x="3391322" y="6029482"/>
                </a:lnTo>
                <a:lnTo>
                  <a:pt x="3296265" y="6043462"/>
                </a:lnTo>
                <a:lnTo>
                  <a:pt x="3201210" y="6054644"/>
                </a:lnTo>
                <a:lnTo>
                  <a:pt x="3106151" y="6063033"/>
                </a:lnTo>
                <a:lnTo>
                  <a:pt x="3016684" y="6060237"/>
                </a:lnTo>
                <a:lnTo>
                  <a:pt x="2930015" y="6049055"/>
                </a:lnTo>
                <a:lnTo>
                  <a:pt x="2846140" y="6023890"/>
                </a:lnTo>
                <a:lnTo>
                  <a:pt x="2776243" y="5987546"/>
                </a:lnTo>
                <a:lnTo>
                  <a:pt x="2709145" y="5940017"/>
                </a:lnTo>
                <a:lnTo>
                  <a:pt x="2650432" y="5884101"/>
                </a:lnTo>
                <a:lnTo>
                  <a:pt x="2591719" y="5819798"/>
                </a:lnTo>
                <a:lnTo>
                  <a:pt x="2538599" y="5752697"/>
                </a:lnTo>
                <a:lnTo>
                  <a:pt x="2485480" y="5682802"/>
                </a:lnTo>
                <a:lnTo>
                  <a:pt x="2432360" y="5612908"/>
                </a:lnTo>
                <a:lnTo>
                  <a:pt x="2379237" y="5545809"/>
                </a:lnTo>
                <a:lnTo>
                  <a:pt x="2323320" y="5481502"/>
                </a:lnTo>
                <a:lnTo>
                  <a:pt x="2259018" y="5425586"/>
                </a:lnTo>
                <a:lnTo>
                  <a:pt x="2197511" y="5375263"/>
                </a:lnTo>
                <a:lnTo>
                  <a:pt x="2127614" y="5336121"/>
                </a:lnTo>
                <a:lnTo>
                  <a:pt x="2052128" y="5302573"/>
                </a:lnTo>
                <a:lnTo>
                  <a:pt x="1971049" y="5274612"/>
                </a:lnTo>
                <a:lnTo>
                  <a:pt x="1887176" y="5249450"/>
                </a:lnTo>
                <a:lnTo>
                  <a:pt x="1803301" y="5227084"/>
                </a:lnTo>
                <a:lnTo>
                  <a:pt x="1716630" y="5204720"/>
                </a:lnTo>
                <a:lnTo>
                  <a:pt x="1635551" y="5179557"/>
                </a:lnTo>
                <a:lnTo>
                  <a:pt x="1554473" y="5151597"/>
                </a:lnTo>
                <a:lnTo>
                  <a:pt x="1478988" y="5118049"/>
                </a:lnTo>
                <a:lnTo>
                  <a:pt x="1411887" y="5076112"/>
                </a:lnTo>
                <a:lnTo>
                  <a:pt x="1350380" y="5025785"/>
                </a:lnTo>
                <a:lnTo>
                  <a:pt x="1300053" y="4964279"/>
                </a:lnTo>
                <a:lnTo>
                  <a:pt x="1258117" y="4897178"/>
                </a:lnTo>
                <a:lnTo>
                  <a:pt x="1224567" y="4821691"/>
                </a:lnTo>
                <a:lnTo>
                  <a:pt x="1196609" y="4740614"/>
                </a:lnTo>
                <a:lnTo>
                  <a:pt x="1171447" y="4659533"/>
                </a:lnTo>
                <a:lnTo>
                  <a:pt x="1149080" y="4572865"/>
                </a:lnTo>
                <a:lnTo>
                  <a:pt x="1126714" y="4488990"/>
                </a:lnTo>
                <a:lnTo>
                  <a:pt x="1101552" y="4405115"/>
                </a:lnTo>
                <a:lnTo>
                  <a:pt x="1073593" y="4324036"/>
                </a:lnTo>
                <a:lnTo>
                  <a:pt x="1040045" y="4248549"/>
                </a:lnTo>
                <a:lnTo>
                  <a:pt x="1000902" y="4178654"/>
                </a:lnTo>
                <a:lnTo>
                  <a:pt x="950576" y="4117146"/>
                </a:lnTo>
                <a:lnTo>
                  <a:pt x="894659" y="4052841"/>
                </a:lnTo>
                <a:lnTo>
                  <a:pt x="830356" y="3996926"/>
                </a:lnTo>
                <a:lnTo>
                  <a:pt x="760460" y="3943806"/>
                </a:lnTo>
                <a:lnTo>
                  <a:pt x="690567" y="3890685"/>
                </a:lnTo>
                <a:lnTo>
                  <a:pt x="620671" y="3837564"/>
                </a:lnTo>
                <a:lnTo>
                  <a:pt x="553571" y="3784444"/>
                </a:lnTo>
                <a:lnTo>
                  <a:pt x="489269" y="3725731"/>
                </a:lnTo>
                <a:lnTo>
                  <a:pt x="433350" y="3667021"/>
                </a:lnTo>
                <a:lnTo>
                  <a:pt x="385824" y="3599922"/>
                </a:lnTo>
                <a:lnTo>
                  <a:pt x="349477" y="3530025"/>
                </a:lnTo>
                <a:lnTo>
                  <a:pt x="324315" y="3446150"/>
                </a:lnTo>
                <a:lnTo>
                  <a:pt x="313131" y="3359479"/>
                </a:lnTo>
                <a:lnTo>
                  <a:pt x="310335" y="3270014"/>
                </a:lnTo>
                <a:lnTo>
                  <a:pt x="318723" y="3174955"/>
                </a:lnTo>
                <a:lnTo>
                  <a:pt x="329907" y="3079898"/>
                </a:lnTo>
                <a:lnTo>
                  <a:pt x="343885" y="2984841"/>
                </a:lnTo>
                <a:lnTo>
                  <a:pt x="355069" y="2889784"/>
                </a:lnTo>
                <a:lnTo>
                  <a:pt x="360659" y="2794725"/>
                </a:lnTo>
                <a:lnTo>
                  <a:pt x="360659" y="2702464"/>
                </a:lnTo>
                <a:lnTo>
                  <a:pt x="349477" y="2615793"/>
                </a:lnTo>
                <a:lnTo>
                  <a:pt x="327111" y="2529122"/>
                </a:lnTo>
                <a:lnTo>
                  <a:pt x="293561" y="2448045"/>
                </a:lnTo>
                <a:lnTo>
                  <a:pt x="251625" y="2364170"/>
                </a:lnTo>
                <a:lnTo>
                  <a:pt x="204096" y="2280295"/>
                </a:lnTo>
                <a:lnTo>
                  <a:pt x="153769" y="2196423"/>
                </a:lnTo>
                <a:lnTo>
                  <a:pt x="106240" y="2115344"/>
                </a:lnTo>
                <a:lnTo>
                  <a:pt x="64305" y="2028673"/>
                </a:lnTo>
                <a:lnTo>
                  <a:pt x="30754" y="1944798"/>
                </a:lnTo>
                <a:lnTo>
                  <a:pt x="8387" y="1858129"/>
                </a:lnTo>
                <a:lnTo>
                  <a:pt x="0" y="1768662"/>
                </a:lnTo>
                <a:lnTo>
                  <a:pt x="8387" y="1679195"/>
                </a:lnTo>
                <a:lnTo>
                  <a:pt x="30754" y="1592526"/>
                </a:lnTo>
                <a:lnTo>
                  <a:pt x="64305" y="1508651"/>
                </a:lnTo>
                <a:lnTo>
                  <a:pt x="106240" y="1421980"/>
                </a:lnTo>
                <a:lnTo>
                  <a:pt x="153769" y="1340903"/>
                </a:lnTo>
                <a:lnTo>
                  <a:pt x="204096" y="1257028"/>
                </a:lnTo>
                <a:lnTo>
                  <a:pt x="251625" y="1173153"/>
                </a:lnTo>
                <a:lnTo>
                  <a:pt x="293561" y="1089278"/>
                </a:lnTo>
                <a:lnTo>
                  <a:pt x="327111" y="1008199"/>
                </a:lnTo>
                <a:lnTo>
                  <a:pt x="349477" y="921528"/>
                </a:lnTo>
                <a:lnTo>
                  <a:pt x="360659" y="834859"/>
                </a:lnTo>
                <a:lnTo>
                  <a:pt x="360659" y="742599"/>
                </a:lnTo>
                <a:lnTo>
                  <a:pt x="355069" y="647539"/>
                </a:lnTo>
                <a:lnTo>
                  <a:pt x="343885" y="552482"/>
                </a:lnTo>
                <a:lnTo>
                  <a:pt x="329907" y="457425"/>
                </a:lnTo>
                <a:lnTo>
                  <a:pt x="318723" y="362366"/>
                </a:lnTo>
                <a:lnTo>
                  <a:pt x="310335" y="267309"/>
                </a:lnTo>
                <a:lnTo>
                  <a:pt x="313131" y="177842"/>
                </a:lnTo>
                <a:lnTo>
                  <a:pt x="324315" y="91173"/>
                </a:lnTo>
                <a:lnTo>
                  <a:pt x="349477" y="72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lluminated server room panel" id="107" name="Google Shape;107;p1"/>
          <p:cNvPicPr preferRelativeResize="0"/>
          <p:nvPr/>
        </p:nvPicPr>
        <p:blipFill rotWithShape="1">
          <a:blip r:embed="rId3">
            <a:alphaModFix/>
          </a:blip>
          <a:srcRect b="1" l="13292" r="19621" t="0"/>
          <a:stretch/>
        </p:blipFill>
        <p:spPr>
          <a:xfrm>
            <a:off x="6003221" y="10"/>
            <a:ext cx="6188779" cy="6157770"/>
          </a:xfrm>
          <a:custGeom>
            <a:rect b="b" l="l" r="r" t="t"/>
            <a:pathLst>
              <a:path extrusionOk="0" h="6157780" w="6188779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92ef0a6ea9_0_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92ef0a6ea9_0_9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/>
              <a:t>Draft</a:t>
            </a:r>
            <a:endParaRPr/>
          </a:p>
        </p:txBody>
      </p:sp>
      <p:sp>
        <p:nvSpPr>
          <p:cNvPr id="284" name="Google Shape;284;g192ef0a6ea9_0_9"/>
          <p:cNvSpPr/>
          <p:nvPr/>
        </p:nvSpPr>
        <p:spPr>
          <a:xfrm rot="5400000">
            <a:off x="1627450" y="3462719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192ef0a6ea9_0_9"/>
          <p:cNvGrpSpPr/>
          <p:nvPr/>
        </p:nvGrpSpPr>
        <p:grpSpPr>
          <a:xfrm>
            <a:off x="4648018" y="641497"/>
            <a:ext cx="6900512" cy="5534789"/>
            <a:chOff x="0" y="675"/>
            <a:chExt cx="6900512" cy="5534789"/>
          </a:xfrm>
        </p:grpSpPr>
        <p:cxnSp>
          <p:nvCxnSpPr>
            <p:cNvPr id="286" name="Google Shape;286;g192ef0a6ea9_0_9"/>
            <p:cNvCxnSpPr/>
            <p:nvPr/>
          </p:nvCxnSpPr>
          <p:spPr>
            <a:xfrm>
              <a:off x="0" y="675"/>
              <a:ext cx="6900512" cy="0"/>
            </a:xfrm>
            <a:prstGeom prst="straightConnector1">
              <a:avLst/>
            </a:prstGeom>
            <a:solidFill>
              <a:schemeClr val="accent2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7" name="Google Shape;287;g192ef0a6ea9_0_9"/>
            <p:cNvSpPr/>
            <p:nvPr/>
          </p:nvSpPr>
          <p:spPr>
            <a:xfrm>
              <a:off x="0" y="675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192ef0a6ea9_0_9"/>
            <p:cNvSpPr txBox="1"/>
            <p:nvPr/>
          </p:nvSpPr>
          <p:spPr>
            <a:xfrm>
              <a:off x="0" y="675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Outline your talk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g192ef0a6ea9_0_9"/>
            <p:cNvCxnSpPr/>
            <p:nvPr/>
          </p:nvCxnSpPr>
          <p:spPr>
            <a:xfrm>
              <a:off x="0" y="615652"/>
              <a:ext cx="6900512" cy="0"/>
            </a:xfrm>
            <a:prstGeom prst="straightConnector1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0" name="Google Shape;290;g192ef0a6ea9_0_9"/>
            <p:cNvSpPr/>
            <p:nvPr/>
          </p:nvSpPr>
          <p:spPr>
            <a:xfrm>
              <a:off x="0" y="615652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192ef0a6ea9_0_9"/>
            <p:cNvSpPr txBox="1"/>
            <p:nvPr/>
          </p:nvSpPr>
          <p:spPr>
            <a:xfrm>
              <a:off x="0" y="615652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one slide per talking point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" name="Google Shape;292;g192ef0a6ea9_0_9"/>
            <p:cNvCxnSpPr/>
            <p:nvPr/>
          </p:nvCxnSpPr>
          <p:spPr>
            <a:xfrm>
              <a:off x="0" y="1230628"/>
              <a:ext cx="6900512" cy="0"/>
            </a:xfrm>
            <a:prstGeom prst="straightConnector1">
              <a:avLst/>
            </a:prstGeom>
            <a:solidFill>
              <a:schemeClr val="accent4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3" name="Google Shape;293;g192ef0a6ea9_0_9"/>
            <p:cNvSpPr/>
            <p:nvPr/>
          </p:nvSpPr>
          <p:spPr>
            <a:xfrm>
              <a:off x="0" y="1230628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192ef0a6ea9_0_9"/>
            <p:cNvSpPr txBox="1"/>
            <p:nvPr/>
          </p:nvSpPr>
          <p:spPr>
            <a:xfrm>
              <a:off x="0" y="1230628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Determine which visuals are in and which are out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192ef0a6ea9_0_9"/>
            <p:cNvCxnSpPr/>
            <p:nvPr/>
          </p:nvCxnSpPr>
          <p:spPr>
            <a:xfrm>
              <a:off x="0" y="1845605"/>
              <a:ext cx="6900512" cy="0"/>
            </a:xfrm>
            <a:prstGeom prst="straightConnector1">
              <a:avLst/>
            </a:prstGeom>
            <a:solidFill>
              <a:srgbClr val="599BD5"/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6" name="Google Shape;296;g192ef0a6ea9_0_9"/>
            <p:cNvSpPr/>
            <p:nvPr/>
          </p:nvSpPr>
          <p:spPr>
            <a:xfrm>
              <a:off x="0" y="1845605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92ef0a6ea9_0_9"/>
            <p:cNvSpPr txBox="1"/>
            <p:nvPr/>
          </p:nvSpPr>
          <p:spPr>
            <a:xfrm>
              <a:off x="0" y="1845605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Draft first, polish later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8" name="Google Shape;298;g192ef0a6ea9_0_9"/>
            <p:cNvCxnSpPr/>
            <p:nvPr/>
          </p:nvCxnSpPr>
          <p:spPr>
            <a:xfrm>
              <a:off x="0" y="2460582"/>
              <a:ext cx="6900512" cy="0"/>
            </a:xfrm>
            <a:prstGeom prst="straightConnector1">
              <a:avLst/>
            </a:prstGeom>
            <a:solidFill>
              <a:schemeClr val="accent6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9" name="Google Shape;299;g192ef0a6ea9_0_9"/>
            <p:cNvSpPr/>
            <p:nvPr/>
          </p:nvSpPr>
          <p:spPr>
            <a:xfrm>
              <a:off x="0" y="2460582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92ef0a6ea9_0_9"/>
            <p:cNvSpPr txBox="1"/>
            <p:nvPr/>
          </p:nvSpPr>
          <p:spPr>
            <a:xfrm>
              <a:off x="0" y="2460582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Perfect is the enemy of good enough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g192ef0a6ea9_0_9"/>
            <p:cNvCxnSpPr/>
            <p:nvPr/>
          </p:nvCxnSpPr>
          <p:spPr>
            <a:xfrm>
              <a:off x="0" y="3075558"/>
              <a:ext cx="6900512" cy="0"/>
            </a:xfrm>
            <a:prstGeom prst="straightConnector1">
              <a:avLst/>
            </a:prstGeom>
            <a:solidFill>
              <a:schemeClr val="accent2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2" name="Google Shape;302;g192ef0a6ea9_0_9"/>
            <p:cNvSpPr/>
            <p:nvPr/>
          </p:nvSpPr>
          <p:spPr>
            <a:xfrm>
              <a:off x="0" y="3075558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92ef0a6ea9_0_9"/>
            <p:cNvSpPr txBox="1"/>
            <p:nvPr/>
          </p:nvSpPr>
          <p:spPr>
            <a:xfrm>
              <a:off x="0" y="3075558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Practice with colleagues, mentors, instructors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g192ef0a6ea9_0_9"/>
            <p:cNvCxnSpPr/>
            <p:nvPr/>
          </p:nvCxnSpPr>
          <p:spPr>
            <a:xfrm>
              <a:off x="0" y="3690535"/>
              <a:ext cx="6900512" cy="0"/>
            </a:xfrm>
            <a:prstGeom prst="straightConnector1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5" name="Google Shape;305;g192ef0a6ea9_0_9"/>
            <p:cNvSpPr/>
            <p:nvPr/>
          </p:nvSpPr>
          <p:spPr>
            <a:xfrm>
              <a:off x="0" y="3690535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192ef0a6ea9_0_9"/>
            <p:cNvSpPr txBox="1"/>
            <p:nvPr/>
          </p:nvSpPr>
          <p:spPr>
            <a:xfrm>
              <a:off x="0" y="3690535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Watch out for digressions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g192ef0a6ea9_0_9"/>
            <p:cNvCxnSpPr/>
            <p:nvPr/>
          </p:nvCxnSpPr>
          <p:spPr>
            <a:xfrm>
              <a:off x="0" y="4305512"/>
              <a:ext cx="6900512" cy="0"/>
            </a:xfrm>
            <a:prstGeom prst="straightConnector1">
              <a:avLst/>
            </a:prstGeom>
            <a:solidFill>
              <a:schemeClr val="accent4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8" name="Google Shape;308;g192ef0a6ea9_0_9"/>
            <p:cNvSpPr/>
            <p:nvPr/>
          </p:nvSpPr>
          <p:spPr>
            <a:xfrm>
              <a:off x="0" y="4305512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192ef0a6ea9_0_9"/>
            <p:cNvSpPr txBox="1"/>
            <p:nvPr/>
          </p:nvSpPr>
          <p:spPr>
            <a:xfrm>
              <a:off x="0" y="4305512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Figure out what you are going to say for each slide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0" name="Google Shape;310;g192ef0a6ea9_0_9"/>
            <p:cNvCxnSpPr/>
            <p:nvPr/>
          </p:nvCxnSpPr>
          <p:spPr>
            <a:xfrm>
              <a:off x="0" y="4920488"/>
              <a:ext cx="6900512" cy="0"/>
            </a:xfrm>
            <a:prstGeom prst="straightConnector1">
              <a:avLst/>
            </a:prstGeom>
            <a:solidFill>
              <a:srgbClr val="599BD5"/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1" name="Google Shape;311;g192ef0a6ea9_0_9"/>
            <p:cNvSpPr/>
            <p:nvPr/>
          </p:nvSpPr>
          <p:spPr>
            <a:xfrm>
              <a:off x="0" y="4920488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192ef0a6ea9_0_9"/>
            <p:cNvSpPr txBox="1"/>
            <p:nvPr/>
          </p:nvSpPr>
          <p:spPr>
            <a:xfrm>
              <a:off x="0" y="4920488"/>
              <a:ext cx="6900512" cy="61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Toss out slides that don’t add to the message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2ef0a6ea9_0_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92ef0a6ea9_0_15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92ef0a6ea9_0_15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450"/>
                </a:srgbClr>
              </a:gs>
              <a:gs pos="19000">
                <a:srgbClr val="1F3864">
                  <a:alpha val="67450"/>
                </a:srgbClr>
              </a:gs>
              <a:gs pos="100000">
                <a:srgbClr val="4472C4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92ef0a6ea9_0_15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92ef0a6ea9_0_15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solidFill>
                  <a:srgbClr val="FFFFFF"/>
                </a:solidFill>
              </a:rPr>
              <a:t>Present</a:t>
            </a:r>
            <a:endParaRPr/>
          </a:p>
        </p:txBody>
      </p:sp>
      <p:grpSp>
        <p:nvGrpSpPr>
          <p:cNvPr id="323" name="Google Shape;323;g192ef0a6ea9_0_15"/>
          <p:cNvGrpSpPr/>
          <p:nvPr/>
        </p:nvGrpSpPr>
        <p:grpSpPr>
          <a:xfrm>
            <a:off x="646350" y="2739487"/>
            <a:ext cx="10923239" cy="2938988"/>
            <a:chOff x="2294" y="626908"/>
            <a:chExt cx="10923239" cy="2938988"/>
          </a:xfrm>
        </p:grpSpPr>
        <p:sp>
          <p:nvSpPr>
            <p:cNvPr id="324" name="Google Shape;324;g192ef0a6ea9_0_15"/>
            <p:cNvSpPr/>
            <p:nvPr/>
          </p:nvSpPr>
          <p:spPr>
            <a:xfrm>
              <a:off x="4898808" y="2050682"/>
              <a:ext cx="109601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192ef0a6ea9_0_15"/>
            <p:cNvSpPr txBox="1"/>
            <p:nvPr/>
          </p:nvSpPr>
          <p:spPr>
            <a:xfrm>
              <a:off x="5418649" y="2090769"/>
              <a:ext cx="56330" cy="11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192ef0a6ea9_0_15"/>
            <p:cNvSpPr/>
            <p:nvPr/>
          </p:nvSpPr>
          <p:spPr>
            <a:xfrm>
              <a:off x="2294" y="626908"/>
              <a:ext cx="4898313" cy="2938988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192ef0a6ea9_0_15"/>
            <p:cNvSpPr txBox="1"/>
            <p:nvPr/>
          </p:nvSpPr>
          <p:spPr>
            <a:xfrm>
              <a:off x="2294" y="626908"/>
              <a:ext cx="4898313" cy="2938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1925" lIns="240000" spcFirstLastPara="1" rIns="240000" wrap="square" tIns="251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 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Tell a story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 your analysis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Draw attention to your points.  Highlight and annotate.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Show how you answered questions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Keep it to 10 minutes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192ef0a6ea9_0_15"/>
            <p:cNvSpPr/>
            <p:nvPr/>
          </p:nvSpPr>
          <p:spPr>
            <a:xfrm>
              <a:off x="6027220" y="626908"/>
              <a:ext cx="4898313" cy="2938988"/>
            </a:xfrm>
            <a:prstGeom prst="rect">
              <a:avLst/>
            </a:prstGeom>
            <a:solidFill>
              <a:srgbClr val="A4A4A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192ef0a6ea9_0_15"/>
            <p:cNvSpPr txBox="1"/>
            <p:nvPr/>
          </p:nvSpPr>
          <p:spPr>
            <a:xfrm>
              <a:off x="6027220" y="626908"/>
              <a:ext cx="4898313" cy="2938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1925" lIns="240000" spcFirstLastPara="1" rIns="240000" wrap="square" tIns="251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Don’t 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Read your presentation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Focus on decorations over content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Expect that the audience will see what you see in your charts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Describe your visuals (e.g. “This is a bar chart.  This is a scatter plot…”)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92ef0a6ea9_0_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92ef0a6ea9_0_21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92ef0a6ea9_0_21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450"/>
                </a:srgbClr>
              </a:gs>
              <a:gs pos="19000">
                <a:srgbClr val="1F3864">
                  <a:alpha val="67450"/>
                </a:srgbClr>
              </a:gs>
              <a:gs pos="100000">
                <a:srgbClr val="4472C4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92ef0a6ea9_0_21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294"/>
                </a:srgbClr>
              </a:gs>
              <a:gs pos="23000">
                <a:srgbClr val="2F5496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92ef0a6ea9_0_21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solidFill>
                  <a:srgbClr val="FFFFFF"/>
                </a:solidFill>
              </a:rPr>
              <a:t>Common Capstone Failure Modes</a:t>
            </a:r>
            <a:endParaRPr/>
          </a:p>
        </p:txBody>
      </p:sp>
      <p:grpSp>
        <p:nvGrpSpPr>
          <p:cNvPr id="340" name="Google Shape;340;g192ef0a6ea9_0_21"/>
          <p:cNvGrpSpPr/>
          <p:nvPr/>
        </p:nvGrpSpPr>
        <p:grpSpPr>
          <a:xfrm>
            <a:off x="644056" y="2616024"/>
            <a:ext cx="10927828" cy="3689314"/>
            <a:chOff x="0" y="45"/>
            <a:chExt cx="10927828" cy="3689314"/>
          </a:xfrm>
        </p:grpSpPr>
        <p:sp>
          <p:nvSpPr>
            <p:cNvPr id="341" name="Google Shape;341;g192ef0a6ea9_0_21"/>
            <p:cNvSpPr/>
            <p:nvPr/>
          </p:nvSpPr>
          <p:spPr>
            <a:xfrm rot="5400000">
              <a:off x="6711057" y="-2597027"/>
              <a:ext cx="1439732" cy="699381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7D5CB">
                <a:alpha val="89411"/>
              </a:srgbClr>
            </a:solidFill>
            <a:ln cap="flat" cmpd="sng" w="25400">
              <a:solidFill>
                <a:srgbClr val="F7D5CB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192ef0a6ea9_0_21"/>
            <p:cNvSpPr txBox="1"/>
            <p:nvPr/>
          </p:nvSpPr>
          <p:spPr>
            <a:xfrm>
              <a:off x="3934018" y="250294"/>
              <a:ext cx="6923528" cy="1299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Content (e.g. 25 slides for 10 minute talk) in your presentation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Digressions into minutia 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Busy charts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Technical jargon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Scope too large (e.g. dashboard + machine learning + optimization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192ef0a6ea9_0_21"/>
            <p:cNvSpPr/>
            <p:nvPr/>
          </p:nvSpPr>
          <p:spPr>
            <a:xfrm>
              <a:off x="0" y="45"/>
              <a:ext cx="3934018" cy="1799665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192ef0a6ea9_0_21"/>
            <p:cNvSpPr txBox="1"/>
            <p:nvPr/>
          </p:nvSpPr>
          <p:spPr>
            <a:xfrm>
              <a:off x="87852" y="87897"/>
              <a:ext cx="3758314" cy="1623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950" lIns="201925" spcFirstLastPara="1" rIns="201925" wrap="square" tIns="10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00"/>
                <a:buFont typeface="Arial"/>
                <a:buNone/>
              </a:pPr>
              <a:r>
                <a:rPr b="0" i="0" lang="en-US" sz="5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Too much</a:t>
              </a:r>
              <a:endParaRPr b="0" i="0" sz="5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192ef0a6ea9_0_21"/>
            <p:cNvSpPr/>
            <p:nvPr/>
          </p:nvSpPr>
          <p:spPr>
            <a:xfrm rot="5400000">
              <a:off x="6711057" y="-707378"/>
              <a:ext cx="1439732" cy="699381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FDFDF">
                <a:alpha val="89411"/>
              </a:srgbClr>
            </a:solidFill>
            <a:ln cap="flat" cmpd="sng" w="25400">
              <a:solidFill>
                <a:srgbClr val="DFDFDF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192ef0a6ea9_0_21"/>
            <p:cNvSpPr txBox="1"/>
            <p:nvPr/>
          </p:nvSpPr>
          <p:spPr>
            <a:xfrm>
              <a:off x="3934018" y="2139943"/>
              <a:ext cx="6923528" cy="1299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Context in your presentation.  Why do we care?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Content (e.g. 4 slides, any questions?)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Inflection in your delivery (beware of monotone…) 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Early visualizations to understand your data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192ef0a6ea9_0_21"/>
            <p:cNvSpPr/>
            <p:nvPr/>
          </p:nvSpPr>
          <p:spPr>
            <a:xfrm>
              <a:off x="0" y="1889694"/>
              <a:ext cx="3934018" cy="1799665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192ef0a6ea9_0_21"/>
            <p:cNvSpPr txBox="1"/>
            <p:nvPr/>
          </p:nvSpPr>
          <p:spPr>
            <a:xfrm>
              <a:off x="87852" y="1977546"/>
              <a:ext cx="3758314" cy="1623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950" lIns="201925" spcFirstLastPara="1" rIns="201925" wrap="square" tIns="10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00"/>
                <a:buFont typeface="Arial"/>
                <a:buNone/>
              </a:pPr>
              <a:r>
                <a:rPr b="0" i="0" lang="en-US" sz="5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Not enough </a:t>
              </a:r>
              <a:endParaRPr b="0" i="0" sz="5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 txBox="1"/>
          <p:nvPr>
            <p:ph type="title"/>
          </p:nvPr>
        </p:nvSpPr>
        <p:spPr>
          <a:xfrm>
            <a:off x="838201" y="365125"/>
            <a:ext cx="5251316" cy="140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Data Selection</a:t>
            </a:r>
            <a:endParaRPr/>
          </a:p>
        </p:txBody>
      </p:sp>
      <p:sp>
        <p:nvSpPr>
          <p:cNvPr id="355" name="Google Shape;355;p21"/>
          <p:cNvSpPr txBox="1"/>
          <p:nvPr>
            <p:ph idx="1" type="body"/>
          </p:nvPr>
        </p:nvSpPr>
        <p:spPr>
          <a:xfrm>
            <a:off x="263382" y="1771650"/>
            <a:ext cx="5962785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Good data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 good data set has a mix of dimensions, measures, and time-series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 good data set has well defined units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 good data set doesn’t have large gaps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Choose data that demonstrates your enthusiasm for a topic to prospective employers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Is </a:t>
            </a:r>
            <a:r>
              <a:rPr lang="en-US" sz="1800"/>
              <a:t>public so others can see it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Poor data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Too many dimensions, not enough measures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Too many measures, not enough dimensions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Narrow survey results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Biased data (not representative)</a:t>
            </a:r>
            <a:endParaRPr/>
          </a:p>
        </p:txBody>
      </p:sp>
      <p:pic>
        <p:nvPicPr>
          <p:cNvPr descr="Magnifying glass showing decling performance" id="356" name="Google Shape;356;p21"/>
          <p:cNvPicPr preferRelativeResize="0"/>
          <p:nvPr/>
        </p:nvPicPr>
        <p:blipFill rotWithShape="1">
          <a:blip r:embed="rId3">
            <a:alphaModFix/>
          </a:blip>
          <a:srcRect b="-1" l="5700" r="36261" t="0"/>
          <a:stretch/>
        </p:blipFill>
        <p:spPr>
          <a:xfrm>
            <a:off x="6229215" y="10"/>
            <a:ext cx="5962785" cy="6857990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92ef0a6ea9_0_2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363" name="Google Shape;363;g192ef0a6ea9_0_27"/>
          <p:cNvSpPr txBox="1"/>
          <p:nvPr>
            <p:ph idx="1" type="body"/>
          </p:nvPr>
        </p:nvSpPr>
        <p:spPr>
          <a:xfrm>
            <a:off x="582663" y="128011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International</a:t>
            </a:r>
            <a:endParaRPr/>
          </a:p>
        </p:txBody>
      </p:sp>
      <p:sp>
        <p:nvSpPr>
          <p:cNvPr id="364" name="Google Shape;364;g192ef0a6ea9_0_27"/>
          <p:cNvSpPr txBox="1"/>
          <p:nvPr>
            <p:ph idx="2" type="body"/>
          </p:nvPr>
        </p:nvSpPr>
        <p:spPr>
          <a:xfrm>
            <a:off x="677800" y="2103925"/>
            <a:ext cx="29721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United Nations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World Bank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CIA World Factbook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</p:txBody>
      </p:sp>
      <p:sp>
        <p:nvSpPr>
          <p:cNvPr id="365" name="Google Shape;365;g192ef0a6ea9_0_27"/>
          <p:cNvSpPr txBox="1"/>
          <p:nvPr>
            <p:ph idx="3" type="body"/>
          </p:nvPr>
        </p:nvSpPr>
        <p:spPr>
          <a:xfrm>
            <a:off x="377025" y="3017097"/>
            <a:ext cx="518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Open data (government)</a:t>
            </a:r>
            <a:endParaRPr/>
          </a:p>
        </p:txBody>
      </p:sp>
      <p:sp>
        <p:nvSpPr>
          <p:cNvPr id="366" name="Google Shape;366;g192ef0a6ea9_0_27"/>
          <p:cNvSpPr txBox="1"/>
          <p:nvPr>
            <p:ph idx="4" type="body"/>
          </p:nvPr>
        </p:nvSpPr>
        <p:spPr>
          <a:xfrm>
            <a:off x="4762000" y="2224225"/>
            <a:ext cx="5357100" cy="3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Data.gov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https://aws.amazon.com/opendata/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u="sng">
                <a:solidFill>
                  <a:schemeClr val="hlink"/>
                </a:solidFill>
                <a:hlinkClick r:id="rId8"/>
              </a:rPr>
              <a:t>https://healthdata.gov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u="sng">
                <a:solidFill>
                  <a:schemeClr val="hlink"/>
                </a:solidFill>
                <a:hlinkClick r:id="rId9"/>
              </a:rPr>
              <a:t>https://datasetsearch.research.google.com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u="sng">
                <a:solidFill>
                  <a:schemeClr val="hlink"/>
                </a:solidFill>
                <a:hlinkClick r:id="rId10"/>
              </a:rPr>
              <a:t>https://www.bls.gov/data/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u="sng">
                <a:solidFill>
                  <a:schemeClr val="hlink"/>
                </a:solidFill>
                <a:hlinkClick r:id="rId11"/>
              </a:rPr>
              <a:t>https://data.cms.gov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u="sng">
                <a:solidFill>
                  <a:schemeClr val="hlink"/>
                </a:solidFill>
                <a:hlinkClick r:id="rId12"/>
              </a:rPr>
              <a:t>https://dataverse.harvard.edu/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u="sng">
                <a:solidFill>
                  <a:schemeClr val="hlink"/>
                </a:solidFill>
                <a:hlinkClick r:id="rId13"/>
              </a:rPr>
              <a:t>https://collegescorecard.ed.gov/data/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u="sng">
                <a:solidFill>
                  <a:schemeClr val="hlink"/>
                </a:solidFill>
                <a:hlinkClick r:id="rId14"/>
              </a:rPr>
              <a:t>https://www.ncei.noaa.gov/weather-climate-links</a:t>
            </a:r>
            <a:endParaRPr sz="2000"/>
          </a:p>
        </p:txBody>
      </p:sp>
      <p:sp>
        <p:nvSpPr>
          <p:cNvPr id="367" name="Google Shape;367;g192ef0a6ea9_0_27"/>
          <p:cNvSpPr txBox="1"/>
          <p:nvPr>
            <p:ph idx="1" type="body"/>
          </p:nvPr>
        </p:nvSpPr>
        <p:spPr>
          <a:xfrm>
            <a:off x="8953291" y="0"/>
            <a:ext cx="1165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Other</a:t>
            </a:r>
            <a:endParaRPr/>
          </a:p>
        </p:txBody>
      </p:sp>
      <p:sp>
        <p:nvSpPr>
          <p:cNvPr id="368" name="Google Shape;368;g192ef0a6ea9_0_27"/>
          <p:cNvSpPr txBox="1"/>
          <p:nvPr>
            <p:ph idx="2" type="body"/>
          </p:nvPr>
        </p:nvSpPr>
        <p:spPr>
          <a:xfrm>
            <a:off x="8996425" y="752575"/>
            <a:ext cx="35082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 u="sng">
                <a:solidFill>
                  <a:schemeClr val="hlink"/>
                </a:solidFill>
                <a:hlinkClick r:id="rId15"/>
              </a:rPr>
              <a:t>Kaggle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 u="sng">
                <a:solidFill>
                  <a:schemeClr val="hlink"/>
                </a:solidFill>
                <a:hlinkClick r:id="rId16"/>
              </a:rPr>
              <a:t>data.world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 u="sng">
                <a:solidFill>
                  <a:schemeClr val="hlink"/>
                </a:solidFill>
                <a:hlinkClick r:id="rId17"/>
              </a:rPr>
              <a:t>AirBnB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 u="sng">
                <a:solidFill>
                  <a:schemeClr val="hlink"/>
                </a:solidFill>
                <a:hlinkClick r:id="rId18"/>
              </a:rPr>
              <a:t>Zillow</a:t>
            </a:r>
            <a:r>
              <a:rPr lang="en-US"/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50011"/>
              <a:buNone/>
            </a:pPr>
            <a:r>
              <a:rPr lang="en-US" u="sng">
                <a:solidFill>
                  <a:schemeClr val="hlink"/>
                </a:solidFill>
                <a:hlinkClick r:id="rId19"/>
              </a:rPr>
              <a:t>Pew research center</a:t>
            </a:r>
            <a:endParaRPr sz="19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 u="sng">
                <a:solidFill>
                  <a:schemeClr val="hlink"/>
                </a:solidFill>
                <a:hlinkClick r:id="rId20"/>
              </a:rPr>
              <a:t>https://finance.yahoo.com/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 u="sng">
                <a:solidFill>
                  <a:schemeClr val="hlink"/>
                </a:solidFill>
                <a:hlinkClick r:id="rId21"/>
              </a:rPr>
              <a:t>Our world in data (OWID)</a:t>
            </a:r>
            <a:endParaRPr/>
          </a:p>
        </p:txBody>
      </p:sp>
      <p:sp>
        <p:nvSpPr>
          <p:cNvPr id="369" name="Google Shape;369;g192ef0a6ea9_0_27"/>
          <p:cNvSpPr txBox="1"/>
          <p:nvPr>
            <p:ph idx="4" type="body"/>
          </p:nvPr>
        </p:nvSpPr>
        <p:spPr>
          <a:xfrm>
            <a:off x="377025" y="3578100"/>
            <a:ext cx="51831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 sz="1800" u="sng">
                <a:solidFill>
                  <a:schemeClr val="hlink"/>
                </a:solidFill>
                <a:hlinkClick r:id="rId22"/>
              </a:rPr>
              <a:t>https://opendata.cityofnewyork.us/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 sz="1800" u="sng">
                <a:solidFill>
                  <a:schemeClr val="hlink"/>
                </a:solidFill>
                <a:hlinkClick r:id="rId23"/>
              </a:rPr>
              <a:t>https://data.cityofchicago.org/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 sz="1800" u="sng">
                <a:solidFill>
                  <a:schemeClr val="hlink"/>
                </a:solidFill>
                <a:hlinkClick r:id="rId24"/>
              </a:rPr>
              <a:t>https://live-durhamnc.opendata.arcgis.com/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 sz="1800" u="sng">
                <a:solidFill>
                  <a:schemeClr val="hlink"/>
                </a:solidFill>
                <a:hlinkClick r:id="rId25"/>
              </a:rPr>
              <a:t>https://data.seattle.gov/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 sz="1800" u="sng">
                <a:solidFill>
                  <a:schemeClr val="hlink"/>
                </a:solidFill>
                <a:hlinkClick r:id="rId26"/>
              </a:rPr>
              <a:t>https://data.europa.eu/en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 sz="1800" u="sng">
                <a:solidFill>
                  <a:schemeClr val="hlink"/>
                </a:solidFill>
                <a:hlinkClick r:id="rId27"/>
              </a:rPr>
              <a:t>https://data.london.gov.uk/dataset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 sz="1800" u="sng">
                <a:solidFill>
                  <a:schemeClr val="hlink"/>
                </a:solidFill>
                <a:hlinkClick r:id="rId28"/>
              </a:rPr>
              <a:t>https://opendata.tel-aviv.gov.il/en/Pages/home.aspx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 sz="1800" u="sng">
                <a:solidFill>
                  <a:schemeClr val="hlink"/>
                </a:solidFill>
                <a:hlinkClick r:id="rId29"/>
              </a:rPr>
              <a:t>https://africaopendata.org/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 sz="1800" u="sng">
                <a:solidFill>
                  <a:schemeClr val="hlink"/>
                </a:solidFill>
                <a:hlinkClick r:id="rId30"/>
              </a:rPr>
              <a:t>https://data.gov.sg/</a:t>
            </a:r>
            <a:r>
              <a:rPr lang="en-US" sz="1800"/>
              <a:t>  </a:t>
            </a:r>
            <a:endParaRPr sz="1800"/>
          </a:p>
        </p:txBody>
      </p:sp>
      <p:sp>
        <p:nvSpPr>
          <p:cNvPr id="370" name="Google Shape;370;g192ef0a6ea9_0_27"/>
          <p:cNvSpPr txBox="1"/>
          <p:nvPr>
            <p:ph idx="1" type="body"/>
          </p:nvPr>
        </p:nvSpPr>
        <p:spPr>
          <a:xfrm>
            <a:off x="4761991" y="1280125"/>
            <a:ext cx="1165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Other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39203347b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1 Groups</a:t>
            </a:r>
            <a:endParaRPr/>
          </a:p>
        </p:txBody>
      </p:sp>
      <p:graphicFrame>
        <p:nvGraphicFramePr>
          <p:cNvPr id="377" name="Google Shape;377;g239203347b5_0_0"/>
          <p:cNvGraphicFramePr/>
          <p:nvPr/>
        </p:nvGraphicFramePr>
        <p:xfrm>
          <a:off x="838200" y="201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{251806C4-E51C-4660-91F4-1F9BF6A4D4F0}</a:tableStyleId>
              </a:tblPr>
              <a:tblGrid>
                <a:gridCol w="3144200"/>
              </a:tblGrid>
              <a:tr h="63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Victor Mantilla Colon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Rosana Infante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Chhaya Penn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Kosta Louvros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Brenda Jerez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Ess Guernah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Marcus Madison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8" name="Google Shape;378;g239203347b5_0_0"/>
          <p:cNvGraphicFramePr/>
          <p:nvPr/>
        </p:nvGraphicFramePr>
        <p:xfrm>
          <a:off x="4286025" y="201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{251806C4-E51C-4660-91F4-1F9BF6A4D4F0}</a:tableStyleId>
              </a:tblPr>
              <a:tblGrid>
                <a:gridCol w="3041500"/>
              </a:tblGrid>
              <a:tr h="5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Angelica Vera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Rosemary Espinal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Aaron Potts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Chrissy Taylor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Timothy Yip</a:t>
                      </a:r>
                      <a:endParaRPr sz="2400"/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Marianna Beaute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Daphney Oliveira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Google Shape;379;g239203347b5_0_0"/>
          <p:cNvGraphicFramePr/>
          <p:nvPr/>
        </p:nvGraphicFramePr>
        <p:xfrm>
          <a:off x="7631150" y="201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{251806C4-E51C-4660-91F4-1F9BF6A4D4F0}</a:tableStyleId>
              </a:tblPr>
              <a:tblGrid>
                <a:gridCol w="3406725"/>
              </a:tblGrid>
              <a:tr h="55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Shaday Brown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Kristian McCombs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Adam Shabana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Ali Ashfaq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Sol-Marie Quintero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Chad Crossman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Virna Brown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D1C1D"/>
                          </a:solidFill>
                        </a:rPr>
                        <a:t>Diana Ospina</a:t>
                      </a:r>
                      <a:endParaRPr sz="2400">
                        <a:solidFill>
                          <a:srgbClr val="1D1C1D"/>
                        </a:solidFill>
                      </a:endParaRPr>
                    </a:p>
                  </a:txBody>
                  <a:tcPr marT="9525" marB="91425" marR="9525" marL="952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g239203347b5_0_0"/>
          <p:cNvSpPr txBox="1"/>
          <p:nvPr/>
        </p:nvSpPr>
        <p:spPr>
          <a:xfrm>
            <a:off x="982400" y="14609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D1C1D"/>
                </a:solidFill>
              </a:rPr>
              <a:t>Monica</a:t>
            </a:r>
            <a:endParaRPr/>
          </a:p>
        </p:txBody>
      </p:sp>
      <p:sp>
        <p:nvSpPr>
          <p:cNvPr id="381" name="Google Shape;381;g239203347b5_0_0"/>
          <p:cNvSpPr txBox="1"/>
          <p:nvPr/>
        </p:nvSpPr>
        <p:spPr>
          <a:xfrm>
            <a:off x="4408250" y="14609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D1C1D"/>
                </a:solidFill>
              </a:rPr>
              <a:t>Vadim</a:t>
            </a:r>
            <a:endParaRPr/>
          </a:p>
        </p:txBody>
      </p:sp>
      <p:sp>
        <p:nvSpPr>
          <p:cNvPr id="382" name="Google Shape;382;g239203347b5_0_0"/>
          <p:cNvSpPr txBox="1"/>
          <p:nvPr/>
        </p:nvSpPr>
        <p:spPr>
          <a:xfrm>
            <a:off x="7752925" y="14609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D1C1D"/>
                </a:solidFill>
              </a:rPr>
              <a:t>Dennis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398450" y="92300"/>
            <a:ext cx="85446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Timeline</a:t>
            </a:r>
            <a:endParaRPr/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398438" y="11332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{60A35B3D-333D-47B7-8F52-F819AD34042D}</a:tableStyleId>
              </a:tblPr>
              <a:tblGrid>
                <a:gridCol w="749125"/>
                <a:gridCol w="772500"/>
                <a:gridCol w="693300"/>
                <a:gridCol w="555375"/>
                <a:gridCol w="567825"/>
                <a:gridCol w="726150"/>
                <a:gridCol w="675750"/>
                <a:gridCol w="683350"/>
                <a:gridCol w="604375"/>
                <a:gridCol w="571550"/>
                <a:gridCol w="728275"/>
                <a:gridCol w="752550"/>
                <a:gridCol w="983225"/>
                <a:gridCol w="983225"/>
              </a:tblGrid>
              <a:tr h="4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Mon 4/24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Tue 4/25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Wed 4/26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Thu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4/26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Fri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4/27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Mon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/>
                        <a:t>5/1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Tue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/>
                        <a:t>5/2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Wed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/>
                        <a:t>5/3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Thu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/>
                        <a:t>5/4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Fri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/>
                        <a:t>5/5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Mon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/>
                        <a:t>5/8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Tue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/>
                        <a:t>5/9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Wed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/>
                        <a:t>5/10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Thu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/>
                        <a:t>5/11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</a:tr>
              <a:tr h="63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5" name="Google Shape;115;p3"/>
          <p:cNvSpPr/>
          <p:nvPr/>
        </p:nvSpPr>
        <p:spPr>
          <a:xfrm>
            <a:off x="488854" y="1816515"/>
            <a:ext cx="1666500" cy="3681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Gathering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3545325" y="3707550"/>
            <a:ext cx="2881200" cy="3681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821825" y="4358300"/>
            <a:ext cx="1585200" cy="3681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6583825" y="5009050"/>
            <a:ext cx="1077000" cy="3681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8334375" y="5707825"/>
            <a:ext cx="1336500" cy="3681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Draft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9461801" y="6301900"/>
            <a:ext cx="904500" cy="3681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 rot="-5400000">
            <a:off x="9115781" y="3513787"/>
            <a:ext cx="358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2155350" y="2388200"/>
            <a:ext cx="1013400" cy="3681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7726025" y="5009050"/>
            <a:ext cx="1013400" cy="3681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2723175" y="658475"/>
            <a:ext cx="1013400" cy="4284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/>
          <p:nvPr/>
        </p:nvCxnSpPr>
        <p:spPr>
          <a:xfrm flipH="1">
            <a:off x="2718375" y="900650"/>
            <a:ext cx="4800" cy="4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3"/>
          <p:cNvSpPr/>
          <p:nvPr/>
        </p:nvSpPr>
        <p:spPr>
          <a:xfrm>
            <a:off x="4917425" y="455075"/>
            <a:ext cx="1013400" cy="6210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report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"/>
          <p:cNvCxnSpPr>
            <a:stCxn id="126" idx="1"/>
          </p:cNvCxnSpPr>
          <p:nvPr/>
        </p:nvCxnSpPr>
        <p:spPr>
          <a:xfrm flipH="1">
            <a:off x="4912625" y="765575"/>
            <a:ext cx="4800" cy="4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3"/>
          <p:cNvSpPr/>
          <p:nvPr/>
        </p:nvSpPr>
        <p:spPr>
          <a:xfrm>
            <a:off x="6276200" y="279650"/>
            <a:ext cx="1013400" cy="6210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report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>
            <a:stCxn id="128" idx="1"/>
          </p:cNvCxnSpPr>
          <p:nvPr/>
        </p:nvCxnSpPr>
        <p:spPr>
          <a:xfrm flipH="1">
            <a:off x="6254900" y="590150"/>
            <a:ext cx="2130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3"/>
          <p:cNvSpPr/>
          <p:nvPr/>
        </p:nvSpPr>
        <p:spPr>
          <a:xfrm>
            <a:off x="8146375" y="472250"/>
            <a:ext cx="923400" cy="4284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Dry run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3"/>
          <p:cNvCxnSpPr>
            <a:stCxn id="130" idx="1"/>
          </p:cNvCxnSpPr>
          <p:nvPr/>
        </p:nvCxnSpPr>
        <p:spPr>
          <a:xfrm flipH="1">
            <a:off x="8125075" y="686450"/>
            <a:ext cx="2130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3"/>
          <p:cNvSpPr/>
          <p:nvPr/>
        </p:nvSpPr>
        <p:spPr>
          <a:xfrm>
            <a:off x="9692175" y="343325"/>
            <a:ext cx="1336500" cy="4284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3"/>
          <p:cNvCxnSpPr>
            <a:stCxn id="132" idx="1"/>
          </p:cNvCxnSpPr>
          <p:nvPr/>
        </p:nvCxnSpPr>
        <p:spPr>
          <a:xfrm flipH="1">
            <a:off x="9670875" y="557525"/>
            <a:ext cx="2130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"/>
          <p:cNvSpPr/>
          <p:nvPr/>
        </p:nvSpPr>
        <p:spPr>
          <a:xfrm>
            <a:off x="2613375" y="3081700"/>
            <a:ext cx="1500000" cy="3681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 rot="-5400000">
            <a:off x="-181569" y="3823387"/>
            <a:ext cx="358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Monica’s BD</a:t>
            </a: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450"/>
                </a:srgbClr>
              </a:gs>
              <a:gs pos="19000">
                <a:srgbClr val="1F3864">
                  <a:alpha val="67450"/>
                </a:srgbClr>
              </a:gs>
              <a:gs pos="100000">
                <a:srgbClr val="4472C4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Capstone</a:t>
            </a:r>
            <a:endParaRPr/>
          </a:p>
        </p:txBody>
      </p:sp>
      <p:grpSp>
        <p:nvGrpSpPr>
          <p:cNvPr id="145" name="Google Shape;145;p2"/>
          <p:cNvGrpSpPr/>
          <p:nvPr/>
        </p:nvGrpSpPr>
        <p:grpSpPr>
          <a:xfrm>
            <a:off x="648275" y="2384865"/>
            <a:ext cx="10919390" cy="3648231"/>
            <a:chOff x="4219" y="272286"/>
            <a:chExt cx="10919390" cy="3648231"/>
          </a:xfrm>
        </p:grpSpPr>
        <p:sp>
          <p:nvSpPr>
            <p:cNvPr id="146" name="Google Shape;146;p2"/>
            <p:cNvSpPr/>
            <p:nvPr/>
          </p:nvSpPr>
          <p:spPr>
            <a:xfrm>
              <a:off x="4219" y="272286"/>
              <a:ext cx="844593" cy="84459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219" y="1273754"/>
              <a:ext cx="2413125" cy="361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4219" y="1273754"/>
              <a:ext cx="2413125" cy="361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219" y="1708687"/>
              <a:ext cx="2413125" cy="2211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 txBox="1"/>
            <p:nvPr/>
          </p:nvSpPr>
          <p:spPr>
            <a:xfrm>
              <a:off x="4219" y="1708687"/>
              <a:ext cx="2413125" cy="2211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Give a 10-minute presentation on your an independent data study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Presentations will be in Zoom and will be recorded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Audience will be your fellow students, staff, and external guests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839641" y="272286"/>
              <a:ext cx="844593" cy="84459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839641" y="1273754"/>
              <a:ext cx="2413125" cy="361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2839641" y="1273754"/>
              <a:ext cx="2413125" cy="361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839641" y="1708687"/>
              <a:ext cx="2413125" cy="2211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2839641" y="1708687"/>
              <a:ext cx="2413125" cy="2211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 to present a draft version  before your final presentation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675062" y="272286"/>
              <a:ext cx="844593" cy="84459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675062" y="1273754"/>
              <a:ext cx="2413125" cy="361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5675062" y="1273754"/>
              <a:ext cx="2413125" cy="361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675062" y="1708687"/>
              <a:ext cx="2413125" cy="2211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5675062" y="1708687"/>
              <a:ext cx="2413125" cy="2211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 Powerpoint or Google Slides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 cautious about presenting in Tableau due to crash/freeze problems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510484" y="272286"/>
              <a:ext cx="844593" cy="84459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510484" y="1273754"/>
              <a:ext cx="2413125" cy="361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8510484" y="1273754"/>
              <a:ext cx="2413125" cy="361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Discuss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8510484" y="1708687"/>
              <a:ext cx="2413125" cy="2211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8510484" y="1708687"/>
              <a:ext cx="2413125" cy="2211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Discuss (briefly) the tools you used and your data analysis process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Data Gathering</a:t>
            </a:r>
            <a:endParaRPr/>
          </a:p>
        </p:txBody>
      </p:sp>
      <p:sp>
        <p:nvSpPr>
          <p:cNvPr id="172" name="Google Shape;172;p4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4"/>
          <p:cNvGrpSpPr/>
          <p:nvPr/>
        </p:nvGrpSpPr>
        <p:grpSpPr>
          <a:xfrm>
            <a:off x="838251" y="2144549"/>
            <a:ext cx="10515496" cy="3713490"/>
            <a:chOff x="51" y="318924"/>
            <a:chExt cx="10515496" cy="3713490"/>
          </a:xfrm>
        </p:grpSpPr>
        <p:sp>
          <p:nvSpPr>
            <p:cNvPr id="177" name="Google Shape;177;p4"/>
            <p:cNvSpPr/>
            <p:nvPr/>
          </p:nvSpPr>
          <p:spPr>
            <a:xfrm>
              <a:off x="51" y="318924"/>
              <a:ext cx="4913783" cy="633600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51" y="318924"/>
              <a:ext cx="4913783" cy="6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spcFirstLastPara="1" rIns="156450" wrap="square" tIns="89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Choose your dataset(s)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1" y="952524"/>
              <a:ext cx="4913783" cy="3079890"/>
            </a:xfrm>
            <a:prstGeom prst="rect">
              <a:avLst/>
            </a:prstGeom>
            <a:solidFill>
              <a:srgbClr val="F7D5CB">
                <a:alpha val="89411"/>
              </a:srgbClr>
            </a:solidFill>
            <a:ln cap="flat" cmpd="sng" w="25400">
              <a:solidFill>
                <a:srgbClr val="F7D5CB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51" y="952524"/>
              <a:ext cx="4913783" cy="3079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6000" lIns="117325" spcFirstLastPara="1" rIns="156450" wrap="square" tIns="1173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Find a combination of time, (discrete) dimensions, and (continuous) measures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 can assign a dataset to you if you’d like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 can revisit a dataset you’ve already looked at with a new angle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 should not change your dataset choice after week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601764" y="318924"/>
              <a:ext cx="4913783" cy="633600"/>
            </a:xfrm>
            <a:prstGeom prst="rect">
              <a:avLst/>
            </a:prstGeom>
            <a:solidFill>
              <a:srgbClr val="A4A4A4"/>
            </a:solidFill>
            <a:ln cap="flat" cmpd="sng" w="25400">
              <a:solidFill>
                <a:srgbClr val="A4A4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5601764" y="318924"/>
              <a:ext cx="4913783" cy="6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spcFirstLastPara="1" rIns="156450" wrap="square" tIns="89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Limit your failure modes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601764" y="952524"/>
              <a:ext cx="4913783" cy="3079890"/>
            </a:xfrm>
            <a:prstGeom prst="rect">
              <a:avLst/>
            </a:prstGeom>
            <a:solidFill>
              <a:srgbClr val="DFDFDF">
                <a:alpha val="89411"/>
              </a:srgbClr>
            </a:solidFill>
            <a:ln cap="flat" cmpd="sng" w="25400">
              <a:solidFill>
                <a:srgbClr val="DFDFDF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5601764" y="952524"/>
              <a:ext cx="4913783" cy="3079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6000" lIns="117325" spcFirstLastPara="1" rIns="156450" wrap="square" tIns="1173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very large dataset will slow your analysis and cripple your computer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Don’t try to join 5 data sets from different sources.</a:t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 small and simple to avoid the weight of analysis paralysis.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If you work in Tableau, save often!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This is not a PhD thesis, it’s a short presentation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2"/>
          <p:cNvGrpSpPr/>
          <p:nvPr/>
        </p:nvGrpSpPr>
        <p:grpSpPr>
          <a:xfrm>
            <a:off x="2920303" y="790417"/>
            <a:ext cx="5846896" cy="5518609"/>
            <a:chOff x="2079475" y="70751"/>
            <a:chExt cx="5846896" cy="5518609"/>
          </a:xfrm>
        </p:grpSpPr>
        <p:sp>
          <p:nvSpPr>
            <p:cNvPr id="190" name="Google Shape;190;p22"/>
            <p:cNvSpPr/>
            <p:nvPr/>
          </p:nvSpPr>
          <p:spPr>
            <a:xfrm>
              <a:off x="3304890" y="70751"/>
              <a:ext cx="3396067" cy="3396067"/>
            </a:xfrm>
            <a:prstGeom prst="ellipse">
              <a:avLst/>
            </a:prstGeom>
            <a:solidFill>
              <a:schemeClr val="accent4">
                <a:alpha val="49411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3757699" y="665063"/>
              <a:ext cx="2490449" cy="1528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You’re interested in the topic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4530304" y="2193293"/>
              <a:ext cx="3396067" cy="3396067"/>
            </a:xfrm>
            <a:prstGeom prst="ellipse">
              <a:avLst/>
            </a:prstGeom>
            <a:solidFill>
              <a:srgbClr val="2EE844">
                <a:alpha val="4941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5568935" y="3070611"/>
              <a:ext cx="2037640" cy="1867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would show this to potential employers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079475" y="2193293"/>
              <a:ext cx="3396067" cy="3396067"/>
            </a:xfrm>
            <a:prstGeom prst="ellipse">
              <a:avLst/>
            </a:prstGeom>
            <a:solidFill>
              <a:srgbClr val="5999D5">
                <a:alpha val="4941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2399272" y="3070611"/>
              <a:ext cx="2037640" cy="1867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is available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2"/>
          <p:cNvSpPr/>
          <p:nvPr/>
        </p:nvSpPr>
        <p:spPr>
          <a:xfrm>
            <a:off x="5282300" y="3440525"/>
            <a:ext cx="1122900" cy="611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5361150" y="3684975"/>
            <a:ext cx="112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 txBox="1"/>
          <p:nvPr>
            <p:ph idx="4294967295" type="title"/>
          </p:nvPr>
        </p:nvSpPr>
        <p:spPr>
          <a:xfrm>
            <a:off x="643467" y="321734"/>
            <a:ext cx="109050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Find the Intersection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2ef0a6ea9_0_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92ef0a6ea9_0_3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Proposal</a:t>
            </a:r>
            <a:endParaRPr/>
          </a:p>
        </p:txBody>
      </p:sp>
      <p:sp>
        <p:nvSpPr>
          <p:cNvPr id="206" name="Google Shape;206;g192ef0a6ea9_0_3"/>
          <p:cNvSpPr txBox="1"/>
          <p:nvPr>
            <p:ph idx="1" type="body"/>
          </p:nvPr>
        </p:nvSpPr>
        <p:spPr>
          <a:xfrm>
            <a:off x="1014050" y="1782975"/>
            <a:ext cx="10534500" cy="4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AutoNum type="romanU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Project topic - identify the topic of your project and why you chose it.</a:t>
            </a:r>
            <a:endParaRPr/>
          </a:p>
          <a:p>
            <a:pPr indent="-3492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AutoNum type="romanU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Business objective - identify what problem you are trying to solve or the objective you want to support. </a:t>
            </a:r>
            <a:endParaRPr/>
          </a:p>
          <a:p>
            <a:pPr indent="-3492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AutoNum type="romanU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Intended audience - identify who will benefit from this proposal and how they can make decisions based on your analysis.</a:t>
            </a:r>
            <a:endParaRPr/>
          </a:p>
          <a:p>
            <a:pPr indent="-3492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AutoNum type="romanU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Previous research or current knowledge - identify whether you have worked on previous analysis or have current knowledge of your topic.</a:t>
            </a:r>
            <a:endParaRPr/>
          </a:p>
          <a:p>
            <a:pPr indent="-3492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AutoNum type="romanU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Data sources - identify the datasets you plan to use</a:t>
            </a:r>
            <a:endParaRPr/>
          </a:p>
          <a:p>
            <a:pPr indent="-3492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AutoNum type="romanU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Questions – identify research questions that you hope to answer</a:t>
            </a:r>
            <a:endParaRPr/>
          </a:p>
          <a:p>
            <a:pPr indent="-34925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900"/>
              <a:buAutoNum type="romanU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Expected outcome - identify what you think the outcome of the analysis will be.</a:t>
            </a:r>
            <a:endParaRPr sz="2000"/>
          </a:p>
        </p:txBody>
      </p:sp>
      <p:sp>
        <p:nvSpPr>
          <p:cNvPr id="207" name="Google Shape;207;g192ef0a6ea9_0_3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92ef0a6ea9_0_3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92ef0a6ea9_0_3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92ef0a6ea9_0_3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 txBox="1"/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5400"/>
              <a:t>Data Wrangling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72493" y="1681544"/>
            <a:ext cx="10972800" cy="18288"/>
          </a:xfrm>
          <a:custGeom>
            <a:rect b="b" l="l" r="r" t="t"/>
            <a:pathLst>
              <a:path extrusionOk="0" fill="none" h="18288" w="1097280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extrusionOk="0" h="18288" w="1097280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509"/>
            </a:schemeClr>
          </a:solidFill>
          <a:ln cap="rnd" cmpd="sng" w="44450">
            <a:solidFill>
              <a:schemeClr val="accent2">
                <a:alpha val="7450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Use Excel or Python or DataBrew for data cleaning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Remove duplicates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Find and replace troublesome characters including spaces, NULL, or NA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Normalize data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Validate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Change case (upper/lower)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Make sure numbers are numeric types if you’re going to perform math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Use SQL to reduce complex relational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Don’t rush to get to Tableau</a:t>
            </a:r>
            <a:endParaRPr/>
          </a:p>
        </p:txBody>
      </p:sp>
      <p:pic>
        <p:nvPicPr>
          <p:cNvPr descr="Free photos of Lego" id="219" name="Google Shape;219;p20"/>
          <p:cNvPicPr preferRelativeResize="0"/>
          <p:nvPr/>
        </p:nvPicPr>
        <p:blipFill rotWithShape="1">
          <a:blip r:embed="rId3">
            <a:alphaModFix/>
          </a:blip>
          <a:srcRect b="2" l="4211" r="31571" t="0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/>
        </p:nvSpPr>
        <p:spPr>
          <a:xfrm>
            <a:off x="2714625" y="108585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gital financial graph" id="227" name="Google Shape;227;p6"/>
          <p:cNvPicPr preferRelativeResize="0"/>
          <p:nvPr/>
        </p:nvPicPr>
        <p:blipFill rotWithShape="1">
          <a:blip r:embed="rId3">
            <a:alphaModFix/>
          </a:blip>
          <a:srcRect b="0" l="40321" r="25035" t="0"/>
          <a:stretch/>
        </p:blipFill>
        <p:spPr>
          <a:xfrm>
            <a:off x="7968222" y="10"/>
            <a:ext cx="4223778" cy="6857990"/>
          </a:xfrm>
          <a:custGeom>
            <a:rect b="b" l="l" r="r" t="t"/>
            <a:pathLst>
              <a:path extrusionOk="0" h="6865951" w="4223778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8" name="Google Shape;228;p6"/>
          <p:cNvSpPr txBox="1"/>
          <p:nvPr>
            <p:ph type="title"/>
          </p:nvPr>
        </p:nvSpPr>
        <p:spPr>
          <a:xfrm>
            <a:off x="1137034" y="609600"/>
            <a:ext cx="6831188" cy="132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229" name="Google Shape;229;p6"/>
          <p:cNvSpPr txBox="1"/>
          <p:nvPr>
            <p:ph idx="1" type="body"/>
          </p:nvPr>
        </p:nvSpPr>
        <p:spPr>
          <a:xfrm>
            <a:off x="1137035" y="2194102"/>
            <a:ext cx="6516216" cy="3908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Find out what the data is saying – do not look for data that says what you want to say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At this point </a:t>
            </a:r>
            <a:r>
              <a:rPr b="1" lang="en-US" sz="1900"/>
              <a:t>use</a:t>
            </a:r>
            <a:r>
              <a:rPr lang="en-US" sz="1900"/>
              <a:t> </a:t>
            </a:r>
            <a:r>
              <a:rPr b="1" lang="en-US" sz="1900"/>
              <a:t>visualizations</a:t>
            </a:r>
            <a:r>
              <a:rPr lang="en-US" sz="1900"/>
              <a:t> to understand (not to impress)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Generate descriptive statistics, understand what they mean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You do not need to use all your visualizations in your final presentation</a:t>
            </a:r>
            <a:endParaRPr/>
          </a:p>
          <a:p>
            <a:pPr indent="-220027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21"/>
              <a:buChar char="●"/>
            </a:pPr>
            <a:r>
              <a:rPr lang="en-US" sz="1900"/>
              <a:t>Ask and answer questions!   </a:t>
            </a:r>
            <a:endParaRPr/>
          </a:p>
          <a:p>
            <a:pPr indent="-220026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-US" sz="1900"/>
              <a:t>How is the data distributed (symmetric or asymmetric)? </a:t>
            </a:r>
            <a:endParaRPr/>
          </a:p>
          <a:p>
            <a:pPr indent="-220026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-US" sz="1900"/>
              <a:t>Is X related to Y ?</a:t>
            </a:r>
            <a:endParaRPr/>
          </a:p>
          <a:p>
            <a:pPr indent="-220026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-US" sz="1900"/>
              <a:t>Does Y change over time? </a:t>
            </a:r>
            <a:endParaRPr/>
          </a:p>
          <a:p>
            <a:pPr indent="-220026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-US" sz="1900"/>
              <a:t>How do X and Y influence Z? </a:t>
            </a:r>
            <a:endParaRPr/>
          </a:p>
          <a:p>
            <a:pPr indent="-220026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-US" sz="1900"/>
              <a:t>Is there any obvious variation in the data (night/day, weekday,weekend, season)?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7"/>
          <p:cNvGrpSpPr/>
          <p:nvPr/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37" name="Google Shape;237;p7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7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40" name="Google Shape;240;p7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7"/>
          <p:cNvSpPr txBox="1"/>
          <p:nvPr>
            <p:ph type="title"/>
          </p:nvPr>
        </p:nvSpPr>
        <p:spPr>
          <a:xfrm>
            <a:off x="786385" y="841248"/>
            <a:ext cx="3515244" cy="5340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>
                <a:solidFill>
                  <a:schemeClr val="lt1"/>
                </a:solidFill>
              </a:rPr>
              <a:t>Your Story</a:t>
            </a:r>
            <a:endParaRPr/>
          </a:p>
        </p:txBody>
      </p:sp>
      <p:grpSp>
        <p:nvGrpSpPr>
          <p:cNvPr id="248" name="Google Shape;248;p7"/>
          <p:cNvGrpSpPr/>
          <p:nvPr/>
        </p:nvGrpSpPr>
        <p:grpSpPr>
          <a:xfrm>
            <a:off x="4985886" y="231199"/>
            <a:ext cx="6367912" cy="6405225"/>
            <a:chOff x="0" y="193"/>
            <a:chExt cx="6367912" cy="6405225"/>
          </a:xfrm>
        </p:grpSpPr>
        <p:sp>
          <p:nvSpPr>
            <p:cNvPr id="249" name="Google Shape;249;p7"/>
            <p:cNvSpPr/>
            <p:nvPr/>
          </p:nvSpPr>
          <p:spPr>
            <a:xfrm>
              <a:off x="0" y="5773615"/>
              <a:ext cx="1591978" cy="631803"/>
            </a:xfrm>
            <a:prstGeom prst="rect">
              <a:avLst/>
            </a:prstGeom>
            <a:solidFill>
              <a:srgbClr val="599BD5"/>
            </a:solidFill>
            <a:ln cap="flat" cmpd="sng" w="254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 txBox="1"/>
            <p:nvPr/>
          </p:nvSpPr>
          <p:spPr>
            <a:xfrm>
              <a:off x="0" y="5773615"/>
              <a:ext cx="1591978" cy="631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13200" spcFirstLastPara="1" rIns="113200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Hook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591978" y="5773615"/>
              <a:ext cx="4775934" cy="631803"/>
            </a:xfrm>
            <a:prstGeom prst="rect">
              <a:avLst/>
            </a:prstGeom>
            <a:solidFill>
              <a:srgbClr val="CFDEEF">
                <a:alpha val="89411"/>
              </a:srgbClr>
            </a:solidFill>
            <a:ln cap="flat" cmpd="sng" w="25400">
              <a:solidFill>
                <a:srgbClr val="CFDEEF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 txBox="1"/>
            <p:nvPr/>
          </p:nvSpPr>
          <p:spPr>
            <a:xfrm>
              <a:off x="1591978" y="5773615"/>
              <a:ext cx="4775934" cy="631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96875" spcFirstLastPara="1" rIns="96875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Find a ‘hook’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 rot="10800000">
              <a:off x="0" y="4811378"/>
              <a:ext cx="1591978" cy="971713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55BACE"/>
            </a:solidFill>
            <a:ln cap="flat" cmpd="sng" w="25400">
              <a:solidFill>
                <a:srgbClr val="55BA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 txBox="1"/>
            <p:nvPr/>
          </p:nvSpPr>
          <p:spPr>
            <a:xfrm>
              <a:off x="0" y="4811378"/>
              <a:ext cx="1591978" cy="63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13200" spcFirstLastPara="1" rIns="113200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591978" y="4811378"/>
              <a:ext cx="4775934" cy="631614"/>
            </a:xfrm>
            <a:prstGeom prst="rect">
              <a:avLst/>
            </a:prstGeom>
            <a:solidFill>
              <a:srgbClr val="CEE5EC">
                <a:alpha val="89411"/>
              </a:srgbClr>
            </a:solidFill>
            <a:ln cap="flat" cmpd="sng" w="25400">
              <a:solidFill>
                <a:srgbClr val="CEE5EC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"/>
            <p:cNvSpPr txBox="1"/>
            <p:nvPr/>
          </p:nvSpPr>
          <p:spPr>
            <a:xfrm>
              <a:off x="1591978" y="4811378"/>
              <a:ext cx="4775934" cy="63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96875" spcFirstLastPara="1" rIns="96875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 conversational.  Bring your audience into your story.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 rot="10800000">
              <a:off x="0" y="3849141"/>
              <a:ext cx="1591978" cy="971713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50C9B6"/>
            </a:solidFill>
            <a:ln cap="flat" cmpd="sng" w="25400">
              <a:solidFill>
                <a:srgbClr val="50C9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"/>
            <p:cNvSpPr txBox="1"/>
            <p:nvPr/>
          </p:nvSpPr>
          <p:spPr>
            <a:xfrm>
              <a:off x="0" y="3849141"/>
              <a:ext cx="1591978" cy="63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13200" spcFirstLastPara="1" rIns="113200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Surprise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591978" y="3849141"/>
              <a:ext cx="4775934" cy="631614"/>
            </a:xfrm>
            <a:prstGeom prst="rect">
              <a:avLst/>
            </a:prstGeom>
            <a:solidFill>
              <a:srgbClr val="CDEAE8">
                <a:alpha val="89411"/>
              </a:srgbClr>
            </a:solidFill>
            <a:ln cap="flat" cmpd="sng" w="25400">
              <a:solidFill>
                <a:srgbClr val="CDEAE8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 txBox="1"/>
            <p:nvPr/>
          </p:nvSpPr>
          <p:spPr>
            <a:xfrm>
              <a:off x="1591978" y="3849141"/>
              <a:ext cx="4775934" cy="63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96875" spcFirstLastPara="1" rIns="96875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Look for surprising elements.  Highlight them.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 rot="10800000">
              <a:off x="0" y="2886904"/>
              <a:ext cx="1591978" cy="971713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4CC38C"/>
            </a:solidFill>
            <a:ln cap="flat" cmpd="sng" w="25400">
              <a:solidFill>
                <a:srgbClr val="4CC3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 txBox="1"/>
            <p:nvPr/>
          </p:nvSpPr>
          <p:spPr>
            <a:xfrm>
              <a:off x="0" y="2886904"/>
              <a:ext cx="1591978" cy="63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13200" spcFirstLastPara="1" rIns="113200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Don’t Fixate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591978" y="2886904"/>
              <a:ext cx="4775934" cy="631614"/>
            </a:xfrm>
            <a:prstGeom prst="rect">
              <a:avLst/>
            </a:prstGeom>
            <a:solidFill>
              <a:srgbClr val="CCE8DD">
                <a:alpha val="89411"/>
              </a:srgbClr>
            </a:solidFill>
            <a:ln cap="flat" cmpd="sng" w="25400">
              <a:solidFill>
                <a:srgbClr val="CCE8DD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 txBox="1"/>
            <p:nvPr/>
          </p:nvSpPr>
          <p:spPr>
            <a:xfrm>
              <a:off x="1591978" y="2886904"/>
              <a:ext cx="4775934" cy="63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96875" spcFirstLastPara="1" rIns="96875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Don’t get fixated.  “The world’s greatest dashboard” is not a story.  Instead, think of the dashboard as a storytelling device.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 rot="10800000">
              <a:off x="0" y="1924667"/>
              <a:ext cx="1591978" cy="971713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48BD62"/>
            </a:solidFill>
            <a:ln cap="flat" cmpd="sng" w="25400">
              <a:solidFill>
                <a:srgbClr val="48BD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 txBox="1"/>
            <p:nvPr/>
          </p:nvSpPr>
          <p:spPr>
            <a:xfrm>
              <a:off x="0" y="1924667"/>
              <a:ext cx="1591978" cy="63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13200" spcFirstLastPara="1" rIns="113200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Outline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591978" y="1924667"/>
              <a:ext cx="4775934" cy="631614"/>
            </a:xfrm>
            <a:prstGeom prst="rect">
              <a:avLst/>
            </a:prstGeom>
            <a:solidFill>
              <a:srgbClr val="CCE6D4">
                <a:alpha val="89411"/>
              </a:srgbClr>
            </a:solidFill>
            <a:ln cap="flat" cmpd="sng" w="25400">
              <a:solidFill>
                <a:srgbClr val="CCE6D4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"/>
            <p:cNvSpPr txBox="1"/>
            <p:nvPr/>
          </p:nvSpPr>
          <p:spPr>
            <a:xfrm>
              <a:off x="1591978" y="1924667"/>
              <a:ext cx="4775934" cy="63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96875" spcFirstLastPara="1" rIns="96875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Outline your story, then find visualizations that support it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 rot="10800000">
              <a:off x="0" y="962430"/>
              <a:ext cx="1591978" cy="971713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4FB546"/>
            </a:solidFill>
            <a:ln cap="flat" cmpd="sng" w="25400">
              <a:solidFill>
                <a:srgbClr val="4FB5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 txBox="1"/>
            <p:nvPr/>
          </p:nvSpPr>
          <p:spPr>
            <a:xfrm>
              <a:off x="0" y="962430"/>
              <a:ext cx="1591978" cy="63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13200" spcFirstLastPara="1" rIns="113200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1591978" y="962430"/>
              <a:ext cx="4775934" cy="631614"/>
            </a:xfrm>
            <a:prstGeom prst="rect">
              <a:avLst/>
            </a:prstGeom>
            <a:solidFill>
              <a:srgbClr val="CCE3CC">
                <a:alpha val="89411"/>
              </a:srgbClr>
            </a:solidFill>
            <a:ln cap="flat" cmpd="sng" w="25400">
              <a:solidFill>
                <a:srgbClr val="CCE3CC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 txBox="1"/>
            <p:nvPr/>
          </p:nvSpPr>
          <p:spPr>
            <a:xfrm>
              <a:off x="1591978" y="962430"/>
              <a:ext cx="4775934" cy="63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96875" spcFirstLastPara="1" rIns="96875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Look for setting, characters, conflict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 rot="10800000">
              <a:off x="0" y="193"/>
              <a:ext cx="1591978" cy="971713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6FAB46"/>
            </a:solidFill>
            <a:ln cap="flat" cmpd="sng" w="25400">
              <a:solidFill>
                <a:srgbClr val="6FA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 txBox="1"/>
            <p:nvPr/>
          </p:nvSpPr>
          <p:spPr>
            <a:xfrm>
              <a:off x="0" y="193"/>
              <a:ext cx="1591978" cy="63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13200" spcFirstLastPara="1" rIns="113200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Structure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591978" y="193"/>
              <a:ext cx="4775934" cy="631614"/>
            </a:xfrm>
            <a:prstGeom prst="rect">
              <a:avLst/>
            </a:prstGeom>
            <a:solidFill>
              <a:srgbClr val="D3E1CC">
                <a:alpha val="89411"/>
              </a:srgbClr>
            </a:solidFill>
            <a:ln cap="flat" cmpd="sng" w="25400">
              <a:solidFill>
                <a:srgbClr val="D3E1CC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 txBox="1"/>
            <p:nvPr/>
          </p:nvSpPr>
          <p:spPr>
            <a:xfrm>
              <a:off x="1591978" y="193"/>
              <a:ext cx="4775934" cy="63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96875" spcFirstLastPara="1" rIns="96875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Remember the narrative structures we discussed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2022-06-27T11:55:56Z</dcterms:created>
  <dc:creator>Dennis McGrath</dc:creator>
</cp:coreProperties>
</file>