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3716000" cx="24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rwxXDmMmhA+ahV1RR45qFnS/d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38ac1109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12638ac1109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3fa8dfcef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g153fa8dfcef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a1118b51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a1118b51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439ec73f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15439ec73f6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9fc806f2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f9fc806f2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3fa8dfce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153fa8dfcef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38ac1109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g12638ac1109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3fa8dfcef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153fa8dfcef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638ac1109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12638ac1109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3fa8dfcef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g153fa8dfcef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14" name="Google Shape;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15" name="Google Shape;1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5"/>
          <p:cNvSpPr txBox="1"/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15;p2" id="18" name="Google Shape;1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2" type="sldNum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idx="1" type="body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/>
          <p:nvPr>
            <p:ph idx="1" type="body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57;p13" id="71" name="Google Shape;7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6"/>
          <p:cNvSpPr txBox="1"/>
          <p:nvPr>
            <p:ph idx="12" type="sldNum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/>
          <p:nvPr>
            <p:ph idx="12" type="sldNum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/>
          <p:nvPr>
            <p:ph idx="12" type="sldNum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2007653" y="13074035"/>
            <a:ext cx="368574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24" name="Google Shape;2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25" name="Google Shape;2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6"/>
          <p:cNvSpPr txBox="1"/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/>
          <p:nvPr>
            <p:ph idx="1" type="body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4c79298af_0_14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36" name="Google Shape;36;g124c79298af_0_14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7" name="Google Shape;37;g124c79298af_0_140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124c79298af_0_140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124c79298af_0_140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23;p4" id="42" name="Google Shape;4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7"/>
          <p:cNvSpPr txBox="1"/>
          <p:nvPr>
            <p:ph idx="1" type="body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35;p7" id="51" name="Google Shape;5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3.png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7" name="Google Shape;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8" name="Google Shape;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4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58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58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58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58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58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.png"/><Relationship Id="rId22" Type="http://schemas.openxmlformats.org/officeDocument/2006/relationships/image" Target="../media/image28.png"/><Relationship Id="rId21" Type="http://schemas.openxmlformats.org/officeDocument/2006/relationships/image" Target="../media/image23.png"/><Relationship Id="rId24" Type="http://schemas.openxmlformats.org/officeDocument/2006/relationships/image" Target="../media/image29.png"/><Relationship Id="rId23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26" Type="http://schemas.openxmlformats.org/officeDocument/2006/relationships/image" Target="../media/image43.png"/><Relationship Id="rId25" Type="http://schemas.openxmlformats.org/officeDocument/2006/relationships/image" Target="../media/image24.png"/><Relationship Id="rId28" Type="http://schemas.openxmlformats.org/officeDocument/2006/relationships/image" Target="../media/image48.png"/><Relationship Id="rId27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Relationship Id="rId11" Type="http://schemas.openxmlformats.org/officeDocument/2006/relationships/image" Target="../media/image42.png"/><Relationship Id="rId10" Type="http://schemas.openxmlformats.org/officeDocument/2006/relationships/image" Target="../media/image19.png"/><Relationship Id="rId13" Type="http://schemas.openxmlformats.org/officeDocument/2006/relationships/image" Target="../media/image30.png"/><Relationship Id="rId12" Type="http://schemas.openxmlformats.org/officeDocument/2006/relationships/image" Target="../media/image16.png"/><Relationship Id="rId15" Type="http://schemas.openxmlformats.org/officeDocument/2006/relationships/image" Target="../media/image31.png"/><Relationship Id="rId14" Type="http://schemas.openxmlformats.org/officeDocument/2006/relationships/image" Target="../media/image15.png"/><Relationship Id="rId17" Type="http://schemas.openxmlformats.org/officeDocument/2006/relationships/image" Target="../media/image17.png"/><Relationship Id="rId16" Type="http://schemas.openxmlformats.org/officeDocument/2006/relationships/image" Target="../media/image38.png"/><Relationship Id="rId19" Type="http://schemas.openxmlformats.org/officeDocument/2006/relationships/image" Target="../media/image18.png"/><Relationship Id="rId18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>
            <p:ph idx="4294967295" type="ctrTitle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Tableau Module 5</a:t>
            </a:r>
            <a:endParaRPr b="1" i="0" sz="100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>
            <p:ph idx="4294967295" type="sldNum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38ac1109_0_64"/>
          <p:cNvSpPr txBox="1"/>
          <p:nvPr>
            <p:ph idx="4294967295" type="title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Axis Number Formats</a:t>
            </a:r>
            <a:endParaRPr/>
          </a:p>
        </p:txBody>
      </p:sp>
      <p:sp>
        <p:nvSpPr>
          <p:cNvPr id="205" name="Google Shape;205;g12638ac1109_0_64"/>
          <p:cNvSpPr txBox="1"/>
          <p:nvPr/>
        </p:nvSpPr>
        <p:spPr>
          <a:xfrm>
            <a:off x="10280525" y="2892550"/>
            <a:ext cx="7584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Format, Numbers to change to currency, scientific, percentage, etc.  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12638ac1109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61975" y="3898300"/>
            <a:ext cx="4165375" cy="38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2638ac1109_0_64"/>
          <p:cNvSpPr/>
          <p:nvPr/>
        </p:nvSpPr>
        <p:spPr>
          <a:xfrm>
            <a:off x="17864813" y="5674725"/>
            <a:ext cx="3527700" cy="818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12638ac1109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7675" y="3208175"/>
            <a:ext cx="8034850" cy="823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g12638ac1109_0_64"/>
          <p:cNvCxnSpPr/>
          <p:nvPr/>
        </p:nvCxnSpPr>
        <p:spPr>
          <a:xfrm flipH="1">
            <a:off x="9533113" y="5459650"/>
            <a:ext cx="1359900" cy="89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g12638ac1109_0_64"/>
          <p:cNvCxnSpPr/>
          <p:nvPr/>
        </p:nvCxnSpPr>
        <p:spPr>
          <a:xfrm>
            <a:off x="17315225" y="3728925"/>
            <a:ext cx="1799700" cy="194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153fa8dfcef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650" y="5479900"/>
            <a:ext cx="561975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53fa8dfcef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13425" y="3728925"/>
            <a:ext cx="46291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53fa8dfcef_0_45"/>
          <p:cNvSpPr txBox="1"/>
          <p:nvPr>
            <p:ph idx="4294967295" type="title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Label Number Formats</a:t>
            </a:r>
            <a:endParaRPr/>
          </a:p>
        </p:txBody>
      </p:sp>
      <p:sp>
        <p:nvSpPr>
          <p:cNvPr id="218" name="Google Shape;218;g153fa8dfcef_0_45"/>
          <p:cNvSpPr txBox="1"/>
          <p:nvPr/>
        </p:nvSpPr>
        <p:spPr>
          <a:xfrm>
            <a:off x="10280525" y="2892550"/>
            <a:ext cx="7584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Format, Numbers to change to currency, scientific, percentage, etc.  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53fa8dfcef_0_45"/>
          <p:cNvSpPr/>
          <p:nvPr/>
        </p:nvSpPr>
        <p:spPr>
          <a:xfrm>
            <a:off x="17864813" y="5674725"/>
            <a:ext cx="3527700" cy="818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g153fa8dfcef_0_45"/>
          <p:cNvCxnSpPr/>
          <p:nvPr/>
        </p:nvCxnSpPr>
        <p:spPr>
          <a:xfrm flipH="1">
            <a:off x="9533113" y="5459650"/>
            <a:ext cx="1359900" cy="89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g153fa8dfcef_0_45"/>
          <p:cNvCxnSpPr/>
          <p:nvPr/>
        </p:nvCxnSpPr>
        <p:spPr>
          <a:xfrm>
            <a:off x="17315225" y="3728925"/>
            <a:ext cx="1799700" cy="194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a1118b515_0_0"/>
          <p:cNvSpPr txBox="1"/>
          <p:nvPr>
            <p:ph idx="1" type="body"/>
          </p:nvPr>
        </p:nvSpPr>
        <p:spPr>
          <a:xfrm>
            <a:off x="2814750" y="3603325"/>
            <a:ext cx="206373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Use WorldCountries.csv</a:t>
            </a:r>
            <a:endParaRPr/>
          </a:p>
          <a:p>
            <a:pPr indent="-558800" lvl="0" marL="457200" rtl="0" algn="l">
              <a:spcBef>
                <a:spcPts val="160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Create a horizontal bar chart for region vs. average population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Change the axis labels to 12 pt. black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Change the chart title to ‘Average Population by Global Region’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Change the chart title font to 15 pt bold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Add labels to the bars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Change the labels to dark blue</a:t>
            </a:r>
            <a:endParaRPr/>
          </a:p>
        </p:txBody>
      </p:sp>
      <p:sp>
        <p:nvSpPr>
          <p:cNvPr id="227" name="Google Shape;227;g1fa1118b515_0_0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439ec73f6_1_0"/>
          <p:cNvSpPr/>
          <p:nvPr/>
        </p:nvSpPr>
        <p:spPr>
          <a:xfrm>
            <a:off x="5320252" y="608169"/>
            <a:ext cx="2908328" cy="192211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5439ec73f6_1_0"/>
          <p:cNvSpPr txBox="1"/>
          <p:nvPr/>
        </p:nvSpPr>
        <p:spPr>
          <a:xfrm>
            <a:off x="4154566" y="6738518"/>
            <a:ext cx="11105700" cy="615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here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15439ec73f6_1_0"/>
          <p:cNvCxnSpPr/>
          <p:nvPr/>
        </p:nvCxnSpPr>
        <p:spPr>
          <a:xfrm flipH="1" rot="10800000">
            <a:off x="5522301" y="2412109"/>
            <a:ext cx="750646" cy="4284065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Mountains with solid fill" id="91" name="Google Shape;91;g15439ec73f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8212" y="39897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92" name="Google Shape;92;g15439ec73f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902" y="542485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scene with solid fill" id="93" name="Google Shape;93;g15439ec73f6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4192" y="71606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94" name="Google Shape;94;g15439ec73f6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80058" y="3327259"/>
            <a:ext cx="796658" cy="796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With Roots with solid fill" id="95" name="Google Shape;95;g15439ec73f6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0954" y="4810618"/>
            <a:ext cx="546324" cy="546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ering Tree with solid fill" id="96" name="Google Shape;96;g15439ec73f6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99580" y="5403802"/>
            <a:ext cx="546324" cy="546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97" name="Google Shape;97;g15439ec73f6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9883" y="1148494"/>
            <a:ext cx="796658" cy="796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Stump with solid fill" id="98" name="Google Shape;98;g15439ec73f6_1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88662" y="900107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l scene with solid fill" id="99" name="Google Shape;99;g15439ec73f6_1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703660" y="881567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lm tree with solid fill" id="100" name="Google Shape;100;g15439ec73f6_1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716324" y="764504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nabata tree with solid fill" id="101" name="Google Shape;101;g15439ec73f6_1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122112" y="67034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t air balloon with solid fill" id="102" name="Google Shape;102;g15439ec73f6_1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902244" y="352079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uge with solid fill" id="103" name="Google Shape;103;g15439ec73f6_1_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821110" y="4595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fire with solid fill" id="104" name="Google Shape;104;g15439ec73f6_1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560382" y="559186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al with solid fill" id="105" name="Google Shape;105;g15439ec73f6_1_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683867" y="4138350"/>
            <a:ext cx="594078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w with solid fill" id="106" name="Google Shape;106;g15439ec73f6_1_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785180" y="67696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ss country skiing with solid fill" id="107" name="Google Shape;107;g15439ec73f6_1_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72362" y="42929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rt scene with solid fill" id="108" name="Google Shape;108;g15439ec73f6_1_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870780" y="79835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works with solid fill" id="109" name="Google Shape;109;g15439ec73f6_1_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2404328" y="78371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works outline" id="110" name="Google Shape;110;g15439ec73f6_1_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1333610" y="776726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of people with solid fill" id="111" name="Google Shape;111;g15439ec73f6_1_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880061" y="28218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way scene with solid fill" id="112" name="Google Shape;112;g15439ec73f6_1_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358547" y="149770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5439ec73f6_1_0"/>
          <p:cNvSpPr/>
          <p:nvPr/>
        </p:nvSpPr>
        <p:spPr>
          <a:xfrm>
            <a:off x="1786884" y="2232424"/>
            <a:ext cx="19916776" cy="7028384"/>
          </a:xfrm>
          <a:custGeom>
            <a:rect b="b" l="l" r="r" t="t"/>
            <a:pathLst>
              <a:path extrusionOk="0" h="7028384" w="19916775">
                <a:moveTo>
                  <a:pt x="0" y="3613991"/>
                </a:moveTo>
                <a:cubicBezTo>
                  <a:pt x="916781" y="3411584"/>
                  <a:pt x="1833563" y="3209178"/>
                  <a:pt x="2314575" y="2928191"/>
                </a:cubicBezTo>
                <a:cubicBezTo>
                  <a:pt x="2795588" y="2647203"/>
                  <a:pt x="2676525" y="2228103"/>
                  <a:pt x="2886075" y="1928066"/>
                </a:cubicBezTo>
                <a:cubicBezTo>
                  <a:pt x="3095625" y="1628029"/>
                  <a:pt x="3252788" y="1442291"/>
                  <a:pt x="3571875" y="1127966"/>
                </a:cubicBezTo>
                <a:cubicBezTo>
                  <a:pt x="3890963" y="813641"/>
                  <a:pt x="4391025" y="184991"/>
                  <a:pt x="4800600" y="42116"/>
                </a:cubicBezTo>
                <a:cubicBezTo>
                  <a:pt x="5210175" y="-100759"/>
                  <a:pt x="5786438" y="156416"/>
                  <a:pt x="6029325" y="270716"/>
                </a:cubicBezTo>
                <a:cubicBezTo>
                  <a:pt x="6272213" y="385016"/>
                  <a:pt x="6105525" y="413591"/>
                  <a:pt x="6257925" y="727916"/>
                </a:cubicBezTo>
                <a:cubicBezTo>
                  <a:pt x="6410325" y="1042241"/>
                  <a:pt x="6786563" y="1704228"/>
                  <a:pt x="6943725" y="2156666"/>
                </a:cubicBezTo>
                <a:cubicBezTo>
                  <a:pt x="7100888" y="2609103"/>
                  <a:pt x="7072313" y="2709116"/>
                  <a:pt x="7200900" y="3442541"/>
                </a:cubicBezTo>
                <a:cubicBezTo>
                  <a:pt x="7329487" y="4175966"/>
                  <a:pt x="7329488" y="5985716"/>
                  <a:pt x="7715250" y="6557216"/>
                </a:cubicBezTo>
                <a:cubicBezTo>
                  <a:pt x="8101013" y="7128716"/>
                  <a:pt x="8986838" y="7109666"/>
                  <a:pt x="9515475" y="6871541"/>
                </a:cubicBezTo>
                <a:cubicBezTo>
                  <a:pt x="10044112" y="6633416"/>
                  <a:pt x="10563225" y="5690441"/>
                  <a:pt x="10887075" y="5128466"/>
                </a:cubicBezTo>
                <a:cubicBezTo>
                  <a:pt x="11210925" y="4566491"/>
                  <a:pt x="11177587" y="3961654"/>
                  <a:pt x="11458575" y="3499691"/>
                </a:cubicBezTo>
                <a:cubicBezTo>
                  <a:pt x="11739563" y="3037728"/>
                  <a:pt x="12096750" y="2394791"/>
                  <a:pt x="12573000" y="2356691"/>
                </a:cubicBezTo>
                <a:cubicBezTo>
                  <a:pt x="13049250" y="2318591"/>
                  <a:pt x="13930313" y="2961529"/>
                  <a:pt x="14316075" y="3271091"/>
                </a:cubicBezTo>
                <a:cubicBezTo>
                  <a:pt x="14701837" y="3580653"/>
                  <a:pt x="14544675" y="3728291"/>
                  <a:pt x="14887575" y="4214066"/>
                </a:cubicBezTo>
                <a:cubicBezTo>
                  <a:pt x="15230475" y="4699841"/>
                  <a:pt x="15801975" y="5957141"/>
                  <a:pt x="16373475" y="6185741"/>
                </a:cubicBezTo>
                <a:cubicBezTo>
                  <a:pt x="16944975" y="6414341"/>
                  <a:pt x="17821275" y="5518991"/>
                  <a:pt x="18316575" y="5585666"/>
                </a:cubicBezTo>
                <a:cubicBezTo>
                  <a:pt x="18811875" y="5652341"/>
                  <a:pt x="19078575" y="6361954"/>
                  <a:pt x="19345275" y="6585791"/>
                </a:cubicBezTo>
                <a:cubicBezTo>
                  <a:pt x="19611975" y="6809628"/>
                  <a:pt x="19764375" y="6869159"/>
                  <a:pt x="19916775" y="6928691"/>
                </a:cubicBezTo>
              </a:path>
            </a:pathLst>
          </a:cu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5439ec73f6_1_0"/>
          <p:cNvSpPr txBox="1"/>
          <p:nvPr/>
        </p:nvSpPr>
        <p:spPr>
          <a:xfrm>
            <a:off x="1786885" y="5995470"/>
            <a:ext cx="1903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Navigation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5439ec73f6_1_0"/>
          <p:cNvSpPr txBox="1"/>
          <p:nvPr/>
        </p:nvSpPr>
        <p:spPr>
          <a:xfrm>
            <a:off x="4505500" y="2310588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r chart with solid fill" id="116" name="Google Shape;116;g15439ec73f6_1_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182753" y="206141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graph with downward trend with solid fill" id="117" name="Google Shape;117;g15439ec73f6_1_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4820888" y="491816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ntt Chart with solid fill" id="118" name="Google Shape;118;g15439ec73f6_1_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2515542" y="708318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5439ec73f6_1_0"/>
          <p:cNvSpPr txBox="1"/>
          <p:nvPr/>
        </p:nvSpPr>
        <p:spPr>
          <a:xfrm>
            <a:off x="6774417" y="1839704"/>
            <a:ext cx="20505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Charts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5439ec73f6_1_0"/>
          <p:cNvSpPr txBox="1"/>
          <p:nvPr/>
        </p:nvSpPr>
        <p:spPr>
          <a:xfrm>
            <a:off x="3138512" y="3802242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5439ec73f6_1_0"/>
          <p:cNvSpPr txBox="1"/>
          <p:nvPr/>
        </p:nvSpPr>
        <p:spPr>
          <a:xfrm>
            <a:off x="9227314" y="7069464"/>
            <a:ext cx="15840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lender with solid fill" id="122" name="Google Shape;122;g15439ec73f6_1_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0076788" y="820567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5439ec73f6_1_0"/>
          <p:cNvSpPr txBox="1"/>
          <p:nvPr/>
        </p:nvSpPr>
        <p:spPr>
          <a:xfrm>
            <a:off x="10302082" y="9303152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bacus with solid fill" id="124" name="Google Shape;124;g15439ec73f6_1_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9264412" y="62001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5439ec73f6_1_0"/>
          <p:cNvSpPr txBox="1"/>
          <p:nvPr/>
        </p:nvSpPr>
        <p:spPr>
          <a:xfrm>
            <a:off x="12408802" y="7951222"/>
            <a:ext cx="13260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5439ec73f6_1_0"/>
          <p:cNvSpPr txBox="1"/>
          <p:nvPr/>
        </p:nvSpPr>
        <p:spPr>
          <a:xfrm>
            <a:off x="13357310" y="5735472"/>
            <a:ext cx="15680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5439ec73f6_1_0"/>
          <p:cNvSpPr txBox="1"/>
          <p:nvPr/>
        </p:nvSpPr>
        <p:spPr>
          <a:xfrm>
            <a:off x="16968911" y="6564220"/>
            <a:ext cx="15953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5439ec73f6_1_0"/>
          <p:cNvSpPr txBox="1"/>
          <p:nvPr/>
        </p:nvSpPr>
        <p:spPr>
          <a:xfrm>
            <a:off x="17173524" y="8579194"/>
            <a:ext cx="24801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Springs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5439ec73f6_1_0"/>
          <p:cNvSpPr txBox="1"/>
          <p:nvPr/>
        </p:nvSpPr>
        <p:spPr>
          <a:xfrm>
            <a:off x="21761551" y="9715418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5439ec73f6_1_0"/>
          <p:cNvSpPr txBox="1"/>
          <p:nvPr/>
        </p:nvSpPr>
        <p:spPr>
          <a:xfrm>
            <a:off x="1698343" y="4414204"/>
            <a:ext cx="19639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p compass with solid fill" id="131" name="Google Shape;131;g15439ec73f6_1_0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104070" y="513368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132" name="Google Shape;132;g15439ec73f6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5486" y="679879"/>
            <a:ext cx="796658" cy="796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5439ec73f6_1_0"/>
          <p:cNvSpPr txBox="1"/>
          <p:nvPr/>
        </p:nvSpPr>
        <p:spPr>
          <a:xfrm>
            <a:off x="5923124" y="1358967"/>
            <a:ext cx="11240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413132" y="2947925"/>
            <a:ext cx="56769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ct val="100000"/>
              <a:buFont typeface="Arial"/>
              <a:buNone/>
            </a:pPr>
            <a:r>
              <a:rPr lang="en-US" sz="8200">
                <a:solidFill>
                  <a:srgbClr val="151618"/>
                </a:solidFill>
              </a:rPr>
              <a:t>Module 5 Learning Outcomes</a:t>
            </a:r>
            <a:endParaRPr/>
          </a:p>
        </p:txBody>
      </p:sp>
      <p:grpSp>
        <p:nvGrpSpPr>
          <p:cNvPr id="139" name="Google Shape;139;p6"/>
          <p:cNvGrpSpPr/>
          <p:nvPr/>
        </p:nvGrpSpPr>
        <p:grpSpPr>
          <a:xfrm>
            <a:off x="6520182" y="6761049"/>
            <a:ext cx="17450700" cy="2441316"/>
            <a:chOff x="0" y="-2"/>
            <a:chExt cx="17450700" cy="2441316"/>
          </a:xfrm>
        </p:grpSpPr>
        <p:sp>
          <p:nvSpPr>
            <p:cNvPr id="140" name="Google Shape;140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7843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6"/>
              <p:cNvSpPr txBox="1"/>
              <p:nvPr/>
            </p:nvSpPr>
            <p:spPr>
              <a:xfrm>
                <a:off x="549752" y="314543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Understand number formatting in Tableau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4" name="Google Shape;144;p6"/>
          <p:cNvGrpSpPr/>
          <p:nvPr/>
        </p:nvGrpSpPr>
        <p:grpSpPr>
          <a:xfrm>
            <a:off x="6520182" y="9244453"/>
            <a:ext cx="17450700" cy="2441316"/>
            <a:chOff x="0" y="-2"/>
            <a:chExt cx="17450700" cy="2441316"/>
          </a:xfrm>
        </p:grpSpPr>
        <p:sp>
          <p:nvSpPr>
            <p:cNvPr id="145" name="Google Shape;145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7843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6"/>
              <p:cNvSpPr txBox="1"/>
              <p:nvPr/>
            </p:nvSpPr>
            <p:spPr>
              <a:xfrm>
                <a:off x="549752" y="438969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changing display formats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" name="Google Shape;149;p6"/>
          <p:cNvGrpSpPr/>
          <p:nvPr/>
        </p:nvGrpSpPr>
        <p:grpSpPr>
          <a:xfrm>
            <a:off x="6520182" y="1607528"/>
            <a:ext cx="17450700" cy="5212441"/>
            <a:chOff x="0" y="2771123"/>
            <a:chExt cx="17450700" cy="5212441"/>
          </a:xfrm>
        </p:grpSpPr>
        <p:sp>
          <p:nvSpPr>
            <p:cNvPr id="150" name="Google Shape;150;p6"/>
            <p:cNvSpPr/>
            <p:nvPr/>
          </p:nvSpPr>
          <p:spPr>
            <a:xfrm>
              <a:off x="0" y="3672839"/>
              <a:ext cx="17450700" cy="1539600"/>
            </a:xfrm>
            <a:prstGeom prst="rect">
              <a:avLst/>
            </a:prstGeom>
            <a:solidFill>
              <a:srgbClr val="FFFFFF">
                <a:alpha val="88235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Google Shape;151;p6"/>
            <p:cNvGrpSpPr/>
            <p:nvPr/>
          </p:nvGrpSpPr>
          <p:grpSpPr>
            <a:xfrm>
              <a:off x="872535" y="2771123"/>
              <a:ext cx="16195800" cy="1803300"/>
              <a:chOff x="-1" y="0"/>
              <a:chExt cx="16195800" cy="1803300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-1" y="0"/>
                <a:ext cx="16195800" cy="1803300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6"/>
              <p:cNvSpPr txBox="1"/>
              <p:nvPr/>
            </p:nvSpPr>
            <p:spPr>
              <a:xfrm>
                <a:off x="549752" y="438969"/>
                <a:ext cx="15096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how to filter null values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" name="Google Shape;154;p6"/>
            <p:cNvSpPr/>
            <p:nvPr/>
          </p:nvSpPr>
          <p:spPr>
            <a:xfrm>
              <a:off x="0" y="6443964"/>
              <a:ext cx="17450700" cy="1539600"/>
            </a:xfrm>
            <a:prstGeom prst="rect">
              <a:avLst/>
            </a:prstGeom>
            <a:solidFill>
              <a:srgbClr val="FFFFFF">
                <a:alpha val="88235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" name="Google Shape;155;p6"/>
            <p:cNvGrpSpPr/>
            <p:nvPr/>
          </p:nvGrpSpPr>
          <p:grpSpPr>
            <a:xfrm>
              <a:off x="872535" y="5542249"/>
              <a:ext cx="16087800" cy="1803300"/>
              <a:chOff x="-1" y="0"/>
              <a:chExt cx="16087800" cy="1803300"/>
            </a:xfrm>
          </p:grpSpPr>
          <p:sp>
            <p:nvSpPr>
              <p:cNvPr id="156" name="Google Shape;156;p6"/>
              <p:cNvSpPr/>
              <p:nvPr/>
            </p:nvSpPr>
            <p:spPr>
              <a:xfrm>
                <a:off x="-1" y="0"/>
                <a:ext cx="16087800" cy="1803300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6"/>
              <p:cNvSpPr txBox="1"/>
              <p:nvPr/>
            </p:nvSpPr>
            <p:spPr>
              <a:xfrm>
                <a:off x="549753" y="438969"/>
                <a:ext cx="14988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Edit geographic locations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1f9fc806f2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21981151" cy="10902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f9fc806f2c_0_0"/>
          <p:cNvSpPr txBox="1"/>
          <p:nvPr/>
        </p:nvSpPr>
        <p:spPr>
          <a:xfrm>
            <a:off x="6481150" y="7354450"/>
            <a:ext cx="259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aggregated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g1f9fc806f2c_0_0"/>
          <p:cNvCxnSpPr/>
          <p:nvPr/>
        </p:nvCxnSpPr>
        <p:spPr>
          <a:xfrm rot="10800000">
            <a:off x="6880714" y="6570850"/>
            <a:ext cx="802200" cy="78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g1f9fc806f2c_0_0"/>
          <p:cNvCxnSpPr/>
          <p:nvPr/>
        </p:nvCxnSpPr>
        <p:spPr>
          <a:xfrm flipH="1" rot="10800000">
            <a:off x="7812800" y="6260526"/>
            <a:ext cx="1908600" cy="110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3fa8dfcef_0_23"/>
          <p:cNvSpPr txBox="1"/>
          <p:nvPr>
            <p:ph idx="1" type="body"/>
          </p:nvPr>
        </p:nvSpPr>
        <p:spPr>
          <a:xfrm>
            <a:off x="2708375" y="3565496"/>
            <a:ext cx="186780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To display or not to display?</a:t>
            </a:r>
            <a:endParaRPr/>
          </a:p>
        </p:txBody>
      </p:sp>
      <p:sp>
        <p:nvSpPr>
          <p:cNvPr id="171" name="Google Shape;171;g153fa8dfcef_0_23"/>
          <p:cNvSpPr txBox="1"/>
          <p:nvPr>
            <p:ph idx="4294967295" type="title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The Trouble with NULL</a:t>
            </a:r>
            <a:endParaRPr/>
          </a:p>
        </p:txBody>
      </p:sp>
      <p:pic>
        <p:nvPicPr>
          <p:cNvPr id="172" name="Google Shape;172;g153fa8dfcef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25" y="6142293"/>
            <a:ext cx="5522075" cy="3616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g153fa8dfcef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8625" y="4789002"/>
            <a:ext cx="10717425" cy="49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38ac1109_0_24"/>
          <p:cNvSpPr txBox="1"/>
          <p:nvPr>
            <p:ph idx="4294967295" type="title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Special Values</a:t>
            </a:r>
            <a:endParaRPr/>
          </a:p>
        </p:txBody>
      </p:sp>
      <p:pic>
        <p:nvPicPr>
          <p:cNvPr id="179" name="Google Shape;179;g12638ac1109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1762" y="2796800"/>
            <a:ext cx="11924925" cy="87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3fa8dfcef_0_31"/>
          <p:cNvSpPr txBox="1"/>
          <p:nvPr>
            <p:ph idx="4294967295" type="title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Matching Geographical Locations</a:t>
            </a:r>
            <a:endParaRPr/>
          </a:p>
        </p:txBody>
      </p:sp>
      <p:pic>
        <p:nvPicPr>
          <p:cNvPr id="185" name="Google Shape;185;g153fa8dfcef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7013" y="3311575"/>
            <a:ext cx="14049974" cy="78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53fa8dfcef_0_31"/>
          <p:cNvSpPr/>
          <p:nvPr/>
        </p:nvSpPr>
        <p:spPr>
          <a:xfrm>
            <a:off x="16815350" y="9600500"/>
            <a:ext cx="2743200" cy="1908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38ac1109_0_29"/>
          <p:cNvSpPr txBox="1"/>
          <p:nvPr>
            <p:ph idx="4294967295" type="title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Matching Geographical Locations</a:t>
            </a:r>
            <a:endParaRPr/>
          </a:p>
        </p:txBody>
      </p:sp>
      <p:pic>
        <p:nvPicPr>
          <p:cNvPr id="192" name="Google Shape;192;g12638ac1109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700" y="2724575"/>
            <a:ext cx="12122074" cy="9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3fa8dfcef_0_38"/>
          <p:cNvSpPr txBox="1"/>
          <p:nvPr>
            <p:ph idx="4294967295" type="title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Lat/Lon Geographical Locations</a:t>
            </a:r>
            <a:endParaRPr/>
          </a:p>
        </p:txBody>
      </p:sp>
      <p:pic>
        <p:nvPicPr>
          <p:cNvPr id="198" name="Google Shape;198;g153fa8dfcef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9150" y="2760350"/>
            <a:ext cx="11849100" cy="93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53fa8dfcef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9525" y="5903375"/>
            <a:ext cx="56197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