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24384000" cy="13716000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2XWRl6r0+QdkR6asVo0CODvKS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8"/>
  </p:normalViewPr>
  <p:slideViewPr>
    <p:cSldViewPr snapToGrid="0">
      <p:cViewPr varScale="1">
        <p:scale>
          <a:sx n="59" d="100"/>
          <a:sy n="59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b8ad44e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g11b8ad44e75_0_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978b7e4b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g12978b7e4bb_0_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978b7e4b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g12978b7e4bb_0_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978b7e4bb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g12978b7e4bb_0_2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762aa3a8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g12762aa3a82_0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6de011cd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g126de011cd5_0_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982698d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g12982698dc2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978b7e4bb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g12978b7e4bb_0_2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978b7e4b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g12978b7e4bb_0_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b8ad44e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g11b8ad44e75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978b7e4b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g12978b7e4bb_0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_AND_BODY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5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35" descr="Google Shape;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5" descr="Google Shape;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5"/>
          <p:cNvSpPr txBox="1">
            <a:spLocks noGrp="1"/>
          </p:cNvSpPr>
          <p:nvPr>
            <p:ph type="title"/>
          </p:nvPr>
        </p:nvSpPr>
        <p:spPr>
          <a:xfrm>
            <a:off x="2635843" y="2368550"/>
            <a:ext cx="19112402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body" idx="1"/>
          </p:nvPr>
        </p:nvSpPr>
        <p:spPr>
          <a:xfrm>
            <a:off x="2635843" y="7823200"/>
            <a:ext cx="19112402" cy="1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sz="5400" i="1">
                <a:solidFill>
                  <a:srgbClr val="7B7B7B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sz="5400" i="1">
                <a:solidFill>
                  <a:srgbClr val="7B7B7B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sz="5400" i="1">
                <a:solidFill>
                  <a:srgbClr val="7B7B7B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sz="5400" i="1">
                <a:solidFill>
                  <a:srgbClr val="7B7B7B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sz="5400" i="1">
                <a:solidFill>
                  <a:srgbClr val="7B7B7B"/>
                </a:solidFill>
              </a:defRPr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35" descr="Google Shape;1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79284" y="7337425"/>
            <a:ext cx="7025401" cy="888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5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on Left">
  <p:cSld name="Title &amp; Bullets on Lef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1"/>
          <p:cNvSpPr txBox="1">
            <a:spLocks noGrp="1"/>
          </p:cNvSpPr>
          <p:nvPr>
            <p:ph type="body" idx="1"/>
          </p:nvPr>
        </p:nvSpPr>
        <p:spPr>
          <a:xfrm>
            <a:off x="2814747" y="3603314"/>
            <a:ext cx="8912703" cy="8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41"/>
          <p:cNvSpPr txBox="1">
            <a:spLocks noGrp="1"/>
          </p:cNvSpPr>
          <p:nvPr>
            <p:ph type="title"/>
          </p:nvPr>
        </p:nvSpPr>
        <p:spPr>
          <a:xfrm>
            <a:off x="2841773" y="1233671"/>
            <a:ext cx="18700501" cy="1698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sldNum" idx="12"/>
          </p:nvPr>
        </p:nvSpPr>
        <p:spPr>
          <a:xfrm>
            <a:off x="11992403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on Right">
  <p:cSld name="Title &amp; Bullets on Righ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>
            <a:spLocks noGrp="1"/>
          </p:cNvSpPr>
          <p:nvPr>
            <p:ph type="body" idx="1"/>
          </p:nvPr>
        </p:nvSpPr>
        <p:spPr>
          <a:xfrm>
            <a:off x="12597155" y="3603314"/>
            <a:ext cx="8912702" cy="8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2"/>
          <p:cNvSpPr txBox="1">
            <a:spLocks noGrp="1"/>
          </p:cNvSpPr>
          <p:nvPr>
            <p:ph type="title"/>
          </p:nvPr>
        </p:nvSpPr>
        <p:spPr>
          <a:xfrm>
            <a:off x="2876456" y="1241558"/>
            <a:ext cx="18631201" cy="16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2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wo Column Bullets">
  <p:cSld name="Title &amp; Two Column Bulle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"/>
          <p:cNvSpPr txBox="1">
            <a:spLocks noGrp="1"/>
          </p:cNvSpPr>
          <p:nvPr>
            <p:ph type="body" idx="1"/>
          </p:nvPr>
        </p:nvSpPr>
        <p:spPr>
          <a:xfrm>
            <a:off x="2822674" y="3603314"/>
            <a:ext cx="18712500" cy="8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43"/>
          <p:cNvSpPr txBox="1">
            <a:spLocks noGrp="1"/>
          </p:cNvSpPr>
          <p:nvPr>
            <p:ph type="title"/>
          </p:nvPr>
        </p:nvSpPr>
        <p:spPr>
          <a:xfrm>
            <a:off x="2876456" y="1241558"/>
            <a:ext cx="18631201" cy="16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3"/>
          <p:cNvSpPr txBox="1">
            <a:spLocks noGrp="1"/>
          </p:cNvSpPr>
          <p:nvPr>
            <p:ph type="sldNum" idx="12"/>
          </p:nvPr>
        </p:nvSpPr>
        <p:spPr>
          <a:xfrm>
            <a:off x="11994646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 txBox="1">
            <a:spLocks noGrp="1"/>
          </p:cNvSpPr>
          <p:nvPr>
            <p:ph type="title"/>
          </p:nvPr>
        </p:nvSpPr>
        <p:spPr>
          <a:xfrm>
            <a:off x="635000" y="9944100"/>
            <a:ext cx="23114101" cy="20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6"/>
          <p:cNvSpPr txBox="1">
            <a:spLocks noGrp="1"/>
          </p:cNvSpPr>
          <p:nvPr>
            <p:ph type="title"/>
          </p:nvPr>
        </p:nvSpPr>
        <p:spPr>
          <a:xfrm>
            <a:off x="2836641" y="2395338"/>
            <a:ext cx="8709002" cy="3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6"/>
          <p:cNvSpPr txBox="1">
            <a:spLocks noGrp="1"/>
          </p:cNvSpPr>
          <p:nvPr>
            <p:ph type="body" idx="1"/>
          </p:nvPr>
        </p:nvSpPr>
        <p:spPr>
          <a:xfrm>
            <a:off x="2836641" y="7226300"/>
            <a:ext cx="8709002" cy="40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sz="4400" i="1" baseline="30000">
                <a:solidFill>
                  <a:srgbClr val="7B7B7B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sz="4400" i="1" baseline="30000">
                <a:solidFill>
                  <a:srgbClr val="7B7B7B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sz="4400" i="1" baseline="30000">
                <a:solidFill>
                  <a:srgbClr val="7B7B7B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sz="4400" i="1" baseline="30000">
                <a:solidFill>
                  <a:srgbClr val="7B7B7B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sz="4400" i="1" baseline="30000">
                <a:solidFill>
                  <a:srgbClr val="7B7B7B"/>
                </a:solidFill>
              </a:defRPr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pic>
        <p:nvPicPr>
          <p:cNvPr id="71" name="Google Shape;71;p46" descr="Google Shape;57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2391" y="6707716"/>
            <a:ext cx="5417402" cy="8880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46"/>
          <p:cNvSpPr txBox="1">
            <a:spLocks noGrp="1"/>
          </p:cNvSpPr>
          <p:nvPr>
            <p:ph type="sldNum" idx="12"/>
          </p:nvPr>
        </p:nvSpPr>
        <p:spPr>
          <a:xfrm>
            <a:off x="11953579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8"/>
          <p:cNvSpPr txBox="1">
            <a:spLocks noGrp="1"/>
          </p:cNvSpPr>
          <p:nvPr>
            <p:ph type="sldNum" idx="12"/>
          </p:nvPr>
        </p:nvSpPr>
        <p:spPr>
          <a:xfrm>
            <a:off x="12058551" y="13115925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">
  <p:cSld name="Photo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9"/>
          <p:cNvSpPr txBox="1">
            <a:spLocks noGrp="1"/>
          </p:cNvSpPr>
          <p:nvPr>
            <p:ph type="sldNum" idx="12"/>
          </p:nvPr>
        </p:nvSpPr>
        <p:spPr>
          <a:xfrm>
            <a:off x="17290913" y="12712700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2007653" y="13074035"/>
            <a:ext cx="368574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Center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6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6" descr="Google Shape;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6" descr="Google Shape;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6"/>
          <p:cNvSpPr txBox="1">
            <a:spLocks noGrp="1"/>
          </p:cNvSpPr>
          <p:nvPr>
            <p:ph type="title"/>
          </p:nvPr>
        </p:nvSpPr>
        <p:spPr>
          <a:xfrm>
            <a:off x="1778000" y="4152900"/>
            <a:ext cx="20828101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6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4"/>
          <p:cNvSpPr txBox="1">
            <a:spLocks noGrp="1"/>
          </p:cNvSpPr>
          <p:nvPr>
            <p:ph type="body" idx="1"/>
          </p:nvPr>
        </p:nvSpPr>
        <p:spPr>
          <a:xfrm>
            <a:off x="2838063" y="1246941"/>
            <a:ext cx="18678000" cy="1081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4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24c79298af_0_140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124c79298af_0_140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๏"/>
              <a:defRPr/>
            </a:lvl1pPr>
            <a:lvl2pPr marL="914400" lvl="1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marL="1371600" lvl="2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marL="1828800" lvl="3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marL="2286000" lvl="4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marL="2743200" lvl="5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marL="3200400" lvl="6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marL="3657600" lvl="7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marL="4114800" lvl="8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g124c79298af_0_140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124c79298af_0_140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g124c79298af_0_140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8"/>
          <p:cNvSpPr txBox="1">
            <a:spLocks noGrp="1"/>
          </p:cNvSpPr>
          <p:nvPr>
            <p:ph type="body" idx="1"/>
          </p:nvPr>
        </p:nvSpPr>
        <p:spPr>
          <a:xfrm>
            <a:off x="2855459" y="1027692"/>
            <a:ext cx="18673200" cy="1089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sldNum" idx="12"/>
          </p:nvPr>
        </p:nvSpPr>
        <p:spPr>
          <a:xfrm>
            <a:off x="12058551" y="13153924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Object">
  <p:cSld name="Title &amp; 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>
            <a:spLocks noGrp="1"/>
          </p:cNvSpPr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42" name="Google Shape;42;p37" descr="Google Shape;2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1444" y="243932"/>
            <a:ext cx="432902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37"/>
          <p:cNvSpPr txBox="1">
            <a:spLocks noGrp="1"/>
          </p:cNvSpPr>
          <p:nvPr>
            <p:ph type="body" idx="1"/>
          </p:nvPr>
        </p:nvSpPr>
        <p:spPr>
          <a:xfrm>
            <a:off x="2820129" y="3811570"/>
            <a:ext cx="18743701" cy="807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7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9"/>
          <p:cNvSpPr txBox="1">
            <a:spLocks noGrp="1"/>
          </p:cNvSpPr>
          <p:nvPr>
            <p:ph type="body" idx="1"/>
          </p:nvPr>
        </p:nvSpPr>
        <p:spPr>
          <a:xfrm>
            <a:off x="2814747" y="3603314"/>
            <a:ext cx="18754503" cy="8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de">
  <p:cSld name="Title &amp; Co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>
            <a:spLocks noGrp="1"/>
          </p:cNvSpPr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p40" descr="Google Shape;35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1444" y="243932"/>
            <a:ext cx="432902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40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p34" descr="Google Shape;7;p1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34" descr="Google Shape;8;p1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34"/>
          <p:cNvSpPr txBox="1">
            <a:spLocks noGrp="1"/>
          </p:cNvSpPr>
          <p:nvPr>
            <p:ph type="body" idx="1"/>
          </p:nvPr>
        </p:nvSpPr>
        <p:spPr>
          <a:xfrm>
            <a:off x="2855459" y="1027692"/>
            <a:ext cx="18673200" cy="1089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marR="0" lvl="0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๏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34"/>
          <p:cNvSpPr txBox="1">
            <a:spLocks noGrp="1"/>
          </p:cNvSpPr>
          <p:nvPr>
            <p:ph type="title"/>
          </p:nvPr>
        </p:nvSpPr>
        <p:spPr>
          <a:xfrm>
            <a:off x="3653366" y="2743200"/>
            <a:ext cx="19507201" cy="93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4"/>
          <p:cNvSpPr txBox="1">
            <a:spLocks noGrp="1"/>
          </p:cNvSpPr>
          <p:nvPr>
            <p:ph type="sldNum" idx="12"/>
          </p:nvPr>
        </p:nvSpPr>
        <p:spPr>
          <a:xfrm>
            <a:off x="12058551" y="13153924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/>
          <p:nvPr/>
        </p:nvSpPr>
        <p:spPr>
          <a:xfrm>
            <a:off x="18221493" y="13103173"/>
            <a:ext cx="3358136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Analytics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 txBox="1">
            <a:spLocks noGrp="1"/>
          </p:cNvSpPr>
          <p:nvPr>
            <p:ph type="ctrTitle" idx="4294967295"/>
          </p:nvPr>
        </p:nvSpPr>
        <p:spPr>
          <a:xfrm>
            <a:off x="2589458" y="3721079"/>
            <a:ext cx="19205084" cy="3475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7700"/>
              <a:buFont typeface="Arial"/>
              <a:buNone/>
            </a:pPr>
            <a:r>
              <a:rPr lang="en-US" sz="7700" b="1" i="0" u="none" strike="noStrike" cap="non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rPr>
              <a:t>Tableau Module 12 </a:t>
            </a:r>
            <a:endParaRPr sz="10000" b="1" i="0" u="none" strike="noStrike" cap="non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 txBox="1">
            <a:spLocks noGrp="1"/>
          </p:cNvSpPr>
          <p:nvPr>
            <p:ph type="sldNum" idx="4294967295"/>
          </p:nvPr>
        </p:nvSpPr>
        <p:spPr>
          <a:xfrm>
            <a:off x="12071280" y="13074034"/>
            <a:ext cx="241438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1">
                <a:solidFill>
                  <a:srgbClr val="FFFFFF"/>
                </a:solidFill>
              </a:r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b8ad44e75_0_8"/>
          <p:cNvSpPr txBox="1">
            <a:spLocks noGrp="1"/>
          </p:cNvSpPr>
          <p:nvPr>
            <p:ph type="title" idx="4294967295"/>
          </p:nvPr>
        </p:nvSpPr>
        <p:spPr>
          <a:xfrm>
            <a:off x="844025" y="550400"/>
            <a:ext cx="22635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Pareto Charts</a:t>
            </a:r>
            <a:endParaRPr/>
          </a:p>
        </p:txBody>
      </p:sp>
      <p:pic>
        <p:nvPicPr>
          <p:cNvPr id="199" name="Google Shape;199;g11b8ad44e75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1225" y="2290650"/>
            <a:ext cx="18413101" cy="1055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11b8ad44e75_0_8"/>
          <p:cNvSpPr txBox="1"/>
          <p:nvPr/>
        </p:nvSpPr>
        <p:spPr>
          <a:xfrm>
            <a:off x="12220100" y="4704025"/>
            <a:ext cx="50709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line is cumulative percent of total 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978b7e4bb_0_43"/>
          <p:cNvSpPr txBox="1">
            <a:spLocks noGrp="1"/>
          </p:cNvSpPr>
          <p:nvPr>
            <p:ph type="title" idx="4294967295"/>
          </p:nvPr>
        </p:nvSpPr>
        <p:spPr>
          <a:xfrm>
            <a:off x="844025" y="550400"/>
            <a:ext cx="22635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Creating Pareto Charts</a:t>
            </a:r>
            <a:endParaRPr/>
          </a:p>
        </p:txBody>
      </p:sp>
      <p:sp>
        <p:nvSpPr>
          <p:cNvPr id="206" name="Google Shape;206;g12978b7e4bb_0_43"/>
          <p:cNvSpPr txBox="1"/>
          <p:nvPr/>
        </p:nvSpPr>
        <p:spPr>
          <a:xfrm>
            <a:off x="456100" y="3115150"/>
            <a:ext cx="11459100" cy="9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AutoNum type="arabicPeriod"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bar chart of ‘problems’ showing the discrete categories in decreasing order 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AutoNum type="arabicPeriod"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duplicate bar chart 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AutoNum type="arabicPeriod"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one of the bar charts to a line chart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AutoNum type="arabicPeriod"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the line by adding a table calc to show ‘Running total’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AutoNum type="arabicPeriod"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 the calculation and add as ‘secondary calculation’ of ‘Percent of Total’ 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AutoNum type="arabicPeriod"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 the axes to make 1 chart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g12978b7e4bb_0_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15200" y="3669352"/>
            <a:ext cx="12175574" cy="51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978b7e4bb_0_48"/>
          <p:cNvSpPr txBox="1">
            <a:spLocks noGrp="1"/>
          </p:cNvSpPr>
          <p:nvPr>
            <p:ph type="title" idx="4294967295"/>
          </p:nvPr>
        </p:nvSpPr>
        <p:spPr>
          <a:xfrm>
            <a:off x="844025" y="550400"/>
            <a:ext cx="22635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Viz in a Tooltip</a:t>
            </a:r>
            <a:endParaRPr/>
          </a:p>
        </p:txBody>
      </p:sp>
      <p:pic>
        <p:nvPicPr>
          <p:cNvPr id="213" name="Google Shape;213;g12978b7e4bb_0_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21375" y="2154875"/>
            <a:ext cx="6969225" cy="10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12978b7e4bb_0_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3200" y="3379600"/>
            <a:ext cx="13692476" cy="81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978b7e4bb_0_231"/>
          <p:cNvSpPr txBox="1">
            <a:spLocks noGrp="1"/>
          </p:cNvSpPr>
          <p:nvPr>
            <p:ph type="title"/>
          </p:nvPr>
        </p:nvSpPr>
        <p:spPr>
          <a:xfrm>
            <a:off x="1246900" y="0"/>
            <a:ext cx="208281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Module 12  Challenge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/>
              <a:t> us Superstore QA dataset</a:t>
            </a:r>
            <a:endParaRPr sz="3000"/>
          </a:p>
        </p:txBody>
      </p:sp>
      <p:sp>
        <p:nvSpPr>
          <p:cNvPr id="220" name="Google Shape;220;g12978b7e4bb_0_231"/>
          <p:cNvSpPr txBox="1"/>
          <p:nvPr/>
        </p:nvSpPr>
        <p:spPr>
          <a:xfrm>
            <a:off x="3592050" y="4140400"/>
            <a:ext cx="18006900" cy="4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AutoNum type="arabicPeriod"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Pareto chart using the “reason for return” in the x-axis and a count of returns in the y-axis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AutoNum type="alphaLcPeriod"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 tooltip Viz with additional information on the returns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2…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762aa3a82_0_46"/>
          <p:cNvSpPr txBox="1">
            <a:spLocks noGrp="1"/>
          </p:cNvSpPr>
          <p:nvPr>
            <p:ph type="title" idx="4294967295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Lunch</a:t>
            </a:r>
            <a:endParaRPr/>
          </a:p>
        </p:txBody>
      </p:sp>
      <p:pic>
        <p:nvPicPr>
          <p:cNvPr id="226" name="Google Shape;226;g12762aa3a82_0_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8700" y="2941775"/>
            <a:ext cx="16365475" cy="91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/>
          <p:nvPr/>
        </p:nvSpPr>
        <p:spPr>
          <a:xfrm>
            <a:off x="11458574" y="6648272"/>
            <a:ext cx="2908328" cy="1922112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10894552" y="11578955"/>
            <a:ext cx="11105700" cy="61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You are here</a:t>
            </a:r>
            <a:endParaRPr sz="2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3"/>
          <p:cNvCxnSpPr/>
          <p:nvPr/>
        </p:nvCxnSpPr>
        <p:spPr>
          <a:xfrm rot="10800000">
            <a:off x="13245904" y="8897960"/>
            <a:ext cx="0" cy="296581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91" name="Google Shape;91;p3" descr="Mountains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18212" y="398974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3" descr="Mountains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76902" y="542485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 descr="Tropical scene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94192" y="716069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" descr="Forest scene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47909" y="2725181"/>
            <a:ext cx="796658" cy="796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" descr="Tree With Roots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70954" y="4810618"/>
            <a:ext cx="546324" cy="54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" descr="Withering Tree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699580" y="5403802"/>
            <a:ext cx="546324" cy="54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" descr="Forest scene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19885" y="1148495"/>
            <a:ext cx="796658" cy="796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" descr="Tree Stump with solid fill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088662" y="900107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 descr="Hill scene with solid fill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03660" y="881567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 descr="Palm tree with solid fill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6716324" y="764504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 descr="Tanabata tree with solid fill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0122112" y="670349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 descr="Hot air balloon with solid fill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3902244" y="352079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 descr="Gauge with solid fill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3821110" y="45955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 descr="Bonfire with solid fill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6560382" y="559186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 descr="Coral with solid fill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683869" y="4138350"/>
            <a:ext cx="594078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 descr="Cow with solid fill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1785180" y="676961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 descr="Cross country skiing with solid fill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872362" y="429298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 descr="Desert scene with solid fill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0870780" y="798356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 descr="Fireworks with solid fill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2404328" y="783716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 descr="Fireworks outline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21333610" y="776726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 descr="Group of people with solid fill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880062" y="282181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 descr="Highway scene with solid fill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5358548" y="149771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/>
          <p:nvPr/>
        </p:nvSpPr>
        <p:spPr>
          <a:xfrm>
            <a:off x="1786884" y="2232424"/>
            <a:ext cx="19916776" cy="7028384"/>
          </a:xfrm>
          <a:custGeom>
            <a:avLst/>
            <a:gdLst/>
            <a:ahLst/>
            <a:cxnLst/>
            <a:rect l="l" t="t" r="r" b="b"/>
            <a:pathLst>
              <a:path w="19916775" h="7028384" extrusionOk="0">
                <a:moveTo>
                  <a:pt x="0" y="3613991"/>
                </a:moveTo>
                <a:cubicBezTo>
                  <a:pt x="916781" y="3411584"/>
                  <a:pt x="1833563" y="3209178"/>
                  <a:pt x="2314575" y="2928191"/>
                </a:cubicBezTo>
                <a:cubicBezTo>
                  <a:pt x="2795588" y="2647203"/>
                  <a:pt x="2676525" y="2228103"/>
                  <a:pt x="2886075" y="1928066"/>
                </a:cubicBezTo>
                <a:cubicBezTo>
                  <a:pt x="3095625" y="1628029"/>
                  <a:pt x="3252788" y="1442291"/>
                  <a:pt x="3571875" y="1127966"/>
                </a:cubicBezTo>
                <a:cubicBezTo>
                  <a:pt x="3890963" y="813641"/>
                  <a:pt x="4391025" y="184991"/>
                  <a:pt x="4800600" y="42116"/>
                </a:cubicBezTo>
                <a:cubicBezTo>
                  <a:pt x="5210175" y="-100759"/>
                  <a:pt x="5786438" y="156416"/>
                  <a:pt x="6029325" y="270716"/>
                </a:cubicBezTo>
                <a:cubicBezTo>
                  <a:pt x="6272213" y="385016"/>
                  <a:pt x="6105525" y="413591"/>
                  <a:pt x="6257925" y="727916"/>
                </a:cubicBezTo>
                <a:cubicBezTo>
                  <a:pt x="6410325" y="1042241"/>
                  <a:pt x="6786563" y="1704228"/>
                  <a:pt x="6943725" y="2156666"/>
                </a:cubicBezTo>
                <a:cubicBezTo>
                  <a:pt x="7100888" y="2609103"/>
                  <a:pt x="7072313" y="2709116"/>
                  <a:pt x="7200900" y="3442541"/>
                </a:cubicBezTo>
                <a:cubicBezTo>
                  <a:pt x="7329487" y="4175966"/>
                  <a:pt x="7329488" y="5985716"/>
                  <a:pt x="7715250" y="6557216"/>
                </a:cubicBezTo>
                <a:cubicBezTo>
                  <a:pt x="8101013" y="7128716"/>
                  <a:pt x="8986838" y="7109666"/>
                  <a:pt x="9515475" y="6871541"/>
                </a:cubicBezTo>
                <a:cubicBezTo>
                  <a:pt x="10044112" y="6633416"/>
                  <a:pt x="10563225" y="5690441"/>
                  <a:pt x="10887075" y="5128466"/>
                </a:cubicBezTo>
                <a:cubicBezTo>
                  <a:pt x="11210925" y="4566491"/>
                  <a:pt x="11177587" y="3961654"/>
                  <a:pt x="11458575" y="3499691"/>
                </a:cubicBezTo>
                <a:cubicBezTo>
                  <a:pt x="11739563" y="3037728"/>
                  <a:pt x="12096750" y="2394791"/>
                  <a:pt x="12573000" y="2356691"/>
                </a:cubicBezTo>
                <a:cubicBezTo>
                  <a:pt x="13049250" y="2318591"/>
                  <a:pt x="13930313" y="2961529"/>
                  <a:pt x="14316075" y="3271091"/>
                </a:cubicBezTo>
                <a:cubicBezTo>
                  <a:pt x="14701837" y="3580653"/>
                  <a:pt x="14544675" y="3728291"/>
                  <a:pt x="14887575" y="4214066"/>
                </a:cubicBezTo>
                <a:cubicBezTo>
                  <a:pt x="15230475" y="4699841"/>
                  <a:pt x="15801975" y="5957141"/>
                  <a:pt x="16373475" y="6185741"/>
                </a:cubicBezTo>
                <a:cubicBezTo>
                  <a:pt x="16944975" y="6414341"/>
                  <a:pt x="17821275" y="5518991"/>
                  <a:pt x="18316575" y="5585666"/>
                </a:cubicBezTo>
                <a:cubicBezTo>
                  <a:pt x="18811875" y="5652341"/>
                  <a:pt x="19078575" y="6361954"/>
                  <a:pt x="19345275" y="6585791"/>
                </a:cubicBezTo>
                <a:cubicBezTo>
                  <a:pt x="19611975" y="6809628"/>
                  <a:pt x="19764375" y="6869159"/>
                  <a:pt x="19916775" y="6928691"/>
                </a:cubicBezTo>
              </a:path>
            </a:pathLst>
          </a:custGeom>
          <a:noFill/>
          <a:ln w="762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786887" y="5995470"/>
            <a:ext cx="19030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Navigation</a:t>
            </a:r>
            <a:endParaRPr/>
          </a:p>
        </p:txBody>
      </p:sp>
      <p:sp>
        <p:nvSpPr>
          <p:cNvPr id="115" name="Google Shape;115;p3"/>
          <p:cNvSpPr txBox="1"/>
          <p:nvPr/>
        </p:nvSpPr>
        <p:spPr>
          <a:xfrm>
            <a:off x="4505500" y="2310588"/>
            <a:ext cx="148309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Views</a:t>
            </a:r>
            <a:endParaRPr/>
          </a:p>
        </p:txBody>
      </p:sp>
      <p:pic>
        <p:nvPicPr>
          <p:cNvPr id="116" name="Google Shape;116;p3" descr="Bar chart with solid fill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8182754" y="2061414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 descr="Bar graph with downward trend with solid fill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14820888" y="4918164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 descr="Gantt Chart with solid fill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12515542" y="7083188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 txBox="1"/>
          <p:nvPr/>
        </p:nvSpPr>
        <p:spPr>
          <a:xfrm>
            <a:off x="6774419" y="1839704"/>
            <a:ext cx="205056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Charts</a:t>
            </a:r>
            <a:endParaRPr/>
          </a:p>
        </p:txBody>
      </p:sp>
      <p:sp>
        <p:nvSpPr>
          <p:cNvPr id="120" name="Google Shape;120;p3"/>
          <p:cNvSpPr txBox="1"/>
          <p:nvPr/>
        </p:nvSpPr>
        <p:spPr>
          <a:xfrm>
            <a:off x="3138512" y="3802242"/>
            <a:ext cx="148309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Hierarchies</a:t>
            </a:r>
            <a:endParaRPr/>
          </a:p>
        </p:txBody>
      </p:sp>
      <p:sp>
        <p:nvSpPr>
          <p:cNvPr id="121" name="Google Shape;121;p3"/>
          <p:cNvSpPr txBox="1"/>
          <p:nvPr/>
        </p:nvSpPr>
        <p:spPr>
          <a:xfrm>
            <a:off x="9227314" y="7069464"/>
            <a:ext cx="15840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Calculations</a:t>
            </a:r>
            <a:endParaRPr/>
          </a:p>
        </p:txBody>
      </p:sp>
      <p:pic>
        <p:nvPicPr>
          <p:cNvPr id="122" name="Google Shape;122;p3" descr="Blender with solid fill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10076788" y="820567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 txBox="1"/>
          <p:nvPr/>
        </p:nvSpPr>
        <p:spPr>
          <a:xfrm>
            <a:off x="10302082" y="9303152"/>
            <a:ext cx="11849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Blending</a:t>
            </a:r>
            <a:endParaRPr/>
          </a:p>
        </p:txBody>
      </p:sp>
      <p:pic>
        <p:nvPicPr>
          <p:cNvPr id="124" name="Google Shape;124;p3" descr="Abacus with solid fill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9264412" y="6200158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"/>
          <p:cNvSpPr txBox="1"/>
          <p:nvPr/>
        </p:nvSpPr>
        <p:spPr>
          <a:xfrm>
            <a:off x="12408802" y="7951222"/>
            <a:ext cx="132600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Charts</a:t>
            </a:r>
            <a:endParaRPr/>
          </a:p>
        </p:txBody>
      </p:sp>
      <p:sp>
        <p:nvSpPr>
          <p:cNvPr id="126" name="Google Shape;126;p3"/>
          <p:cNvSpPr txBox="1"/>
          <p:nvPr/>
        </p:nvSpPr>
        <p:spPr>
          <a:xfrm>
            <a:off x="13357310" y="5735472"/>
            <a:ext cx="15680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Dashboards</a:t>
            </a:r>
            <a:endParaRPr/>
          </a:p>
        </p:txBody>
      </p:sp>
      <p:sp>
        <p:nvSpPr>
          <p:cNvPr id="127" name="Google Shape;127;p3"/>
          <p:cNvSpPr txBox="1"/>
          <p:nvPr/>
        </p:nvSpPr>
        <p:spPr>
          <a:xfrm>
            <a:off x="16968913" y="6564220"/>
            <a:ext cx="159530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Stories</a:t>
            </a: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17173524" y="8579194"/>
            <a:ext cx="24801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Certification Springs</a:t>
            </a:r>
            <a:endParaRPr/>
          </a:p>
        </p:txBody>
      </p:sp>
      <p:sp>
        <p:nvSpPr>
          <p:cNvPr id="129" name="Google Shape;129;p3"/>
          <p:cNvSpPr txBox="1"/>
          <p:nvPr/>
        </p:nvSpPr>
        <p:spPr>
          <a:xfrm>
            <a:off x="21761553" y="9715418"/>
            <a:ext cx="79861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Done</a:t>
            </a:r>
            <a:endParaRPr/>
          </a:p>
        </p:txBody>
      </p:sp>
      <p:sp>
        <p:nvSpPr>
          <p:cNvPr id="130" name="Google Shape;130;p3"/>
          <p:cNvSpPr txBox="1"/>
          <p:nvPr/>
        </p:nvSpPr>
        <p:spPr>
          <a:xfrm>
            <a:off x="1698345" y="4414204"/>
            <a:ext cx="196399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Structures</a:t>
            </a:r>
            <a:endParaRPr/>
          </a:p>
        </p:txBody>
      </p:sp>
      <p:pic>
        <p:nvPicPr>
          <p:cNvPr id="131" name="Google Shape;131;p3" descr="Map compass with solid fill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1104070" y="5133686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>
            <a:spLocks noGrp="1"/>
          </p:cNvSpPr>
          <p:nvPr>
            <p:ph type="title"/>
          </p:nvPr>
        </p:nvSpPr>
        <p:spPr>
          <a:xfrm>
            <a:off x="413132" y="2947925"/>
            <a:ext cx="5676900" cy="3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8200"/>
              <a:buFont typeface="Arial"/>
              <a:buNone/>
            </a:pPr>
            <a:r>
              <a:rPr lang="en-US" sz="8200">
                <a:solidFill>
                  <a:srgbClr val="151618"/>
                </a:solidFill>
              </a:rPr>
              <a:t>Learning Outcomes</a:t>
            </a:r>
            <a:endParaRPr/>
          </a:p>
        </p:txBody>
      </p:sp>
      <p:grpSp>
        <p:nvGrpSpPr>
          <p:cNvPr id="137" name="Google Shape;137;p6"/>
          <p:cNvGrpSpPr/>
          <p:nvPr/>
        </p:nvGrpSpPr>
        <p:grpSpPr>
          <a:xfrm>
            <a:off x="6520182" y="6761049"/>
            <a:ext cx="17450700" cy="2441316"/>
            <a:chOff x="0" y="-2"/>
            <a:chExt cx="17450700" cy="2441316"/>
          </a:xfrm>
        </p:grpSpPr>
        <p:sp>
          <p:nvSpPr>
            <p:cNvPr id="138" name="Google Shape;138;p6"/>
            <p:cNvSpPr/>
            <p:nvPr/>
          </p:nvSpPr>
          <p:spPr>
            <a:xfrm>
              <a:off x="0" y="901714"/>
              <a:ext cx="17450700" cy="1539600"/>
            </a:xfrm>
            <a:prstGeom prst="rect">
              <a:avLst/>
            </a:prstGeom>
            <a:solidFill>
              <a:srgbClr val="FFFFFF">
                <a:alpha val="86274"/>
              </a:srgb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9" name="Google Shape;139;p6"/>
            <p:cNvGrpSpPr/>
            <p:nvPr/>
          </p:nvGrpSpPr>
          <p:grpSpPr>
            <a:xfrm>
              <a:off x="872535" y="-2"/>
              <a:ext cx="16354800" cy="1803300"/>
              <a:chOff x="-1" y="0"/>
              <a:chExt cx="16354800" cy="1803300"/>
            </a:xfrm>
          </p:grpSpPr>
          <p:sp>
            <p:nvSpPr>
              <p:cNvPr id="140" name="Google Shape;140;p6"/>
              <p:cNvSpPr/>
              <p:nvPr/>
            </p:nvSpPr>
            <p:spPr>
              <a:xfrm>
                <a:off x="-1" y="0"/>
                <a:ext cx="16354800" cy="1803300"/>
              </a:xfrm>
              <a:prstGeom prst="roundRect">
                <a:avLst>
                  <a:gd name="adj" fmla="val 16667"/>
                </a:avLst>
              </a:prstGeom>
              <a:solidFill>
                <a:srgbClr val="013260"/>
              </a:solidFill>
              <a:ln w="254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6"/>
              <p:cNvSpPr txBox="1"/>
              <p:nvPr/>
            </p:nvSpPr>
            <p:spPr>
              <a:xfrm>
                <a:off x="549752" y="314543"/>
                <a:ext cx="15255300" cy="90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500"/>
                  <a:buFont typeface="Arial"/>
                  <a:buNone/>
                </a:pPr>
                <a:r>
                  <a:rPr lang="en-US" sz="65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Demonstrate creating Pareto charts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2" name="Google Shape;142;p6"/>
          <p:cNvGrpSpPr/>
          <p:nvPr/>
        </p:nvGrpSpPr>
        <p:grpSpPr>
          <a:xfrm>
            <a:off x="6520182" y="9244453"/>
            <a:ext cx="17450700" cy="2441316"/>
            <a:chOff x="0" y="-2"/>
            <a:chExt cx="17450700" cy="2441316"/>
          </a:xfrm>
        </p:grpSpPr>
        <p:sp>
          <p:nvSpPr>
            <p:cNvPr id="143" name="Google Shape;143;p6"/>
            <p:cNvSpPr/>
            <p:nvPr/>
          </p:nvSpPr>
          <p:spPr>
            <a:xfrm>
              <a:off x="0" y="901714"/>
              <a:ext cx="17450700" cy="1539600"/>
            </a:xfrm>
            <a:prstGeom prst="rect">
              <a:avLst/>
            </a:prstGeom>
            <a:solidFill>
              <a:srgbClr val="FFFFFF">
                <a:alpha val="86274"/>
              </a:srgb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4" name="Google Shape;144;p6"/>
            <p:cNvGrpSpPr/>
            <p:nvPr/>
          </p:nvGrpSpPr>
          <p:grpSpPr>
            <a:xfrm>
              <a:off x="872535" y="-2"/>
              <a:ext cx="16354800" cy="1803300"/>
              <a:chOff x="-1" y="0"/>
              <a:chExt cx="16354800" cy="1803300"/>
            </a:xfrm>
          </p:grpSpPr>
          <p:sp>
            <p:nvSpPr>
              <p:cNvPr id="145" name="Google Shape;145;p6"/>
              <p:cNvSpPr/>
              <p:nvPr/>
            </p:nvSpPr>
            <p:spPr>
              <a:xfrm>
                <a:off x="-1" y="0"/>
                <a:ext cx="16354800" cy="1803300"/>
              </a:xfrm>
              <a:prstGeom prst="roundRect">
                <a:avLst>
                  <a:gd name="adj" fmla="val 16667"/>
                </a:avLst>
              </a:prstGeom>
              <a:solidFill>
                <a:srgbClr val="013260"/>
              </a:solidFill>
              <a:ln w="254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6"/>
              <p:cNvSpPr txBox="1"/>
              <p:nvPr/>
            </p:nvSpPr>
            <p:spPr>
              <a:xfrm>
                <a:off x="549752" y="438969"/>
                <a:ext cx="15255300" cy="90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500"/>
                  <a:buFont typeface="Arial"/>
                  <a:buNone/>
                </a:pPr>
                <a:r>
                  <a:rPr lang="en-US" sz="65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Describe why Word Clouds are silly 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7" name="Google Shape;147;p6"/>
          <p:cNvGrpSpPr/>
          <p:nvPr/>
        </p:nvGrpSpPr>
        <p:grpSpPr>
          <a:xfrm>
            <a:off x="6520182" y="1607528"/>
            <a:ext cx="17450700" cy="5212441"/>
            <a:chOff x="0" y="2771123"/>
            <a:chExt cx="17450700" cy="5212441"/>
          </a:xfrm>
        </p:grpSpPr>
        <p:sp>
          <p:nvSpPr>
            <p:cNvPr id="148" name="Google Shape;148;p6"/>
            <p:cNvSpPr/>
            <p:nvPr/>
          </p:nvSpPr>
          <p:spPr>
            <a:xfrm>
              <a:off x="0" y="3672839"/>
              <a:ext cx="17450700" cy="1539600"/>
            </a:xfrm>
            <a:prstGeom prst="rect">
              <a:avLst/>
            </a:prstGeom>
            <a:solidFill>
              <a:srgbClr val="FFFFFF">
                <a:alpha val="86666"/>
              </a:srgb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9" name="Google Shape;149;p6"/>
            <p:cNvGrpSpPr/>
            <p:nvPr/>
          </p:nvGrpSpPr>
          <p:grpSpPr>
            <a:xfrm>
              <a:off x="872535" y="2771123"/>
              <a:ext cx="16195800" cy="1803300"/>
              <a:chOff x="-1" y="0"/>
              <a:chExt cx="16195800" cy="1803300"/>
            </a:xfrm>
          </p:grpSpPr>
          <p:sp>
            <p:nvSpPr>
              <p:cNvPr id="150" name="Google Shape;150;p6"/>
              <p:cNvSpPr/>
              <p:nvPr/>
            </p:nvSpPr>
            <p:spPr>
              <a:xfrm>
                <a:off x="-1" y="0"/>
                <a:ext cx="16195800" cy="1803300"/>
              </a:xfrm>
              <a:prstGeom prst="roundRect">
                <a:avLst>
                  <a:gd name="adj" fmla="val 16667"/>
                </a:avLst>
              </a:prstGeom>
              <a:solidFill>
                <a:srgbClr val="013260"/>
              </a:solidFill>
              <a:ln w="254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6"/>
              <p:cNvSpPr txBox="1"/>
              <p:nvPr/>
            </p:nvSpPr>
            <p:spPr>
              <a:xfrm>
                <a:off x="549752" y="438969"/>
                <a:ext cx="15096300" cy="90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500"/>
                  <a:buFont typeface="Arial"/>
                  <a:buNone/>
                </a:pPr>
                <a:r>
                  <a:rPr lang="en-US" sz="65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Understand Value of Animation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2" name="Google Shape;152;p6"/>
            <p:cNvSpPr/>
            <p:nvPr/>
          </p:nvSpPr>
          <p:spPr>
            <a:xfrm>
              <a:off x="0" y="6443964"/>
              <a:ext cx="17450700" cy="1539600"/>
            </a:xfrm>
            <a:prstGeom prst="rect">
              <a:avLst/>
            </a:prstGeom>
            <a:solidFill>
              <a:srgbClr val="FFFFFF">
                <a:alpha val="86666"/>
              </a:srgb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3" name="Google Shape;153;p6"/>
            <p:cNvGrpSpPr/>
            <p:nvPr/>
          </p:nvGrpSpPr>
          <p:grpSpPr>
            <a:xfrm>
              <a:off x="872535" y="5542249"/>
              <a:ext cx="16087800" cy="1803300"/>
              <a:chOff x="-1" y="0"/>
              <a:chExt cx="16087800" cy="1803300"/>
            </a:xfrm>
          </p:grpSpPr>
          <p:sp>
            <p:nvSpPr>
              <p:cNvPr id="154" name="Google Shape;154;p6"/>
              <p:cNvSpPr/>
              <p:nvPr/>
            </p:nvSpPr>
            <p:spPr>
              <a:xfrm>
                <a:off x="-1" y="0"/>
                <a:ext cx="16087800" cy="1803300"/>
              </a:xfrm>
              <a:prstGeom prst="roundRect">
                <a:avLst>
                  <a:gd name="adj" fmla="val 16667"/>
                </a:avLst>
              </a:prstGeom>
              <a:solidFill>
                <a:srgbClr val="013260"/>
              </a:solidFill>
              <a:ln w="254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6"/>
              <p:cNvSpPr txBox="1"/>
              <p:nvPr/>
            </p:nvSpPr>
            <p:spPr>
              <a:xfrm>
                <a:off x="603753" y="451344"/>
                <a:ext cx="14988300" cy="90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500"/>
                  <a:buFont typeface="Arial"/>
                  <a:buNone/>
                </a:pPr>
                <a:r>
                  <a:rPr lang="en-US" sz="65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Demonstrate creating waterfall charts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6de011cd5_0_28"/>
          <p:cNvSpPr txBox="1">
            <a:spLocks noGrp="1"/>
          </p:cNvSpPr>
          <p:nvPr>
            <p:ph type="title" idx="4294967295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Animation</a:t>
            </a:r>
            <a:endParaRPr/>
          </a:p>
        </p:txBody>
      </p:sp>
      <p:pic>
        <p:nvPicPr>
          <p:cNvPr id="161" name="Google Shape;161;g126de011cd5_0_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28625" y="2625900"/>
            <a:ext cx="3754975" cy="100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126de011cd5_0_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4075" y="2875300"/>
            <a:ext cx="6594025" cy="64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982698dc2_0_0"/>
          <p:cNvSpPr txBox="1">
            <a:spLocks noGrp="1"/>
          </p:cNvSpPr>
          <p:nvPr>
            <p:ph type="title" idx="4294967295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The Pages Card</a:t>
            </a:r>
            <a:endParaRPr/>
          </a:p>
        </p:txBody>
      </p:sp>
      <p:pic>
        <p:nvPicPr>
          <p:cNvPr id="168" name="Google Shape;168;g12982698dc2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7575" y="2168725"/>
            <a:ext cx="4558550" cy="1020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12982698dc2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77225" y="4011375"/>
            <a:ext cx="4558550" cy="3404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978b7e4bb_0_221"/>
          <p:cNvSpPr txBox="1">
            <a:spLocks noGrp="1"/>
          </p:cNvSpPr>
          <p:nvPr>
            <p:ph type="title" idx="4294967295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Displaying Trails</a:t>
            </a:r>
            <a:endParaRPr/>
          </a:p>
        </p:txBody>
      </p:sp>
      <p:pic>
        <p:nvPicPr>
          <p:cNvPr id="175" name="Google Shape;175;g12978b7e4bb_0_2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6700" y="2445800"/>
            <a:ext cx="13342324" cy="96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978b7e4bb_0_35"/>
          <p:cNvSpPr txBox="1">
            <a:spLocks noGrp="1"/>
          </p:cNvSpPr>
          <p:nvPr>
            <p:ph type="title" idx="4294967295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Playing Pages</a:t>
            </a:r>
            <a:endParaRPr/>
          </a:p>
        </p:txBody>
      </p:sp>
      <p:pic>
        <p:nvPicPr>
          <p:cNvPr id="181" name="Google Shape;181;g12978b7e4bb_0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9037" y="2279550"/>
            <a:ext cx="18185925" cy="1030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b8ad44e75_0_0"/>
          <p:cNvSpPr txBox="1">
            <a:spLocks noGrp="1"/>
          </p:cNvSpPr>
          <p:nvPr>
            <p:ph type="title" idx="4294967295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Waterfall Charts</a:t>
            </a:r>
            <a:endParaRPr/>
          </a:p>
        </p:txBody>
      </p:sp>
      <p:pic>
        <p:nvPicPr>
          <p:cNvPr id="187" name="Google Shape;187;g11b8ad44e75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2275" y="2251850"/>
            <a:ext cx="17637250" cy="1042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978b7e4bb_0_39"/>
          <p:cNvSpPr txBox="1">
            <a:spLocks noGrp="1"/>
          </p:cNvSpPr>
          <p:nvPr>
            <p:ph type="title" idx="4294967295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Creating Waterfall Charts</a:t>
            </a:r>
            <a:endParaRPr/>
          </a:p>
        </p:txBody>
      </p:sp>
      <p:sp>
        <p:nvSpPr>
          <p:cNvPr id="193" name="Google Shape;193;g12978b7e4bb_0_39"/>
          <p:cNvSpPr txBox="1"/>
          <p:nvPr/>
        </p:nvSpPr>
        <p:spPr>
          <a:xfrm>
            <a:off x="1496675" y="4084975"/>
            <a:ext cx="21918000" cy="4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bar chart of a measure by some dimension (discrete time, categories)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 the bar chart to a Gantt bar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 “Quick Table Calculation” to change to “Running Total” 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new calculation called Waterfall and make it -1*your_measure’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your Waterfall calculation into the mark size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your measure into the mark color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7B7B7B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Macintosh PowerPoint</Application>
  <PresentationFormat>Custom</PresentationFormat>
  <Paragraphs>51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Roboto</vt:lpstr>
      <vt:lpstr>White</vt:lpstr>
      <vt:lpstr>Tableau Module 12 </vt:lpstr>
      <vt:lpstr>PowerPoint Presentation</vt:lpstr>
      <vt:lpstr>Learning Outcomes</vt:lpstr>
      <vt:lpstr>Animation</vt:lpstr>
      <vt:lpstr>The Pages Card</vt:lpstr>
      <vt:lpstr>Displaying Trails</vt:lpstr>
      <vt:lpstr>Playing Pages</vt:lpstr>
      <vt:lpstr>Waterfall Charts</vt:lpstr>
      <vt:lpstr>Creating Waterfall Charts</vt:lpstr>
      <vt:lpstr>Pareto Charts</vt:lpstr>
      <vt:lpstr>Creating Pareto Charts</vt:lpstr>
      <vt:lpstr>Viz in a Tooltip</vt:lpstr>
      <vt:lpstr>Module 12  Challenge  us Superstore QA dataset</vt:lpstr>
      <vt:lpstr>Lunch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Module 12 </dc:title>
  <cp:lastModifiedBy>Vadim Acosta</cp:lastModifiedBy>
  <cp:revision>1</cp:revision>
  <dcterms:modified xsi:type="dcterms:W3CDTF">2023-04-01T19:17:24Z</dcterms:modified>
</cp:coreProperties>
</file>