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PjjkpO3A2iUhT7KheR5bOek+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54" d="100"/>
          <a:sy n="54" d="100"/>
        </p:scale>
        <p:origin x="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38ac11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12638ac1109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38ac110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12638ac1109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638ac110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12638ac1109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2f077e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1b2f077e4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38ac110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12638ac1109_0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35be453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g12635be453a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8ac11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8ac1109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38ac110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38ac1109_0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38ac11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38ac1109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38ac110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638ac1109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35be45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12635be453a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38ac110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638ac1109_0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38ac110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38ac1109_0_1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638ac110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638ac1109_0_1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38ac110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638ac1109_0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38ac1109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12638ac110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638ac110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12638ac1109_0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638ac110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12638ac1109_0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35be45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35be453a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35be453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35be453a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35be45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35be453a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10aab95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12210aab956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35be45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12635be453a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AND_BODY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5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sz="5400" i="1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35" descr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Right">
  <p:cSld name="Title &amp; Bullets on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Bullets">
  <p:cSld name="Title &amp; Two Column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sz="4400" i="1" baseline="30000">
                <a:solidFill>
                  <a:srgbClr val="7B7B7B"/>
                </a:solidFill>
              </a:defRPr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46" descr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6"/>
          <p:cNvSpPr txBox="1">
            <a:spLocks noGrp="1"/>
          </p:cNvSpPr>
          <p:nvPr>
            <p:ph type="sldNum" idx="12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>
            <a:spLocks noGrp="1"/>
          </p:cNvSpPr>
          <p:nvPr>
            <p:ph type="sldNum" idx="12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er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6" descr="Google Shape;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6" descr="Google Shape;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4c79298af_0_140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24c79298af_0_14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marL="914400" lvl="1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24c79298af_0_14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124c79298af_0_14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124c79298af_0_14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>
            <a:spLocks noGrp="1"/>
          </p:cNvSpPr>
          <p:nvPr>
            <p:ph type="body" idx="1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>
  <p:cSld name="Title &amp; 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37" descr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7"/>
          <p:cNvSpPr txBox="1">
            <a:spLocks noGrp="1"/>
          </p:cNvSpPr>
          <p:nvPr>
            <p:ph type="body" idx="1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de">
  <p:cSld name="Title &amp; Co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40" descr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on Left">
  <p:cSld name="Title &amp; Bullets o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body" idx="1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marL="914400" lvl="1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marL="1371600" lvl="2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marL="1828800" lvl="3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marL="2286000" lvl="4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marL="2743200" lvl="5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marL="3200400" lvl="6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marL="3657600" lvl="7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marL="4114800" lvl="8" indent="-55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34" descr="Google Shape;7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4" descr="Google Shape;8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>
            <a:spLocks noGrp="1"/>
          </p:cNvSpPr>
          <p:nvPr>
            <p:ph type="body" idx="1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sz="5200" b="0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sldNum" idx="12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52" Type="http://schemas.openxmlformats.org/officeDocument/2006/relationships/image" Target="../media/image55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11.sv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49.svg"/><Relationship Id="rId20" Type="http://schemas.openxmlformats.org/officeDocument/2006/relationships/image" Target="../media/image23.svg"/><Relationship Id="rId41" Type="http://schemas.openxmlformats.org/officeDocument/2006/relationships/image" Target="../media/image44.png"/><Relationship Id="rId54" Type="http://schemas.openxmlformats.org/officeDocument/2006/relationships/image" Target="../media/image57.sv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sv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ctrTitle" idx="4294967295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lang="en-US" sz="7700">
                <a:solidFill>
                  <a:srgbClr val="151618"/>
                </a:solidFill>
              </a:rPr>
              <a:t>Tableau Module 3</a:t>
            </a:r>
            <a:endParaRPr sz="10000" b="1" i="0" u="none" strike="noStrike" cap="non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ldNum" idx="4294967295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1">
                <a:solidFill>
                  <a:srgbClr val="FFFFFF"/>
                </a:solidFill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8ac1109_0_2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Creating Hierarchies</a:t>
            </a:r>
            <a:endParaRPr/>
          </a:p>
        </p:txBody>
      </p:sp>
      <p:pic>
        <p:nvPicPr>
          <p:cNvPr id="163" name="Google Shape;163;g12638ac110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25" y="3088875"/>
            <a:ext cx="6212625" cy="45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2638ac110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7300" y="3684475"/>
            <a:ext cx="7853750" cy="33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638ac1109_0_24"/>
          <p:cNvSpPr/>
          <p:nvPr/>
        </p:nvSpPr>
        <p:spPr>
          <a:xfrm>
            <a:off x="10524950" y="4109225"/>
            <a:ext cx="2953800" cy="21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g12638ac1109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875" y="8301575"/>
            <a:ext cx="11824478" cy="33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38ac1109_0_29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Editing Hierarchies</a:t>
            </a:r>
            <a:endParaRPr/>
          </a:p>
        </p:txBody>
      </p:sp>
      <p:pic>
        <p:nvPicPr>
          <p:cNvPr id="172" name="Google Shape;172;g12638ac1109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9250" y="2445800"/>
            <a:ext cx="5456800" cy="65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2638ac1109_0_29"/>
          <p:cNvSpPr txBox="1"/>
          <p:nvPr/>
        </p:nvSpPr>
        <p:spPr>
          <a:xfrm>
            <a:off x="8120200" y="3047113"/>
            <a:ext cx="148023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Drag and drop new elements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 into existing hierarchies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Arrange from top to bottom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to specify order for ‘drill down’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pic>
        <p:nvPicPr>
          <p:cNvPr id="174" name="Google Shape;174;g12638ac1109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125" y="8013575"/>
            <a:ext cx="7666075" cy="3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2638ac1109_0_29"/>
          <p:cNvSpPr txBox="1"/>
          <p:nvPr/>
        </p:nvSpPr>
        <p:spPr>
          <a:xfrm>
            <a:off x="10059200" y="9998525"/>
            <a:ext cx="13420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Remove or rename a hierarchy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38ac1109_0_64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Drilling Down Into Hierarchies</a:t>
            </a:r>
            <a:endParaRPr/>
          </a:p>
        </p:txBody>
      </p:sp>
      <p:sp>
        <p:nvSpPr>
          <p:cNvPr id="181" name="Google Shape;181;g12638ac1109_0_64"/>
          <p:cNvSpPr txBox="1"/>
          <p:nvPr/>
        </p:nvSpPr>
        <p:spPr>
          <a:xfrm>
            <a:off x="6722525" y="2751200"/>
            <a:ext cx="14802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Use + or - to expand or collapse a hierarchy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pic>
        <p:nvPicPr>
          <p:cNvPr id="182" name="Google Shape;182;g12638ac110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450" y="4713850"/>
            <a:ext cx="9426100" cy="46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2f077e45_0_0"/>
          <p:cNvSpPr txBox="1">
            <a:spLocks noGrp="1"/>
          </p:cNvSpPr>
          <p:nvPr>
            <p:ph type="title"/>
          </p:nvPr>
        </p:nvSpPr>
        <p:spPr>
          <a:xfrm>
            <a:off x="6997550" y="300600"/>
            <a:ext cx="167001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Creating Groups</a:t>
            </a:r>
            <a:endParaRPr/>
          </a:p>
        </p:txBody>
      </p:sp>
      <p:pic>
        <p:nvPicPr>
          <p:cNvPr id="188" name="Google Shape;188;g11b2f077e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187" y="4848574"/>
            <a:ext cx="13852825" cy="40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b2f077e45_0_0"/>
          <p:cNvSpPr/>
          <p:nvPr/>
        </p:nvSpPr>
        <p:spPr>
          <a:xfrm>
            <a:off x="17281100" y="5670950"/>
            <a:ext cx="2342700" cy="1833300"/>
          </a:xfrm>
          <a:prstGeom prst="flowChartConnector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1b2f077e45_0_0"/>
          <p:cNvSpPr txBox="1"/>
          <p:nvPr/>
        </p:nvSpPr>
        <p:spPr>
          <a:xfrm>
            <a:off x="8421175" y="9139025"/>
            <a:ext cx="14802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paper clip designates groups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91" name="Google Shape;191;g11b2f077e45_0_0"/>
          <p:cNvSpPr txBox="1"/>
          <p:nvPr/>
        </p:nvSpPr>
        <p:spPr>
          <a:xfrm>
            <a:off x="3853300" y="3110875"/>
            <a:ext cx="18180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You can create new groups to simplify complex structures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38ac1109_0_33"/>
          <p:cNvSpPr txBox="1">
            <a:spLocks noGrp="1"/>
          </p:cNvSpPr>
          <p:nvPr>
            <p:ph type="title"/>
          </p:nvPr>
        </p:nvSpPr>
        <p:spPr>
          <a:xfrm>
            <a:off x="6997550" y="300600"/>
            <a:ext cx="167001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Updating Groups</a:t>
            </a:r>
            <a:endParaRPr/>
          </a:p>
        </p:txBody>
      </p:sp>
      <p:pic>
        <p:nvPicPr>
          <p:cNvPr id="197" name="Google Shape;197;g12638ac110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513" y="2680400"/>
            <a:ext cx="11435755" cy="319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2638ac1109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677" y="7390200"/>
            <a:ext cx="7853124" cy="44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2638ac1109_0_33"/>
          <p:cNvSpPr txBox="1"/>
          <p:nvPr/>
        </p:nvSpPr>
        <p:spPr>
          <a:xfrm>
            <a:off x="7435450" y="5657400"/>
            <a:ext cx="14802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group can be renamed or given an ‘alias’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00" name="Google Shape;200;g12638ac1109_0_33"/>
          <p:cNvSpPr txBox="1"/>
          <p:nvPr/>
        </p:nvSpPr>
        <p:spPr>
          <a:xfrm>
            <a:off x="11899575" y="8510550"/>
            <a:ext cx="14802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You can add more items to the group.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Tableau knows what you’re up to.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35be453a_0_31"/>
          <p:cNvSpPr txBox="1">
            <a:spLocks noGrp="1"/>
          </p:cNvSpPr>
          <p:nvPr>
            <p:ph type="title"/>
          </p:nvPr>
        </p:nvSpPr>
        <p:spPr>
          <a:xfrm>
            <a:off x="6997550" y="30060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Creating Sets</a:t>
            </a:r>
            <a:endParaRPr/>
          </a:p>
        </p:txBody>
      </p:sp>
      <p:pic>
        <p:nvPicPr>
          <p:cNvPr id="206" name="Google Shape;206;g12635be453a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0" y="5049400"/>
            <a:ext cx="10659325" cy="60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2635be453a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0276" y="3452838"/>
            <a:ext cx="8970975" cy="82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2635be453a_0_31"/>
          <p:cNvSpPr/>
          <p:nvPr/>
        </p:nvSpPr>
        <p:spPr>
          <a:xfrm>
            <a:off x="11330475" y="5603050"/>
            <a:ext cx="2953800" cy="21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2635be453a_0_31"/>
          <p:cNvSpPr txBox="1"/>
          <p:nvPr/>
        </p:nvSpPr>
        <p:spPr>
          <a:xfrm>
            <a:off x="1086700" y="2043375"/>
            <a:ext cx="148023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Sets designate a special status. 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Elements are either in or out of the set.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Useful with color coding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638ac1109_0_80"/>
          <p:cNvSpPr txBox="1">
            <a:spLocks noGrp="1"/>
          </p:cNvSpPr>
          <p:nvPr>
            <p:ph type="title"/>
          </p:nvPr>
        </p:nvSpPr>
        <p:spPr>
          <a:xfrm>
            <a:off x="1778000" y="4152900"/>
            <a:ext cx="20828100" cy="4648200"/>
          </a:xfrm>
          <a:prstGeom prst="rect">
            <a:avLst/>
          </a:prstGeom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 and Dates in Tableau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2638ac1109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3276" y="2127925"/>
            <a:ext cx="4326225" cy="62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638ac1109_0_84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Parameters are Variables</a:t>
            </a:r>
            <a:endParaRPr/>
          </a:p>
        </p:txBody>
      </p:sp>
      <p:pic>
        <p:nvPicPr>
          <p:cNvPr id="221" name="Google Shape;221;g12638ac1109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25" y="6564775"/>
            <a:ext cx="10411575" cy="58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638ac1109_0_84"/>
          <p:cNvSpPr/>
          <p:nvPr/>
        </p:nvSpPr>
        <p:spPr>
          <a:xfrm>
            <a:off x="14986400" y="3529775"/>
            <a:ext cx="3527700" cy="818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2638ac1109_0_84"/>
          <p:cNvSpPr/>
          <p:nvPr/>
        </p:nvSpPr>
        <p:spPr>
          <a:xfrm>
            <a:off x="7561600" y="11286075"/>
            <a:ext cx="3527700" cy="818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2638ac1109_0_84"/>
          <p:cNvSpPr txBox="1"/>
          <p:nvPr/>
        </p:nvSpPr>
        <p:spPr>
          <a:xfrm>
            <a:off x="2752650" y="3252000"/>
            <a:ext cx="18180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You can define parameters under “view data”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25" name="Google Shape;225;g12638ac1109_0_84"/>
          <p:cNvSpPr txBox="1"/>
          <p:nvPr/>
        </p:nvSpPr>
        <p:spPr>
          <a:xfrm>
            <a:off x="8425938" y="9105300"/>
            <a:ext cx="18180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Or you can derive them from existing data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638ac1109_0_88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Parameters for Filtering</a:t>
            </a:r>
            <a:endParaRPr/>
          </a:p>
        </p:txBody>
      </p:sp>
      <p:sp>
        <p:nvSpPr>
          <p:cNvPr id="231" name="Google Shape;231;g12638ac1109_0_88"/>
          <p:cNvSpPr txBox="1"/>
          <p:nvPr/>
        </p:nvSpPr>
        <p:spPr>
          <a:xfrm>
            <a:off x="3853300" y="3110875"/>
            <a:ext cx="18180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You can define a parameter to make filters more dynamic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pic>
        <p:nvPicPr>
          <p:cNvPr id="232" name="Google Shape;232;g12638ac110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725" y="4450950"/>
            <a:ext cx="10459125" cy="55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638ac1109_0_91"/>
          <p:cNvSpPr txBox="1">
            <a:spLocks noGrp="1"/>
          </p:cNvSpPr>
          <p:nvPr>
            <p:ph type="title"/>
          </p:nvPr>
        </p:nvSpPr>
        <p:spPr>
          <a:xfrm>
            <a:off x="5064750" y="283425"/>
            <a:ext cx="176826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Dynamic Parameters*</a:t>
            </a:r>
            <a:endParaRPr/>
          </a:p>
        </p:txBody>
      </p:sp>
      <p:sp>
        <p:nvSpPr>
          <p:cNvPr id="238" name="Google Shape;238;g12638ac1109_0_91"/>
          <p:cNvSpPr txBox="1"/>
          <p:nvPr/>
        </p:nvSpPr>
        <p:spPr>
          <a:xfrm>
            <a:off x="8748850" y="12024675"/>
            <a:ext cx="16256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*New feature in 2021</a:t>
            </a:r>
            <a:endParaRPr sz="3600"/>
          </a:p>
        </p:txBody>
      </p:sp>
      <p:pic>
        <p:nvPicPr>
          <p:cNvPr id="239" name="Google Shape;239;g12638ac1109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950" y="2737175"/>
            <a:ext cx="8873650" cy="928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2638ac1109_0_91"/>
          <p:cNvSpPr/>
          <p:nvPr/>
        </p:nvSpPr>
        <p:spPr>
          <a:xfrm>
            <a:off x="12270850" y="8970075"/>
            <a:ext cx="3527700" cy="818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35be453a_0_0"/>
          <p:cNvSpPr/>
          <p:nvPr/>
        </p:nvSpPr>
        <p:spPr>
          <a:xfrm>
            <a:off x="2868844" y="2601521"/>
            <a:ext cx="2908328" cy="1922112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/>
          </a:p>
        </p:txBody>
      </p:sp>
      <p:sp>
        <p:nvSpPr>
          <p:cNvPr id="90" name="Google Shape;90;g12635be453a_0_0"/>
          <p:cNvSpPr txBox="1"/>
          <p:nvPr/>
        </p:nvSpPr>
        <p:spPr>
          <a:xfrm>
            <a:off x="4154566" y="6738518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-US" sz="2800" dirty="0">
                <a:solidFill>
                  <a:srgbClr val="FF0000"/>
                </a:solidFill>
              </a:rPr>
              <a:t>You are here</a:t>
            </a:r>
            <a:endParaRPr sz="2800" dirty="0">
              <a:solidFill>
                <a:srgbClr val="FF0000"/>
              </a:solidFill>
            </a:endParaRPr>
          </a:p>
        </p:txBody>
      </p:sp>
      <p:cxnSp>
        <p:nvCxnSpPr>
          <p:cNvPr id="91" name="Google Shape;91;g12635be453a_0_0"/>
          <p:cNvCxnSpPr>
            <a:cxnSpLocks/>
            <a:endCxn id="89" idx="6"/>
          </p:cNvCxnSpPr>
          <p:nvPr/>
        </p:nvCxnSpPr>
        <p:spPr>
          <a:xfrm flipV="1">
            <a:off x="5777172" y="3562577"/>
            <a:ext cx="0" cy="296581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Graphic 1" descr="Mountains with solid fill">
            <a:extLst>
              <a:ext uri="{FF2B5EF4-FFF2-40B4-BE49-F238E27FC236}">
                <a16:creationId xmlns:a16="http://schemas.microsoft.com/office/drawing/2014/main" id="{4DF7B70F-0D54-26F1-805F-9387B9BE4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8212" y="3989742"/>
            <a:ext cx="914400" cy="914400"/>
          </a:xfrm>
          <a:prstGeom prst="rect">
            <a:avLst/>
          </a:prstGeom>
        </p:spPr>
      </p:pic>
      <p:pic>
        <p:nvPicPr>
          <p:cNvPr id="3" name="Graphic 2" descr="Mountains with solid fill">
            <a:extLst>
              <a:ext uri="{FF2B5EF4-FFF2-40B4-BE49-F238E27FC236}">
                <a16:creationId xmlns:a16="http://schemas.microsoft.com/office/drawing/2014/main" id="{5C6432E9-C6FF-2A64-16D3-05743228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6902" y="5424852"/>
            <a:ext cx="914400" cy="914400"/>
          </a:xfrm>
          <a:prstGeom prst="rect">
            <a:avLst/>
          </a:prstGeom>
        </p:spPr>
      </p:pic>
      <p:pic>
        <p:nvPicPr>
          <p:cNvPr id="4" name="Graphic 3" descr="Tropical scene with solid fill">
            <a:extLst>
              <a:ext uri="{FF2B5EF4-FFF2-40B4-BE49-F238E27FC236}">
                <a16:creationId xmlns:a16="http://schemas.microsoft.com/office/drawing/2014/main" id="{8E2E1769-52C5-0064-C982-1365E8082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4192" y="7160690"/>
            <a:ext cx="914400" cy="914400"/>
          </a:xfrm>
          <a:prstGeom prst="rect">
            <a:avLst/>
          </a:prstGeom>
        </p:spPr>
      </p:pic>
      <p:pic>
        <p:nvPicPr>
          <p:cNvPr id="5" name="Graphic 4" descr="Forest scene with solid fill">
            <a:extLst>
              <a:ext uri="{FF2B5EF4-FFF2-40B4-BE49-F238E27FC236}">
                <a16:creationId xmlns:a16="http://schemas.microsoft.com/office/drawing/2014/main" id="{C158C466-2ED1-85E4-950B-604E17C26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907" y="2725179"/>
            <a:ext cx="796658" cy="796658"/>
          </a:xfrm>
          <a:prstGeom prst="rect">
            <a:avLst/>
          </a:prstGeom>
        </p:spPr>
      </p:pic>
      <p:pic>
        <p:nvPicPr>
          <p:cNvPr id="6" name="Graphic 5" descr="Tree With Roots with solid fill">
            <a:extLst>
              <a:ext uri="{FF2B5EF4-FFF2-40B4-BE49-F238E27FC236}">
                <a16:creationId xmlns:a16="http://schemas.microsoft.com/office/drawing/2014/main" id="{14811546-0665-9127-92FD-29583A1957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0954" y="4810618"/>
            <a:ext cx="546324" cy="546324"/>
          </a:xfrm>
          <a:prstGeom prst="rect">
            <a:avLst/>
          </a:prstGeom>
        </p:spPr>
      </p:pic>
      <p:pic>
        <p:nvPicPr>
          <p:cNvPr id="7" name="Graphic 6" descr="Withering Tree with solid fill">
            <a:extLst>
              <a:ext uri="{FF2B5EF4-FFF2-40B4-BE49-F238E27FC236}">
                <a16:creationId xmlns:a16="http://schemas.microsoft.com/office/drawing/2014/main" id="{8C65B584-C528-3807-08F8-61564802F2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99580" y="5403802"/>
            <a:ext cx="546324" cy="546324"/>
          </a:xfrm>
          <a:prstGeom prst="rect">
            <a:avLst/>
          </a:prstGeom>
        </p:spPr>
      </p:pic>
      <p:pic>
        <p:nvPicPr>
          <p:cNvPr id="10" name="Graphic 9" descr="Forest scene with solid fill">
            <a:extLst>
              <a:ext uri="{FF2B5EF4-FFF2-40B4-BE49-F238E27FC236}">
                <a16:creationId xmlns:a16="http://schemas.microsoft.com/office/drawing/2014/main" id="{C118B280-3055-2F5C-0ABE-0E0E9C485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9883" y="1148494"/>
            <a:ext cx="796658" cy="796658"/>
          </a:xfrm>
          <a:prstGeom prst="rect">
            <a:avLst/>
          </a:prstGeom>
        </p:spPr>
      </p:pic>
      <p:pic>
        <p:nvPicPr>
          <p:cNvPr id="12" name="Graphic 11" descr="Tree Stump with solid fill">
            <a:extLst>
              <a:ext uri="{FF2B5EF4-FFF2-40B4-BE49-F238E27FC236}">
                <a16:creationId xmlns:a16="http://schemas.microsoft.com/office/drawing/2014/main" id="{8F6168AF-9719-B67E-DE88-C82534971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8662" y="9001072"/>
            <a:ext cx="914400" cy="914400"/>
          </a:xfrm>
          <a:prstGeom prst="rect">
            <a:avLst/>
          </a:prstGeom>
        </p:spPr>
      </p:pic>
      <p:pic>
        <p:nvPicPr>
          <p:cNvPr id="14" name="Graphic 13" descr="Hill scene with solid fill">
            <a:extLst>
              <a:ext uri="{FF2B5EF4-FFF2-40B4-BE49-F238E27FC236}">
                <a16:creationId xmlns:a16="http://schemas.microsoft.com/office/drawing/2014/main" id="{9AF5858A-A28C-D199-BA2F-F0139ABB4A3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703660" y="8815678"/>
            <a:ext cx="914400" cy="914400"/>
          </a:xfrm>
          <a:prstGeom prst="rect">
            <a:avLst/>
          </a:prstGeom>
        </p:spPr>
      </p:pic>
      <p:pic>
        <p:nvPicPr>
          <p:cNvPr id="16" name="Graphic 15" descr="Palm tree with solid fill">
            <a:extLst>
              <a:ext uri="{FF2B5EF4-FFF2-40B4-BE49-F238E27FC236}">
                <a16:creationId xmlns:a16="http://schemas.microsoft.com/office/drawing/2014/main" id="{2A3767BB-158A-4D50-0243-80D0D4D132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16324" y="7645040"/>
            <a:ext cx="914400" cy="914400"/>
          </a:xfrm>
          <a:prstGeom prst="rect">
            <a:avLst/>
          </a:prstGeom>
        </p:spPr>
      </p:pic>
      <p:pic>
        <p:nvPicPr>
          <p:cNvPr id="18" name="Graphic 17" descr="Tanabata tree with solid fill">
            <a:extLst>
              <a:ext uri="{FF2B5EF4-FFF2-40B4-BE49-F238E27FC236}">
                <a16:creationId xmlns:a16="http://schemas.microsoft.com/office/drawing/2014/main" id="{84059253-2E6C-9BD8-920D-3FF78789F1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122112" y="6703490"/>
            <a:ext cx="914400" cy="914400"/>
          </a:xfrm>
          <a:prstGeom prst="rect">
            <a:avLst/>
          </a:prstGeom>
        </p:spPr>
      </p:pic>
      <p:pic>
        <p:nvPicPr>
          <p:cNvPr id="20" name="Graphic 19" descr="Hot air balloon with solid fill">
            <a:extLst>
              <a:ext uri="{FF2B5EF4-FFF2-40B4-BE49-F238E27FC236}">
                <a16:creationId xmlns:a16="http://schemas.microsoft.com/office/drawing/2014/main" id="{B5E5B2E9-8843-90ED-6B7E-EEB617E620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02244" y="3520796"/>
            <a:ext cx="914400" cy="914400"/>
          </a:xfrm>
          <a:prstGeom prst="rect">
            <a:avLst/>
          </a:prstGeom>
        </p:spPr>
      </p:pic>
      <p:pic>
        <p:nvPicPr>
          <p:cNvPr id="22" name="Graphic 21" descr="Gauge with solid fill">
            <a:extLst>
              <a:ext uri="{FF2B5EF4-FFF2-40B4-BE49-F238E27FC236}">
                <a16:creationId xmlns:a16="http://schemas.microsoft.com/office/drawing/2014/main" id="{C794778D-30B1-DB3F-B45E-1B661721E2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821110" y="4595550"/>
            <a:ext cx="914400" cy="914400"/>
          </a:xfrm>
          <a:prstGeom prst="rect">
            <a:avLst/>
          </a:prstGeom>
        </p:spPr>
      </p:pic>
      <p:pic>
        <p:nvPicPr>
          <p:cNvPr id="24" name="Graphic 23" descr="Bonfire with solid fill">
            <a:extLst>
              <a:ext uri="{FF2B5EF4-FFF2-40B4-BE49-F238E27FC236}">
                <a16:creationId xmlns:a16="http://schemas.microsoft.com/office/drawing/2014/main" id="{329585D1-F70D-D633-6C31-FEFCAD9823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560382" y="5591866"/>
            <a:ext cx="914400" cy="914400"/>
          </a:xfrm>
          <a:prstGeom prst="rect">
            <a:avLst/>
          </a:prstGeom>
        </p:spPr>
      </p:pic>
      <p:pic>
        <p:nvPicPr>
          <p:cNvPr id="26" name="Graphic 25" descr="Coral with solid fill">
            <a:extLst>
              <a:ext uri="{FF2B5EF4-FFF2-40B4-BE49-F238E27FC236}">
                <a16:creationId xmlns:a16="http://schemas.microsoft.com/office/drawing/2014/main" id="{DB9EEE70-6749-EA9D-0514-2849BF45AE1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83867" y="4138350"/>
            <a:ext cx="594078" cy="914400"/>
          </a:xfrm>
          <a:prstGeom prst="rect">
            <a:avLst/>
          </a:prstGeom>
        </p:spPr>
      </p:pic>
      <p:pic>
        <p:nvPicPr>
          <p:cNvPr id="28" name="Graphic 27" descr="Cow with solid fill">
            <a:extLst>
              <a:ext uri="{FF2B5EF4-FFF2-40B4-BE49-F238E27FC236}">
                <a16:creationId xmlns:a16="http://schemas.microsoft.com/office/drawing/2014/main" id="{E8B6EE4C-9B1B-239C-4F48-5A745C02281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785180" y="6769616"/>
            <a:ext cx="914400" cy="914400"/>
          </a:xfrm>
          <a:prstGeom prst="rect">
            <a:avLst/>
          </a:prstGeom>
        </p:spPr>
      </p:pic>
      <p:pic>
        <p:nvPicPr>
          <p:cNvPr id="30" name="Graphic 29" descr="Cross country skiing with solid fill">
            <a:extLst>
              <a:ext uri="{FF2B5EF4-FFF2-40B4-BE49-F238E27FC236}">
                <a16:creationId xmlns:a16="http://schemas.microsoft.com/office/drawing/2014/main" id="{6008E47A-C9C3-004E-8063-DE0E4626716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872362" y="4292988"/>
            <a:ext cx="914400" cy="914400"/>
          </a:xfrm>
          <a:prstGeom prst="rect">
            <a:avLst/>
          </a:prstGeom>
        </p:spPr>
      </p:pic>
      <p:pic>
        <p:nvPicPr>
          <p:cNvPr id="32" name="Graphic 31" descr="Desert scene with solid fill">
            <a:extLst>
              <a:ext uri="{FF2B5EF4-FFF2-40B4-BE49-F238E27FC236}">
                <a16:creationId xmlns:a16="http://schemas.microsoft.com/office/drawing/2014/main" id="{0C2E406C-E09B-0A24-3472-121AD4D2BD6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870780" y="7983560"/>
            <a:ext cx="914400" cy="914400"/>
          </a:xfrm>
          <a:prstGeom prst="rect">
            <a:avLst/>
          </a:prstGeom>
        </p:spPr>
      </p:pic>
      <p:pic>
        <p:nvPicPr>
          <p:cNvPr id="34" name="Graphic 33" descr="Fireworks with solid fill">
            <a:extLst>
              <a:ext uri="{FF2B5EF4-FFF2-40B4-BE49-F238E27FC236}">
                <a16:creationId xmlns:a16="http://schemas.microsoft.com/office/drawing/2014/main" id="{FD4F89BD-15A8-0044-7DF8-3B2250CE6AB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2404328" y="7837160"/>
            <a:ext cx="914400" cy="914400"/>
          </a:xfrm>
          <a:prstGeom prst="rect">
            <a:avLst/>
          </a:prstGeom>
        </p:spPr>
      </p:pic>
      <p:pic>
        <p:nvPicPr>
          <p:cNvPr id="36" name="Graphic 35" descr="Fireworks outline">
            <a:extLst>
              <a:ext uri="{FF2B5EF4-FFF2-40B4-BE49-F238E27FC236}">
                <a16:creationId xmlns:a16="http://schemas.microsoft.com/office/drawing/2014/main" id="{C3D04334-3039-8EED-6FD6-C6EC131BF10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1333610" y="7767268"/>
            <a:ext cx="914400" cy="914400"/>
          </a:xfrm>
          <a:prstGeom prst="rect">
            <a:avLst/>
          </a:prstGeom>
        </p:spPr>
      </p:pic>
      <p:pic>
        <p:nvPicPr>
          <p:cNvPr id="38" name="Graphic 37" descr="Group of people with solid fill">
            <a:extLst>
              <a:ext uri="{FF2B5EF4-FFF2-40B4-BE49-F238E27FC236}">
                <a16:creationId xmlns:a16="http://schemas.microsoft.com/office/drawing/2014/main" id="{08B31148-FBF7-8D64-3C31-5AC4CB12C28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880061" y="2821816"/>
            <a:ext cx="914400" cy="914400"/>
          </a:xfrm>
          <a:prstGeom prst="rect">
            <a:avLst/>
          </a:prstGeom>
        </p:spPr>
      </p:pic>
      <p:pic>
        <p:nvPicPr>
          <p:cNvPr id="40" name="Graphic 39" descr="Highway scene with solid fill">
            <a:extLst>
              <a:ext uri="{FF2B5EF4-FFF2-40B4-BE49-F238E27FC236}">
                <a16:creationId xmlns:a16="http://schemas.microsoft.com/office/drawing/2014/main" id="{450F7335-5FD6-A9C3-2454-00C55CC582F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358547" y="1497709"/>
            <a:ext cx="914400" cy="914400"/>
          </a:xfrm>
          <a:prstGeom prst="rect">
            <a:avLst/>
          </a:prstGeom>
        </p:spPr>
      </p:pic>
      <p:sp>
        <p:nvSpPr>
          <p:cNvPr id="42" name="Freeform 41">
            <a:extLst>
              <a:ext uri="{FF2B5EF4-FFF2-40B4-BE49-F238E27FC236}">
                <a16:creationId xmlns:a16="http://schemas.microsoft.com/office/drawing/2014/main" id="{5F53BA4E-77EB-2AE7-D02A-B13842019BEC}"/>
              </a:ext>
            </a:extLst>
          </p:cNvPr>
          <p:cNvSpPr/>
          <p:nvPr/>
        </p:nvSpPr>
        <p:spPr>
          <a:xfrm>
            <a:off x="1786884" y="2232424"/>
            <a:ext cx="19916776" cy="7028384"/>
          </a:xfrm>
          <a:custGeom>
            <a:avLst/>
            <a:gdLst>
              <a:gd name="connsiteX0" fmla="*/ 0 w 19916775"/>
              <a:gd name="connsiteY0" fmla="*/ 3613991 h 7028384"/>
              <a:gd name="connsiteX1" fmla="*/ 2314575 w 19916775"/>
              <a:gd name="connsiteY1" fmla="*/ 2928191 h 7028384"/>
              <a:gd name="connsiteX2" fmla="*/ 2886075 w 19916775"/>
              <a:gd name="connsiteY2" fmla="*/ 1928066 h 7028384"/>
              <a:gd name="connsiteX3" fmla="*/ 3571875 w 19916775"/>
              <a:gd name="connsiteY3" fmla="*/ 1127966 h 7028384"/>
              <a:gd name="connsiteX4" fmla="*/ 4800600 w 19916775"/>
              <a:gd name="connsiteY4" fmla="*/ 42116 h 7028384"/>
              <a:gd name="connsiteX5" fmla="*/ 6029325 w 19916775"/>
              <a:gd name="connsiteY5" fmla="*/ 270716 h 7028384"/>
              <a:gd name="connsiteX6" fmla="*/ 6257925 w 19916775"/>
              <a:gd name="connsiteY6" fmla="*/ 727916 h 7028384"/>
              <a:gd name="connsiteX7" fmla="*/ 6943725 w 19916775"/>
              <a:gd name="connsiteY7" fmla="*/ 2156666 h 7028384"/>
              <a:gd name="connsiteX8" fmla="*/ 7200900 w 19916775"/>
              <a:gd name="connsiteY8" fmla="*/ 3442541 h 7028384"/>
              <a:gd name="connsiteX9" fmla="*/ 7715250 w 19916775"/>
              <a:gd name="connsiteY9" fmla="*/ 6557216 h 7028384"/>
              <a:gd name="connsiteX10" fmla="*/ 9515475 w 19916775"/>
              <a:gd name="connsiteY10" fmla="*/ 6871541 h 7028384"/>
              <a:gd name="connsiteX11" fmla="*/ 10887075 w 19916775"/>
              <a:gd name="connsiteY11" fmla="*/ 5128466 h 7028384"/>
              <a:gd name="connsiteX12" fmla="*/ 11458575 w 19916775"/>
              <a:gd name="connsiteY12" fmla="*/ 3499691 h 7028384"/>
              <a:gd name="connsiteX13" fmla="*/ 12573000 w 19916775"/>
              <a:gd name="connsiteY13" fmla="*/ 2356691 h 7028384"/>
              <a:gd name="connsiteX14" fmla="*/ 14316075 w 19916775"/>
              <a:gd name="connsiteY14" fmla="*/ 3271091 h 7028384"/>
              <a:gd name="connsiteX15" fmla="*/ 14887575 w 19916775"/>
              <a:gd name="connsiteY15" fmla="*/ 4214066 h 7028384"/>
              <a:gd name="connsiteX16" fmla="*/ 16373475 w 19916775"/>
              <a:gd name="connsiteY16" fmla="*/ 6185741 h 7028384"/>
              <a:gd name="connsiteX17" fmla="*/ 18316575 w 19916775"/>
              <a:gd name="connsiteY17" fmla="*/ 5585666 h 7028384"/>
              <a:gd name="connsiteX18" fmla="*/ 19345275 w 19916775"/>
              <a:gd name="connsiteY18" fmla="*/ 6585791 h 7028384"/>
              <a:gd name="connsiteX19" fmla="*/ 19916775 w 19916775"/>
              <a:gd name="connsiteY19" fmla="*/ 6928691 h 7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16775" h="7028384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20EB35-3638-C2F1-3433-87F4414B68FB}"/>
              </a:ext>
            </a:extLst>
          </p:cNvPr>
          <p:cNvSpPr txBox="1"/>
          <p:nvPr/>
        </p:nvSpPr>
        <p:spPr>
          <a:xfrm>
            <a:off x="1786885" y="59954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Basic Navigation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C70CA-190C-E0B8-F9E2-C6A3FBF63491}"/>
              </a:ext>
            </a:extLst>
          </p:cNvPr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Views</a:t>
            </a:r>
          </a:p>
        </p:txBody>
      </p:sp>
      <p:pic>
        <p:nvPicPr>
          <p:cNvPr id="46" name="Graphic 45" descr="Bar chart with solid fill">
            <a:extLst>
              <a:ext uri="{FF2B5EF4-FFF2-40B4-BE49-F238E27FC236}">
                <a16:creationId xmlns:a16="http://schemas.microsoft.com/office/drawing/2014/main" id="{C2D10AC9-572F-0A86-444D-FD6EAF790E1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182753" y="2061413"/>
            <a:ext cx="914400" cy="914400"/>
          </a:xfrm>
          <a:prstGeom prst="rect">
            <a:avLst/>
          </a:prstGeom>
        </p:spPr>
      </p:pic>
      <p:pic>
        <p:nvPicPr>
          <p:cNvPr id="48" name="Graphic 47" descr="Bar graph with downward trend with solid fill">
            <a:extLst>
              <a:ext uri="{FF2B5EF4-FFF2-40B4-BE49-F238E27FC236}">
                <a16:creationId xmlns:a16="http://schemas.microsoft.com/office/drawing/2014/main" id="{7B6AA9AE-738F-3B45-9BBE-0EB576EFA45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4820888" y="4918164"/>
            <a:ext cx="914400" cy="914400"/>
          </a:xfrm>
          <a:prstGeom prst="rect">
            <a:avLst/>
          </a:prstGeom>
        </p:spPr>
      </p:pic>
      <p:pic>
        <p:nvPicPr>
          <p:cNvPr id="50" name="Graphic 49" descr="Gantt Chart with solid fill">
            <a:extLst>
              <a:ext uri="{FF2B5EF4-FFF2-40B4-BE49-F238E27FC236}">
                <a16:creationId xmlns:a16="http://schemas.microsoft.com/office/drawing/2014/main" id="{3410FE6F-34DA-5593-D764-A4B4BA0D607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515542" y="7083188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2BCBCA-4286-62A2-594D-AC821E61F113}"/>
              </a:ext>
            </a:extLst>
          </p:cNvPr>
          <p:cNvSpPr txBox="1"/>
          <p:nvPr/>
        </p:nvSpPr>
        <p:spPr>
          <a:xfrm>
            <a:off x="6774417" y="1839704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Common Charts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353A29-C657-1E62-8CC6-A9C5FD54A4A7}"/>
              </a:ext>
            </a:extLst>
          </p:cNvPr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Hierarchies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7CD04-4683-4B67-69E6-5EE20406E860}"/>
              </a:ext>
            </a:extLst>
          </p:cNvPr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Calculations</a:t>
            </a:r>
          </a:p>
        </p:txBody>
      </p:sp>
      <p:pic>
        <p:nvPicPr>
          <p:cNvPr id="55" name="Graphic 54" descr="Blender with solid fill">
            <a:extLst>
              <a:ext uri="{FF2B5EF4-FFF2-40B4-BE49-F238E27FC236}">
                <a16:creationId xmlns:a16="http://schemas.microsoft.com/office/drawing/2014/main" id="{BEC43F73-A077-3ADF-05FE-A6CFFAF0D9D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0076788" y="8205670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C96993B-12B1-4B72-3B41-A9D7EAEFC4B3}"/>
              </a:ext>
            </a:extLst>
          </p:cNvPr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Blending</a:t>
            </a:r>
          </a:p>
        </p:txBody>
      </p:sp>
      <p:pic>
        <p:nvPicPr>
          <p:cNvPr id="58" name="Graphic 57" descr="Abacus with solid fill">
            <a:extLst>
              <a:ext uri="{FF2B5EF4-FFF2-40B4-BE49-F238E27FC236}">
                <a16:creationId xmlns:a16="http://schemas.microsoft.com/office/drawing/2014/main" id="{DACB6DEB-6A68-D1FD-F5E7-72D5CC36AB7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264412" y="6200158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CB10DB-B465-8BE4-A9C5-8D1C6AF3C72C}"/>
              </a:ext>
            </a:extLst>
          </p:cNvPr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Advanced</a:t>
            </a:r>
          </a:p>
          <a:p>
            <a:r>
              <a:rPr lang="en-US" sz="2000" dirty="0"/>
              <a:t>Charts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59FA7E-80E8-C5E7-A696-C0F4328F0D0F}"/>
              </a:ext>
            </a:extLst>
          </p:cNvPr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Dashboards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7387DA-501D-BE86-D82D-D44AF2A4F4FF}"/>
              </a:ext>
            </a:extLst>
          </p:cNvPr>
          <p:cNvSpPr txBox="1"/>
          <p:nvPr/>
        </p:nvSpPr>
        <p:spPr>
          <a:xfrm>
            <a:off x="16968911" y="6564220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Stories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875A73-F418-870E-B68D-85D46C5773EE}"/>
              </a:ext>
            </a:extLst>
          </p:cNvPr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Certification Springs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B58308-EA4F-7411-FA7C-972EBC448404}"/>
              </a:ext>
            </a:extLst>
          </p:cNvPr>
          <p:cNvSpPr txBox="1"/>
          <p:nvPr/>
        </p:nvSpPr>
        <p:spPr>
          <a:xfrm>
            <a:off x="21761551" y="971541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7D4508-1D91-2AE2-3B80-CA67466EE555}"/>
              </a:ext>
            </a:extLst>
          </p:cNvPr>
          <p:cNvSpPr txBox="1"/>
          <p:nvPr/>
        </p:nvSpPr>
        <p:spPr>
          <a:xfrm>
            <a:off x="1698343" y="4414204"/>
            <a:ext cx="1963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Structures</a:t>
            </a:r>
          </a:p>
        </p:txBody>
      </p:sp>
      <p:pic>
        <p:nvPicPr>
          <p:cNvPr id="66" name="Graphic 65" descr="Map compass with solid fill">
            <a:extLst>
              <a:ext uri="{FF2B5EF4-FFF2-40B4-BE49-F238E27FC236}">
                <a16:creationId xmlns:a16="http://schemas.microsoft.com/office/drawing/2014/main" id="{FF7E490E-0740-9D66-3BCA-C2A98AA695E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04070" y="513368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638ac1109_0_94"/>
          <p:cNvSpPr txBox="1">
            <a:spLocks noGrp="1"/>
          </p:cNvSpPr>
          <p:nvPr>
            <p:ph type="title"/>
          </p:nvPr>
        </p:nvSpPr>
        <p:spPr>
          <a:xfrm>
            <a:off x="5127900" y="224500"/>
            <a:ext cx="184188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Dates in Tableau</a:t>
            </a:r>
            <a:endParaRPr/>
          </a:p>
        </p:txBody>
      </p:sp>
      <p:pic>
        <p:nvPicPr>
          <p:cNvPr id="246" name="Google Shape;246;g12638ac110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50" y="3079775"/>
            <a:ext cx="9184700" cy="70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638ac1109_0_118"/>
          <p:cNvSpPr txBox="1">
            <a:spLocks noGrp="1"/>
          </p:cNvSpPr>
          <p:nvPr>
            <p:ph type="title"/>
          </p:nvPr>
        </p:nvSpPr>
        <p:spPr>
          <a:xfrm>
            <a:off x="5127900" y="224500"/>
            <a:ext cx="184188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Date Hierarchy in Tableau</a:t>
            </a:r>
            <a:endParaRPr/>
          </a:p>
        </p:txBody>
      </p:sp>
      <p:sp>
        <p:nvSpPr>
          <p:cNvPr id="252" name="Google Shape;252;g12638ac1109_0_118"/>
          <p:cNvSpPr txBox="1"/>
          <p:nvPr/>
        </p:nvSpPr>
        <p:spPr>
          <a:xfrm>
            <a:off x="2309275" y="5287950"/>
            <a:ext cx="9271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Dates (and times) form a natural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(built in) hierarchy in Tableau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pic>
        <p:nvPicPr>
          <p:cNvPr id="253" name="Google Shape;253;g12638ac1109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325" y="3642812"/>
            <a:ext cx="15432877" cy="64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12638ac1109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0263" y="2369325"/>
            <a:ext cx="4535925" cy="103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638ac1109_0_113"/>
          <p:cNvSpPr txBox="1">
            <a:spLocks noGrp="1"/>
          </p:cNvSpPr>
          <p:nvPr>
            <p:ph type="title"/>
          </p:nvPr>
        </p:nvSpPr>
        <p:spPr>
          <a:xfrm>
            <a:off x="360775" y="224500"/>
            <a:ext cx="231858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Discrete/Continuous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Dates in Tableau</a:t>
            </a:r>
            <a:endParaRPr/>
          </a:p>
        </p:txBody>
      </p:sp>
      <p:pic>
        <p:nvPicPr>
          <p:cNvPr id="260" name="Google Shape;260;g12638ac1109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100" y="438350"/>
            <a:ext cx="4325750" cy="1327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2638ac1109_0_113"/>
          <p:cNvSpPr txBox="1"/>
          <p:nvPr/>
        </p:nvSpPr>
        <p:spPr>
          <a:xfrm>
            <a:off x="2496675" y="4797600"/>
            <a:ext cx="1482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4A86E8"/>
                </a:solidFill>
              </a:rPr>
              <a:t>Discrete time</a:t>
            </a:r>
            <a:endParaRPr sz="4800">
              <a:solidFill>
                <a:srgbClr val="4A86E8"/>
              </a:solidFill>
            </a:endParaRPr>
          </a:p>
        </p:txBody>
      </p:sp>
      <p:sp>
        <p:nvSpPr>
          <p:cNvPr id="262" name="Google Shape;262;g12638ac1109_0_113"/>
          <p:cNvSpPr txBox="1"/>
          <p:nvPr/>
        </p:nvSpPr>
        <p:spPr>
          <a:xfrm>
            <a:off x="2599625" y="7335825"/>
            <a:ext cx="1482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8761D"/>
                </a:solidFill>
              </a:rPr>
              <a:t>Continuous time</a:t>
            </a:r>
            <a:endParaRPr sz="4800">
              <a:solidFill>
                <a:srgbClr val="38761D"/>
              </a:solidFill>
            </a:endParaRPr>
          </a:p>
        </p:txBody>
      </p:sp>
      <p:cxnSp>
        <p:nvCxnSpPr>
          <p:cNvPr id="263" name="Google Shape;263;g12638ac1109_0_113"/>
          <p:cNvCxnSpPr/>
          <p:nvPr/>
        </p:nvCxnSpPr>
        <p:spPr>
          <a:xfrm>
            <a:off x="6639775" y="5259300"/>
            <a:ext cx="3731400" cy="0"/>
          </a:xfrm>
          <a:prstGeom prst="straightConnector1">
            <a:avLst/>
          </a:prstGeom>
          <a:noFill/>
          <a:ln w="1524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g12638ac1109_0_113"/>
          <p:cNvCxnSpPr/>
          <p:nvPr/>
        </p:nvCxnSpPr>
        <p:spPr>
          <a:xfrm>
            <a:off x="7177650" y="7951500"/>
            <a:ext cx="3731400" cy="0"/>
          </a:xfrm>
          <a:prstGeom prst="straightConnector1">
            <a:avLst/>
          </a:prstGeom>
          <a:noFill/>
          <a:ln w="1524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g12638ac1109_0_113"/>
          <p:cNvSpPr/>
          <p:nvPr/>
        </p:nvSpPr>
        <p:spPr>
          <a:xfrm>
            <a:off x="17139075" y="5508825"/>
            <a:ext cx="4325700" cy="1827000"/>
          </a:xfrm>
          <a:prstGeom prst="rect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2638ac1109_0_113"/>
          <p:cNvSpPr/>
          <p:nvPr/>
        </p:nvSpPr>
        <p:spPr>
          <a:xfrm>
            <a:off x="17139075" y="7797100"/>
            <a:ext cx="4325700" cy="23952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g12638ac1109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6650" y="2264263"/>
            <a:ext cx="4776950" cy="9625825"/>
          </a:xfrm>
          <a:prstGeom prst="rect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38ac1109_0_123"/>
          <p:cNvSpPr txBox="1">
            <a:spLocks noGrp="1"/>
          </p:cNvSpPr>
          <p:nvPr>
            <p:ph type="title"/>
          </p:nvPr>
        </p:nvSpPr>
        <p:spPr>
          <a:xfrm>
            <a:off x="3738275" y="275950"/>
            <a:ext cx="184188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Discrete Dates in Tableau</a:t>
            </a:r>
            <a:endParaRPr/>
          </a:p>
        </p:txBody>
      </p:sp>
      <p:pic>
        <p:nvPicPr>
          <p:cNvPr id="273" name="Google Shape;273;g12638ac1109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200" y="2230525"/>
            <a:ext cx="10450350" cy="10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2638ac1109_0_123"/>
          <p:cNvSpPr txBox="1"/>
          <p:nvPr/>
        </p:nvSpPr>
        <p:spPr>
          <a:xfrm>
            <a:off x="662325" y="5416625"/>
            <a:ext cx="92712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Discrete dates can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 rearranged for a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‘year-over-year’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analysis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38ac1109_0_140"/>
          <p:cNvSpPr txBox="1">
            <a:spLocks noGrp="1"/>
          </p:cNvSpPr>
          <p:nvPr>
            <p:ph type="title"/>
          </p:nvPr>
        </p:nvSpPr>
        <p:spPr>
          <a:xfrm>
            <a:off x="1777950" y="567025"/>
            <a:ext cx="20828100" cy="3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>
                <a:solidFill>
                  <a:srgbClr val="151618"/>
                </a:solidFill>
              </a:rPr>
              <a:t>Mini Challenge: </a:t>
            </a:r>
            <a:endParaRPr>
              <a:solidFill>
                <a:srgbClr val="15161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endParaRPr>
              <a:solidFill>
                <a:srgbClr val="151618"/>
              </a:solidFill>
            </a:endParaRPr>
          </a:p>
        </p:txBody>
      </p:sp>
      <p:sp>
        <p:nvSpPr>
          <p:cNvPr id="280" name="Google Shape;280;g12638ac1109_0_140"/>
          <p:cNvSpPr txBox="1"/>
          <p:nvPr/>
        </p:nvSpPr>
        <p:spPr>
          <a:xfrm>
            <a:off x="3408900" y="3720325"/>
            <a:ext cx="17566200" cy="6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AutoNum type="arabicPeriod"/>
            </a:pPr>
            <a:r>
              <a:rPr lang="en-US" sz="7200">
                <a:solidFill>
                  <a:srgbClr val="202124"/>
                </a:solidFill>
              </a:rPr>
              <a:t>Use ‘baseball2015-2019.csv’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AutoNum type="arabicPeriod"/>
            </a:pPr>
            <a:r>
              <a:rPr lang="en-US" sz="7200">
                <a:solidFill>
                  <a:srgbClr val="202124"/>
                </a:solidFill>
              </a:rPr>
              <a:t>Create a hierarchy for TeamID and LgID and call it ‘Leagues’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AutoNum type="arabicPeriod"/>
            </a:pPr>
            <a:r>
              <a:rPr lang="en-US" sz="7200">
                <a:solidFill>
                  <a:srgbClr val="202124"/>
                </a:solidFill>
              </a:rPr>
              <a:t>Create groups for NL East and AL East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AutoNum type="arabicPeriod"/>
            </a:pPr>
            <a:r>
              <a:rPr lang="en-US" sz="7200">
                <a:solidFill>
                  <a:srgbClr val="202124"/>
                </a:solidFill>
              </a:rPr>
              <a:t>Create a Set for World Series Winners</a:t>
            </a:r>
            <a:endParaRPr sz="72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638ac1109_0_145"/>
          <p:cNvSpPr txBox="1">
            <a:spLocks noGrp="1"/>
          </p:cNvSpPr>
          <p:nvPr>
            <p:ph type="title"/>
          </p:nvPr>
        </p:nvSpPr>
        <p:spPr>
          <a:xfrm>
            <a:off x="6997550" y="300600"/>
            <a:ext cx="167001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Baseball Groups</a:t>
            </a:r>
            <a:endParaRPr/>
          </a:p>
        </p:txBody>
      </p:sp>
      <p:pic>
        <p:nvPicPr>
          <p:cNvPr id="286" name="Google Shape;286;g12638ac1109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25" y="3244412"/>
            <a:ext cx="5008375" cy="86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2638ac1109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8625" y="3731988"/>
            <a:ext cx="4006150" cy="77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2638ac1109_0_145"/>
          <p:cNvSpPr txBox="1"/>
          <p:nvPr/>
        </p:nvSpPr>
        <p:spPr>
          <a:xfrm>
            <a:off x="2173150" y="5019875"/>
            <a:ext cx="4006200" cy="61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TOR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NYA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TBA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BOS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BAL</a:t>
            </a:r>
            <a:endParaRPr sz="7700"/>
          </a:p>
        </p:txBody>
      </p:sp>
      <p:sp>
        <p:nvSpPr>
          <p:cNvPr id="289" name="Google Shape;289;g12638ac1109_0_145"/>
          <p:cNvSpPr txBox="1"/>
          <p:nvPr/>
        </p:nvSpPr>
        <p:spPr>
          <a:xfrm>
            <a:off x="13853750" y="5019875"/>
            <a:ext cx="4006200" cy="61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NYN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MIA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ATL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PHI</a:t>
            </a:r>
            <a:endParaRPr sz="7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/>
              <a:t>WAS</a:t>
            </a:r>
            <a:endParaRPr sz="7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638ac1109_0_153"/>
          <p:cNvSpPr txBox="1">
            <a:spLocks noGrp="1"/>
          </p:cNvSpPr>
          <p:nvPr>
            <p:ph type="title"/>
          </p:nvPr>
        </p:nvSpPr>
        <p:spPr>
          <a:xfrm>
            <a:off x="3738300" y="1987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World Series Winners Set</a:t>
            </a:r>
            <a:endParaRPr/>
          </a:p>
        </p:txBody>
      </p:sp>
      <p:sp>
        <p:nvSpPr>
          <p:cNvPr id="295" name="Google Shape;295;g12638ac1109_0_153"/>
          <p:cNvSpPr txBox="1"/>
          <p:nvPr/>
        </p:nvSpPr>
        <p:spPr>
          <a:xfrm>
            <a:off x="2906350" y="3632700"/>
            <a:ext cx="12099900" cy="6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Char char="●"/>
            </a:pPr>
            <a:r>
              <a:rPr lang="en-US" sz="7200">
                <a:solidFill>
                  <a:srgbClr val="202124"/>
                </a:solidFill>
              </a:rPr>
              <a:t>2019 Washington Nationals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Char char="●"/>
            </a:pPr>
            <a:r>
              <a:rPr lang="en-US" sz="7200">
                <a:solidFill>
                  <a:srgbClr val="202124"/>
                </a:solidFill>
              </a:rPr>
              <a:t>2018 Boston Red Sox 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Char char="●"/>
            </a:pPr>
            <a:r>
              <a:rPr lang="en-US" sz="7200">
                <a:solidFill>
                  <a:srgbClr val="202124"/>
                </a:solidFill>
              </a:rPr>
              <a:t>2017 Houston Astros 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Char char="●"/>
            </a:pPr>
            <a:r>
              <a:rPr lang="en-US" sz="7200">
                <a:solidFill>
                  <a:srgbClr val="202124"/>
                </a:solidFill>
              </a:rPr>
              <a:t>2016 Chicago Cubs</a:t>
            </a:r>
            <a:endParaRPr sz="7200">
              <a:solidFill>
                <a:srgbClr val="202124"/>
              </a:solidFill>
            </a:endParaRPr>
          </a:p>
          <a:p>
            <a:pPr marL="4572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7200"/>
              <a:buChar char="●"/>
            </a:pPr>
            <a:r>
              <a:rPr lang="en-US" sz="7200">
                <a:solidFill>
                  <a:srgbClr val="202124"/>
                </a:solidFill>
              </a:rPr>
              <a:t>2015 Kansas City Royals</a:t>
            </a:r>
            <a:endParaRPr sz="72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413132" y="2947925"/>
            <a:ext cx="5676900" cy="3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ct val="1000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3 Learning Outcomes</a:t>
            </a:r>
            <a:endParaRPr/>
          </a:p>
        </p:txBody>
      </p:sp>
      <p:grpSp>
        <p:nvGrpSpPr>
          <p:cNvPr id="103" name="Google Shape;103;p6"/>
          <p:cNvGrpSpPr/>
          <p:nvPr/>
        </p:nvGrpSpPr>
        <p:grpSpPr>
          <a:xfrm>
            <a:off x="6520182" y="6761049"/>
            <a:ext cx="17450700" cy="2441316"/>
            <a:chOff x="0" y="-2"/>
            <a:chExt cx="17450700" cy="2441316"/>
          </a:xfrm>
        </p:grpSpPr>
        <p:sp>
          <p:nvSpPr>
            <p:cNvPr id="104" name="Google Shape;104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 txBox="1"/>
              <p:nvPr/>
            </p:nvSpPr>
            <p:spPr>
              <a:xfrm>
                <a:off x="549752" y="314543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>
                    <a:solidFill>
                      <a:srgbClr val="FFFFFF"/>
                    </a:solidFill>
                  </a:rPr>
                  <a:t>Understand custom parameters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" name="Google Shape;108;p6"/>
          <p:cNvGrpSpPr/>
          <p:nvPr/>
        </p:nvGrpSpPr>
        <p:grpSpPr>
          <a:xfrm>
            <a:off x="6520182" y="9244453"/>
            <a:ext cx="17450700" cy="2441316"/>
            <a:chOff x="0" y="-2"/>
            <a:chExt cx="17450700" cy="2441316"/>
          </a:xfrm>
        </p:grpSpPr>
        <p:sp>
          <p:nvSpPr>
            <p:cNvPr id="109" name="Google Shape;109;p6"/>
            <p:cNvSpPr/>
            <p:nvPr/>
          </p:nvSpPr>
          <p:spPr>
            <a:xfrm>
              <a:off x="0" y="901714"/>
              <a:ext cx="17450700" cy="1539600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6"/>
            <p:cNvGrpSpPr/>
            <p:nvPr/>
          </p:nvGrpSpPr>
          <p:grpSpPr>
            <a:xfrm>
              <a:off x="872535" y="-2"/>
              <a:ext cx="16354800" cy="1803300"/>
              <a:chOff x="-1" y="0"/>
              <a:chExt cx="16354800" cy="1803300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-1" y="0"/>
                <a:ext cx="16354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6"/>
              <p:cNvSpPr txBox="1"/>
              <p:nvPr/>
            </p:nvSpPr>
            <p:spPr>
              <a:xfrm>
                <a:off x="549752" y="438969"/>
                <a:ext cx="15255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>
                    <a:solidFill>
                      <a:srgbClr val="FFFFFF"/>
                    </a:solidFill>
                  </a:rPr>
                  <a:t>Understand date/time in Tableau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" name="Google Shape;113;p6"/>
          <p:cNvGrpSpPr/>
          <p:nvPr/>
        </p:nvGrpSpPr>
        <p:grpSpPr>
          <a:xfrm>
            <a:off x="6520182" y="1607528"/>
            <a:ext cx="17450700" cy="5212441"/>
            <a:chOff x="0" y="2771123"/>
            <a:chExt cx="17450700" cy="5212441"/>
          </a:xfrm>
        </p:grpSpPr>
        <p:sp>
          <p:nvSpPr>
            <p:cNvPr id="114" name="Google Shape;114;p6"/>
            <p:cNvSpPr/>
            <p:nvPr/>
          </p:nvSpPr>
          <p:spPr>
            <a:xfrm>
              <a:off x="0" y="3672839"/>
              <a:ext cx="17450700" cy="1539600"/>
            </a:xfrm>
            <a:prstGeom prst="rect">
              <a:avLst/>
            </a:prstGeom>
            <a:solidFill>
              <a:srgbClr val="FFFFFF">
                <a:alpha val="89020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p6"/>
            <p:cNvGrpSpPr/>
            <p:nvPr/>
          </p:nvGrpSpPr>
          <p:grpSpPr>
            <a:xfrm>
              <a:off x="872535" y="2771123"/>
              <a:ext cx="16195800" cy="1803300"/>
              <a:chOff x="-1" y="0"/>
              <a:chExt cx="16195800" cy="1803300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-1" y="0"/>
                <a:ext cx="16195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 txBox="1"/>
              <p:nvPr/>
            </p:nvSpPr>
            <p:spPr>
              <a:xfrm>
                <a:off x="549752" y="438969"/>
                <a:ext cx="15096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 how to </a:t>
                </a:r>
                <a:r>
                  <a:rPr lang="en-US" sz="6500">
                    <a:solidFill>
                      <a:srgbClr val="FFFFFF"/>
                    </a:solidFill>
                  </a:rPr>
                  <a:t>create a hierarchy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" name="Google Shape;118;p6"/>
            <p:cNvSpPr/>
            <p:nvPr/>
          </p:nvSpPr>
          <p:spPr>
            <a:xfrm>
              <a:off x="0" y="6443964"/>
              <a:ext cx="17450700" cy="1539600"/>
            </a:xfrm>
            <a:prstGeom prst="rect">
              <a:avLst/>
            </a:prstGeom>
            <a:solidFill>
              <a:srgbClr val="FFFFFF">
                <a:alpha val="89020"/>
              </a:srgb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872535" y="5542249"/>
              <a:ext cx="16087800" cy="1803300"/>
              <a:chOff x="-1" y="0"/>
              <a:chExt cx="16087800" cy="18033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-1" y="0"/>
                <a:ext cx="16087800" cy="1803300"/>
              </a:xfrm>
              <a:prstGeom prst="roundRect">
                <a:avLst>
                  <a:gd name="adj" fmla="val 16667"/>
                </a:avLst>
              </a:prstGeom>
              <a:solidFill>
                <a:srgbClr val="013260"/>
              </a:solidFill>
              <a:ln w="254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"/>
              <p:cNvSpPr txBox="1"/>
              <p:nvPr/>
            </p:nvSpPr>
            <p:spPr>
              <a:xfrm>
                <a:off x="549753" y="438969"/>
                <a:ext cx="14988300" cy="9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lang="en-US" sz="6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Demonstrate</a:t>
                </a:r>
                <a:r>
                  <a:rPr lang="en-US" sz="6500">
                    <a:solidFill>
                      <a:srgbClr val="FFFFFF"/>
                    </a:solidFill>
                  </a:rPr>
                  <a:t> creating groups and sets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00" y="2063775"/>
            <a:ext cx="16984724" cy="106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2410200" y="0"/>
            <a:ext cx="20828100" cy="3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Hierarchies </a:t>
            </a:r>
            <a:r>
              <a:rPr lang="en-US" sz="9100">
                <a:solidFill>
                  <a:srgbClr val="000000"/>
                </a:solidFill>
              </a:rPr>
              <a:t>Everywhere!</a:t>
            </a:r>
            <a:endParaRPr sz="9100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endParaRPr sz="9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2635be453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900" y="3391350"/>
            <a:ext cx="20339323" cy="85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2635be453a_0_5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Hierarchies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12635be453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99" y="3305050"/>
            <a:ext cx="19850149" cy="88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2635be453a_0_11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Car Hierarchy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2635be453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75" y="2480450"/>
            <a:ext cx="23161127" cy="96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2635be453a_0_15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Sports Hierarchy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10aab956_0_75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Location Hierarchies</a:t>
            </a:r>
            <a:endParaRPr/>
          </a:p>
        </p:txBody>
      </p:sp>
      <p:pic>
        <p:nvPicPr>
          <p:cNvPr id="151" name="Google Shape;151;g12210aab956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75" y="2598200"/>
            <a:ext cx="22616348" cy="96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35be453a_0_22"/>
          <p:cNvSpPr txBox="1">
            <a:spLocks noGrp="1"/>
          </p:cNvSpPr>
          <p:nvPr>
            <p:ph type="title" idx="4294967295"/>
          </p:nvPr>
        </p:nvSpPr>
        <p:spPr>
          <a:xfrm>
            <a:off x="1777950" y="550400"/>
            <a:ext cx="208281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-US"/>
              <a:t>Date/Time Hierarchy</a:t>
            </a:r>
            <a:endParaRPr/>
          </a:p>
        </p:txBody>
      </p:sp>
      <p:pic>
        <p:nvPicPr>
          <p:cNvPr id="157" name="Google Shape;157;g12635be453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3827"/>
            <a:ext cx="23642402" cy="9850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</Words>
  <Application>Microsoft Macintosh PowerPoint</Application>
  <PresentationFormat>Custom</PresentationFormat>
  <Paragraphs>92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White</vt:lpstr>
      <vt:lpstr>Tableau Module 3</vt:lpstr>
      <vt:lpstr>PowerPoint Presentation</vt:lpstr>
      <vt:lpstr>Module 3 Learning Outcomes</vt:lpstr>
      <vt:lpstr>Hierarchies Everywhere! </vt:lpstr>
      <vt:lpstr>Hierarchies</vt:lpstr>
      <vt:lpstr>Car Hierarchy</vt:lpstr>
      <vt:lpstr>Sports Hierarchy</vt:lpstr>
      <vt:lpstr>Location Hierarchies</vt:lpstr>
      <vt:lpstr>Date/Time Hierarchy</vt:lpstr>
      <vt:lpstr>Creating Hierarchies</vt:lpstr>
      <vt:lpstr>Editing Hierarchies</vt:lpstr>
      <vt:lpstr>Drilling Down Into Hierarchies</vt:lpstr>
      <vt:lpstr>Creating Groups</vt:lpstr>
      <vt:lpstr>Updating Groups</vt:lpstr>
      <vt:lpstr>Creating Sets</vt:lpstr>
      <vt:lpstr>Parameters and Dates in Tableau</vt:lpstr>
      <vt:lpstr>Parameters are Variables</vt:lpstr>
      <vt:lpstr>Parameters for Filtering</vt:lpstr>
      <vt:lpstr>Dynamic Parameters*</vt:lpstr>
      <vt:lpstr>Dates in Tableau</vt:lpstr>
      <vt:lpstr>Date Hierarchy in Tableau</vt:lpstr>
      <vt:lpstr>Discrete/Continuous  Dates in Tableau</vt:lpstr>
      <vt:lpstr>Discrete Dates in Tableau</vt:lpstr>
      <vt:lpstr>Mini Challenge:  </vt:lpstr>
      <vt:lpstr>Baseball Groups</vt:lpstr>
      <vt:lpstr>World Series Winners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Module 3</dc:title>
  <cp:lastModifiedBy>Dennis McGrath</cp:lastModifiedBy>
  <cp:revision>2</cp:revision>
  <dcterms:modified xsi:type="dcterms:W3CDTF">2022-12-19T18:59:32Z</dcterms:modified>
</cp:coreProperties>
</file>