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13716000" cx="24384000"/>
  <p:notesSz cx="6858000" cy="9144000"/>
  <p:embeddedFontLs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R/wuXAIzlTXUiQ8MmFoKA7EmT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2b4d12603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152b4d12603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2b4d12603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152b4d12603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2b4d12603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152b4d12603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2b4d12603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152b4d12603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2b4d12603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152b4d12603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52b4d12603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152b4d12603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2b4d12603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152b4d12603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2b4d12603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152b4d12603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52b4d12603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g152b4d12603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2b4d1260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52b4d1260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152b4d1260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2b4d1260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152b4d1260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2b4d12603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152b4d12603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2b4d12603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152b4d12603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2b4d12603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152b4d12603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dfceaf0e5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dfceaf0e5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2b4d12603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152b4d12603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5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14" name="Google Shape;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15" name="Google Shape;1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5"/>
          <p:cNvSpPr txBox="1"/>
          <p:nvPr>
            <p:ph type="title"/>
          </p:nvPr>
        </p:nvSpPr>
        <p:spPr>
          <a:xfrm>
            <a:off x="2635843" y="2368550"/>
            <a:ext cx="1911240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body"/>
          </p:nvPr>
        </p:nvSpPr>
        <p:spPr>
          <a:xfrm>
            <a:off x="2635843" y="7823200"/>
            <a:ext cx="19112402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pic>
        <p:nvPicPr>
          <p:cNvPr descr="Google Shape;15;p2" id="18" name="Google Shape;1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9284" y="7337425"/>
            <a:ext cx="7025401" cy="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5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bject">
  <p:cSld name="Title &amp; 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23;p4" id="64" name="Google Shape;6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7"/>
          <p:cNvSpPr txBox="1"/>
          <p:nvPr>
            <p:ph idx="1" type="body"/>
          </p:nvPr>
        </p:nvSpPr>
        <p:spPr>
          <a:xfrm>
            <a:off x="2820129" y="3811570"/>
            <a:ext cx="18743701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/>
          <p:nvPr>
            <p:ph idx="1" type="body"/>
          </p:nvPr>
        </p:nvSpPr>
        <p:spPr>
          <a:xfrm>
            <a:off x="2814747" y="3603314"/>
            <a:ext cx="18754503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de">
  <p:cSld name="Title &amp; Co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35;p7" id="73" name="Google Shape;73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0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Left">
  <p:cSld name="Title &amp; Bullets on Lef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1"/>
          <p:cNvSpPr txBox="1"/>
          <p:nvPr>
            <p:ph idx="1" type="body"/>
          </p:nvPr>
        </p:nvSpPr>
        <p:spPr>
          <a:xfrm>
            <a:off x="2814747" y="3603314"/>
            <a:ext cx="8912703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type="title"/>
          </p:nvPr>
        </p:nvSpPr>
        <p:spPr>
          <a:xfrm>
            <a:off x="2841773" y="1233671"/>
            <a:ext cx="18700501" cy="169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2" type="sldNum"/>
          </p:nvPr>
        </p:nvSpPr>
        <p:spPr>
          <a:xfrm>
            <a:off x="11992403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Right">
  <p:cSld name="Title &amp; Bullets on Righ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2"/>
          <p:cNvSpPr txBox="1"/>
          <p:nvPr>
            <p:ph idx="1" type="body"/>
          </p:nvPr>
        </p:nvSpPr>
        <p:spPr>
          <a:xfrm>
            <a:off x="12597155" y="3603314"/>
            <a:ext cx="8912702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 Bullets">
  <p:cSld name="Title &amp; Two Column Bulle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3"/>
          <p:cNvSpPr txBox="1"/>
          <p:nvPr>
            <p:ph idx="1" type="body"/>
          </p:nvPr>
        </p:nvSpPr>
        <p:spPr>
          <a:xfrm>
            <a:off x="2822674" y="3603314"/>
            <a:ext cx="18712500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85" name="Google Shape;85;p43"/>
          <p:cNvSpPr txBox="1"/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43"/>
          <p:cNvSpPr txBox="1"/>
          <p:nvPr>
            <p:ph idx="12" type="sldNum"/>
          </p:nvPr>
        </p:nvSpPr>
        <p:spPr>
          <a:xfrm>
            <a:off x="11994646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5"/>
          <p:cNvSpPr txBox="1"/>
          <p:nvPr>
            <p:ph type="title"/>
          </p:nvPr>
        </p:nvSpPr>
        <p:spPr>
          <a:xfrm>
            <a:off x="635000" y="9944100"/>
            <a:ext cx="23114101" cy="20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89" name="Google Shape;89;p45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6"/>
          <p:cNvSpPr txBox="1"/>
          <p:nvPr>
            <p:ph type="title"/>
          </p:nvPr>
        </p:nvSpPr>
        <p:spPr>
          <a:xfrm>
            <a:off x="2836641" y="2395338"/>
            <a:ext cx="8709002" cy="38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92" name="Google Shape;92;p46"/>
          <p:cNvSpPr txBox="1"/>
          <p:nvPr>
            <p:ph idx="1" type="body"/>
          </p:nvPr>
        </p:nvSpPr>
        <p:spPr>
          <a:xfrm>
            <a:off x="2836641" y="7226300"/>
            <a:ext cx="8709002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pic>
        <p:nvPicPr>
          <p:cNvPr descr="Google Shape;57;p13" id="93" name="Google Shape;93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2391" y="6707716"/>
            <a:ext cx="5417402" cy="8880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6"/>
          <p:cNvSpPr txBox="1"/>
          <p:nvPr>
            <p:ph idx="12" type="sldNum"/>
          </p:nvPr>
        </p:nvSpPr>
        <p:spPr>
          <a:xfrm>
            <a:off x="11953579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/>
          <p:nvPr>
            <p:ph idx="12" type="sldNum"/>
          </p:nvPr>
        </p:nvSpPr>
        <p:spPr>
          <a:xfrm>
            <a:off x="12058551" y="13115925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9"/>
          <p:cNvSpPr txBox="1"/>
          <p:nvPr>
            <p:ph idx="12" type="sldNum"/>
          </p:nvPr>
        </p:nvSpPr>
        <p:spPr>
          <a:xfrm>
            <a:off x="17290913" y="12712700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12007653" y="13074035"/>
            <a:ext cx="368574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 showMasterSp="0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24" name="Google Shape;2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25" name="Google Shape;2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6"/>
          <p:cNvSpPr txBox="1"/>
          <p:nvPr>
            <p:ph type="title"/>
          </p:nvPr>
        </p:nvSpPr>
        <p:spPr>
          <a:xfrm>
            <a:off x="1778000" y="4152900"/>
            <a:ext cx="20828101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24c79298af_0_140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/>
        </p:txBody>
      </p:sp>
      <p:sp>
        <p:nvSpPr>
          <p:cNvPr id="30" name="Google Shape;30;g124c79298af_0_140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๏"/>
              <a:defRPr/>
            </a:lvl1pPr>
            <a:lvl2pPr indent="-457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31" name="Google Shape;31;g124c79298af_0_140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g124c79298af_0_140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g124c79298af_0_140"/>
          <p:cNvSpPr txBox="1"/>
          <p:nvPr>
            <p:ph idx="12" type="sldNum"/>
          </p:nvPr>
        </p:nvSpPr>
        <p:spPr>
          <a:xfrm>
            <a:off x="17221200" y="12712700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52b4d12603_0_272"/>
          <p:cNvSpPr txBox="1"/>
          <p:nvPr>
            <p:ph type="ctrTitle"/>
          </p:nvPr>
        </p:nvSpPr>
        <p:spPr>
          <a:xfrm>
            <a:off x="3048000" y="2244726"/>
            <a:ext cx="18288000" cy="477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/>
        </p:txBody>
      </p:sp>
      <p:sp>
        <p:nvSpPr>
          <p:cNvPr id="36" name="Google Shape;36;g152b4d12603_0_272"/>
          <p:cNvSpPr txBox="1"/>
          <p:nvPr>
            <p:ph idx="1" type="subTitle"/>
          </p:nvPr>
        </p:nvSpPr>
        <p:spPr>
          <a:xfrm>
            <a:off x="3048000" y="7204076"/>
            <a:ext cx="182880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37" name="Google Shape;37;g152b4d12603_0_272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g152b4d12603_0_272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g152b4d12603_0_272"/>
          <p:cNvSpPr txBox="1"/>
          <p:nvPr>
            <p:ph idx="12" type="sldNum"/>
          </p:nvPr>
        </p:nvSpPr>
        <p:spPr>
          <a:xfrm>
            <a:off x="17221200" y="12712700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52b4d12603_0_278"/>
          <p:cNvSpPr txBox="1"/>
          <p:nvPr>
            <p:ph type="title"/>
          </p:nvPr>
        </p:nvSpPr>
        <p:spPr>
          <a:xfrm>
            <a:off x="1679576" y="914400"/>
            <a:ext cx="7864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/>
        </p:txBody>
      </p:sp>
      <p:sp>
        <p:nvSpPr>
          <p:cNvPr id="42" name="Google Shape;42;g152b4d12603_0_278"/>
          <p:cNvSpPr txBox="1"/>
          <p:nvPr>
            <p:ph idx="1" type="body"/>
          </p:nvPr>
        </p:nvSpPr>
        <p:spPr>
          <a:xfrm>
            <a:off x="10366376" y="1974850"/>
            <a:ext cx="12344400" cy="9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๏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43" name="Google Shape;43;g152b4d12603_0_278"/>
          <p:cNvSpPr txBox="1"/>
          <p:nvPr>
            <p:ph idx="2" type="body"/>
          </p:nvPr>
        </p:nvSpPr>
        <p:spPr>
          <a:xfrm>
            <a:off x="1679576" y="4114800"/>
            <a:ext cx="7864200" cy="7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44" name="Google Shape;44;g152b4d12603_0_278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g152b4d12603_0_278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g152b4d12603_0_278"/>
          <p:cNvSpPr txBox="1"/>
          <p:nvPr>
            <p:ph idx="12" type="sldNum"/>
          </p:nvPr>
        </p:nvSpPr>
        <p:spPr>
          <a:xfrm>
            <a:off x="17221200" y="12712700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52b4d12603_0_285"/>
          <p:cNvSpPr txBox="1"/>
          <p:nvPr>
            <p:ph type="title"/>
          </p:nvPr>
        </p:nvSpPr>
        <p:spPr>
          <a:xfrm>
            <a:off x="1679576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/>
        </p:txBody>
      </p:sp>
      <p:sp>
        <p:nvSpPr>
          <p:cNvPr id="49" name="Google Shape;49;g152b4d12603_0_285"/>
          <p:cNvSpPr txBox="1"/>
          <p:nvPr>
            <p:ph idx="1" type="body"/>
          </p:nvPr>
        </p:nvSpPr>
        <p:spPr>
          <a:xfrm>
            <a:off x="1679576" y="3362326"/>
            <a:ext cx="103158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50" name="Google Shape;50;g152b4d12603_0_285"/>
          <p:cNvSpPr txBox="1"/>
          <p:nvPr>
            <p:ph idx="2" type="body"/>
          </p:nvPr>
        </p:nvSpPr>
        <p:spPr>
          <a:xfrm>
            <a:off x="1679576" y="5010150"/>
            <a:ext cx="103158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๏"/>
              <a:defRPr/>
            </a:lvl1pPr>
            <a:lvl2pPr indent="-457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1" name="Google Shape;51;g152b4d12603_0_285"/>
          <p:cNvSpPr txBox="1"/>
          <p:nvPr>
            <p:ph idx="3" type="body"/>
          </p:nvPr>
        </p:nvSpPr>
        <p:spPr>
          <a:xfrm>
            <a:off x="12344400" y="3362326"/>
            <a:ext cx="103662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52" name="Google Shape;52;g152b4d12603_0_285"/>
          <p:cNvSpPr txBox="1"/>
          <p:nvPr>
            <p:ph idx="4" type="body"/>
          </p:nvPr>
        </p:nvSpPr>
        <p:spPr>
          <a:xfrm>
            <a:off x="12344400" y="5010150"/>
            <a:ext cx="103662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๏"/>
              <a:defRPr/>
            </a:lvl1pPr>
            <a:lvl2pPr indent="-457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3" name="Google Shape;53;g152b4d12603_0_285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152b4d12603_0_285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g152b4d12603_0_285"/>
          <p:cNvSpPr txBox="1"/>
          <p:nvPr>
            <p:ph idx="12" type="sldNum"/>
          </p:nvPr>
        </p:nvSpPr>
        <p:spPr>
          <a:xfrm>
            <a:off x="17221200" y="12712700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/>
          <p:nvPr>
            <p:ph idx="1" type="body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idx="12" type="sldNum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4"/>
          <p:cNvSpPr txBox="1"/>
          <p:nvPr>
            <p:ph idx="1" type="body"/>
          </p:nvPr>
        </p:nvSpPr>
        <p:spPr>
          <a:xfrm>
            <a:off x="2838063" y="1246941"/>
            <a:ext cx="18678000" cy="10818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61" name="Google Shape;61;p44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22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7.xml"/><Relationship Id="rId21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23" Type="http://schemas.openxmlformats.org/officeDocument/2006/relationships/theme" Target="../theme/theme1.xml"/><Relationship Id="rId1" Type="http://schemas.openxmlformats.org/officeDocument/2006/relationships/image" Target="../media/image2.png"/><Relationship Id="rId2" Type="http://schemas.openxmlformats.org/officeDocument/2006/relationships/image" Target="../media/image1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7" name="Google Shape;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8" name="Google Shape;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34"/>
          <p:cNvSpPr txBox="1"/>
          <p:nvPr>
            <p:ph idx="1" type="body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๏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58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58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58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58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58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58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58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58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4"/>
          <p:cNvSpPr txBox="1"/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2" type="sldNum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45.png"/><Relationship Id="rId22" Type="http://schemas.openxmlformats.org/officeDocument/2006/relationships/image" Target="../media/image25.png"/><Relationship Id="rId21" Type="http://schemas.openxmlformats.org/officeDocument/2006/relationships/image" Target="../media/image27.png"/><Relationship Id="rId24" Type="http://schemas.openxmlformats.org/officeDocument/2006/relationships/image" Target="../media/image47.png"/><Relationship Id="rId23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26" Type="http://schemas.openxmlformats.org/officeDocument/2006/relationships/image" Target="../media/image36.png"/><Relationship Id="rId25" Type="http://schemas.openxmlformats.org/officeDocument/2006/relationships/image" Target="../media/image22.png"/><Relationship Id="rId28" Type="http://schemas.openxmlformats.org/officeDocument/2006/relationships/image" Target="../media/image38.png"/><Relationship Id="rId27" Type="http://schemas.openxmlformats.org/officeDocument/2006/relationships/image" Target="../media/image41.png"/><Relationship Id="rId5" Type="http://schemas.openxmlformats.org/officeDocument/2006/relationships/image" Target="../media/image11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29.png"/><Relationship Id="rId11" Type="http://schemas.openxmlformats.org/officeDocument/2006/relationships/image" Target="../media/image26.png"/><Relationship Id="rId10" Type="http://schemas.openxmlformats.org/officeDocument/2006/relationships/image" Target="../media/image19.png"/><Relationship Id="rId13" Type="http://schemas.openxmlformats.org/officeDocument/2006/relationships/image" Target="../media/image16.png"/><Relationship Id="rId12" Type="http://schemas.openxmlformats.org/officeDocument/2006/relationships/image" Target="../media/image21.png"/><Relationship Id="rId15" Type="http://schemas.openxmlformats.org/officeDocument/2006/relationships/image" Target="../media/image28.png"/><Relationship Id="rId14" Type="http://schemas.openxmlformats.org/officeDocument/2006/relationships/image" Target="../media/image23.png"/><Relationship Id="rId17" Type="http://schemas.openxmlformats.org/officeDocument/2006/relationships/image" Target="../media/image33.png"/><Relationship Id="rId16" Type="http://schemas.openxmlformats.org/officeDocument/2006/relationships/image" Target="../media/image53.png"/><Relationship Id="rId19" Type="http://schemas.openxmlformats.org/officeDocument/2006/relationships/image" Target="../media/image18.png"/><Relationship Id="rId18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jpg"/><Relationship Id="rId4" Type="http://schemas.openxmlformats.org/officeDocument/2006/relationships/image" Target="../media/image34.png"/><Relationship Id="rId5" Type="http://schemas.openxmlformats.org/officeDocument/2006/relationships/image" Target="../media/image40.png"/><Relationship Id="rId6" Type="http://schemas.openxmlformats.org/officeDocument/2006/relationships/image" Target="../media/image32.png"/><Relationship Id="rId7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ublic.tableau.com/" TargetMode="External"/><Relationship Id="rId4" Type="http://schemas.openxmlformats.org/officeDocument/2006/relationships/image" Target="../media/image31.png"/><Relationship Id="rId5" Type="http://schemas.openxmlformats.org/officeDocument/2006/relationships/image" Target="../media/image5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ublic.tableau.com/app/resources/sample-data" TargetMode="External"/><Relationship Id="rId4" Type="http://schemas.openxmlformats.org/officeDocument/2006/relationships/image" Target="../media/image5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/>
        </p:nvSpPr>
        <p:spPr>
          <a:xfrm>
            <a:off x="18221493" y="13103173"/>
            <a:ext cx="3358136" cy="360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>
            <p:ph idx="4294967295" type="ctrTitle"/>
          </p:nvPr>
        </p:nvSpPr>
        <p:spPr>
          <a:xfrm>
            <a:off x="2589458" y="3721079"/>
            <a:ext cx="19205084" cy="347566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7700"/>
              <a:buFont typeface="Arial"/>
              <a:buNone/>
            </a:pPr>
            <a:r>
              <a:rPr b="1" i="0" lang="en-US" sz="77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Tableau Module 1 </a:t>
            </a:r>
            <a:endParaRPr b="1" i="0" sz="100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>
            <p:ph idx="4294967295" type="sldNum"/>
          </p:nvPr>
        </p:nvSpPr>
        <p:spPr>
          <a:xfrm>
            <a:off x="12071280" y="13074034"/>
            <a:ext cx="241438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b="1" lang="en-US" sz="1800">
                <a:solidFill>
                  <a:srgbClr val="FFFFFF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2b4d12603_0_61"/>
          <p:cNvSpPr txBox="1"/>
          <p:nvPr>
            <p:ph type="title"/>
          </p:nvPr>
        </p:nvSpPr>
        <p:spPr>
          <a:xfrm>
            <a:off x="655225" y="394725"/>
            <a:ext cx="258897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en-US"/>
              <a:t>Connect or Open</a:t>
            </a:r>
            <a:endParaRPr/>
          </a:p>
        </p:txBody>
      </p:sp>
      <p:pic>
        <p:nvPicPr>
          <p:cNvPr descr="Graphical user interface, application, Word&#10;&#10;Description automatically generated" id="233" name="Google Shape;233;g152b4d12603_0_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5066" y="1625689"/>
            <a:ext cx="17359200" cy="104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2b4d12603_0_66"/>
          <p:cNvSpPr txBox="1"/>
          <p:nvPr>
            <p:ph type="title"/>
          </p:nvPr>
        </p:nvSpPr>
        <p:spPr>
          <a:xfrm>
            <a:off x="524175" y="0"/>
            <a:ext cx="27505800" cy="29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Excel Worksheets are Separate Tables</a:t>
            </a:r>
            <a:endParaRPr/>
          </a:p>
        </p:txBody>
      </p:sp>
      <p:pic>
        <p:nvPicPr>
          <p:cNvPr descr="Graphical user interface, application&#10;&#10;Description automatically generated" id="239" name="Google Shape;239;g152b4d12603_0_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9075" y="3145026"/>
            <a:ext cx="12682500" cy="91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application&#10;&#10;Description automatically generated" id="244" name="Google Shape;244;g152b4d12603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3525" y="314325"/>
            <a:ext cx="19554948" cy="1237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2b4d12603_0_75"/>
          <p:cNvSpPr txBox="1"/>
          <p:nvPr>
            <p:ph type="title"/>
          </p:nvPr>
        </p:nvSpPr>
        <p:spPr>
          <a:xfrm>
            <a:off x="218400" y="349450"/>
            <a:ext cx="253218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en-US"/>
              <a:t>Tableau </a:t>
            </a:r>
            <a:endParaRPr/>
          </a:p>
        </p:txBody>
      </p:sp>
      <p:pic>
        <p:nvPicPr>
          <p:cNvPr descr="Graphical user interface, application&#10;&#10;Description automatically generated" id="250" name="Google Shape;250;g152b4d12603_0_7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1303" y="2179958"/>
            <a:ext cx="15996000" cy="101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application&#10;&#10;Description automatically generated" id="255" name="Google Shape;255;g152b4d12603_0_8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8328" y="1041798"/>
            <a:ext cx="18766800" cy="116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152b4d12603_0_80"/>
          <p:cNvSpPr/>
          <p:nvPr/>
        </p:nvSpPr>
        <p:spPr>
          <a:xfrm>
            <a:off x="2804160" y="3059860"/>
            <a:ext cx="1585200" cy="903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52b4d12603_0_80"/>
          <p:cNvSpPr/>
          <p:nvPr/>
        </p:nvSpPr>
        <p:spPr>
          <a:xfrm>
            <a:off x="6137982" y="1443802"/>
            <a:ext cx="5644800" cy="2836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52b4d12603_0_80"/>
          <p:cNvSpPr/>
          <p:nvPr/>
        </p:nvSpPr>
        <p:spPr>
          <a:xfrm>
            <a:off x="5978796" y="4711590"/>
            <a:ext cx="3609000" cy="2836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152b4d12603_0_80"/>
          <p:cNvSpPr/>
          <p:nvPr/>
        </p:nvSpPr>
        <p:spPr>
          <a:xfrm>
            <a:off x="19360896" y="639462"/>
            <a:ext cx="3053400" cy="1920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152b4d12603_0_80"/>
          <p:cNvSpPr/>
          <p:nvPr/>
        </p:nvSpPr>
        <p:spPr>
          <a:xfrm>
            <a:off x="4930974" y="10815922"/>
            <a:ext cx="3609000" cy="2836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52b4d12603_0_80"/>
          <p:cNvSpPr/>
          <p:nvPr/>
        </p:nvSpPr>
        <p:spPr>
          <a:xfrm>
            <a:off x="13935456" y="7308486"/>
            <a:ext cx="3053400" cy="1920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152b4d12603_0_80"/>
          <p:cNvSpPr/>
          <p:nvPr/>
        </p:nvSpPr>
        <p:spPr>
          <a:xfrm>
            <a:off x="2529150" y="1090402"/>
            <a:ext cx="1585200" cy="1177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2b4d12603_0_91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52b4d12603_0_91"/>
          <p:cNvSpPr/>
          <p:nvPr/>
        </p:nvSpPr>
        <p:spPr>
          <a:xfrm>
            <a:off x="2" y="0"/>
            <a:ext cx="24383998" cy="4167012"/>
          </a:xfrm>
          <a:custGeom>
            <a:rect b="b" l="l" r="r" t="t"/>
            <a:pathLst>
              <a:path extrusionOk="0" h="2083506" w="12191999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4117"/>
            </a:srgb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52b4d12603_0_91"/>
          <p:cNvSpPr txBox="1"/>
          <p:nvPr>
            <p:ph type="title"/>
          </p:nvPr>
        </p:nvSpPr>
        <p:spPr>
          <a:xfrm>
            <a:off x="1657350" y="988828"/>
            <a:ext cx="210696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Shelves</a:t>
            </a:r>
            <a:endParaRPr/>
          </a:p>
        </p:txBody>
      </p:sp>
      <p:pic>
        <p:nvPicPr>
          <p:cNvPr descr="Graphical user interface, table&#10;&#10;Description automatically generated" id="270" name="Google Shape;270;g152b4d12603_0_9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5110978"/>
            <a:ext cx="21488400" cy="70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2b4d12603_0_98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152b4d12603_0_98"/>
          <p:cNvSpPr/>
          <p:nvPr/>
        </p:nvSpPr>
        <p:spPr>
          <a:xfrm flipH="1">
            <a:off x="-8928" y="0"/>
            <a:ext cx="11613100" cy="13716000"/>
          </a:xfrm>
          <a:custGeom>
            <a:rect b="b" l="l" r="r" t="t"/>
            <a:pathLst>
              <a:path extrusionOk="0" h="6858000" w="5734864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4117"/>
            </a:srgb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52b4d12603_0_98"/>
          <p:cNvSpPr txBox="1"/>
          <p:nvPr>
            <p:ph type="title"/>
          </p:nvPr>
        </p:nvSpPr>
        <p:spPr>
          <a:xfrm>
            <a:off x="1546816" y="1984188"/>
            <a:ext cx="7233600" cy="55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Marks Card</a:t>
            </a:r>
            <a:endParaRPr/>
          </a:p>
        </p:txBody>
      </p:sp>
      <p:pic>
        <p:nvPicPr>
          <p:cNvPr descr="Graphical user interface, application&#10;&#10;Description automatically generated" id="278" name="Google Shape;278;g152b4d12603_0_9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3944" y="1157476"/>
            <a:ext cx="8392200" cy="113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52b4d12603_0_105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52b4d12603_0_105"/>
          <p:cNvSpPr/>
          <p:nvPr/>
        </p:nvSpPr>
        <p:spPr>
          <a:xfrm>
            <a:off x="0" y="0"/>
            <a:ext cx="13497875" cy="13716000"/>
          </a:xfrm>
          <a:custGeom>
            <a:rect b="b" l="l" r="r" t="t"/>
            <a:pathLst>
              <a:path extrusionOk="0" h="6858000" w="6568309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117"/>
            </a:srgb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52b4d12603_0_105"/>
          <p:cNvSpPr txBox="1"/>
          <p:nvPr>
            <p:ph type="title"/>
          </p:nvPr>
        </p:nvSpPr>
        <p:spPr>
          <a:xfrm>
            <a:off x="2274068" y="1219200"/>
            <a:ext cx="9569400" cy="26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 sz="8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“Show Me” Panel</a:t>
            </a:r>
            <a:endParaRPr/>
          </a:p>
        </p:txBody>
      </p:sp>
      <p:sp>
        <p:nvSpPr>
          <p:cNvPr id="286" name="Google Shape;286;g152b4d12603_0_105"/>
          <p:cNvSpPr txBox="1"/>
          <p:nvPr>
            <p:ph idx="2" type="body"/>
          </p:nvPr>
        </p:nvSpPr>
        <p:spPr>
          <a:xfrm>
            <a:off x="2274068" y="4388204"/>
            <a:ext cx="8875800" cy="78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/>
              <a:t>It’s retractable!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/>
              <a:t>Select data and it will show you what kind of charts are compatible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Hover over a chart type and it will tell you what types of data you need to make it</a:t>
            </a:r>
            <a:endParaRPr sz="4000"/>
          </a:p>
        </p:txBody>
      </p:sp>
      <p:pic>
        <p:nvPicPr>
          <p:cNvPr descr="Diagram&#10;&#10;Description automatically generated" id="287" name="Google Shape;287;g152b4d12603_0_10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01628" y="1434024"/>
            <a:ext cx="3594600" cy="108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52b4d12603_0_113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52b4d12603_0_113"/>
          <p:cNvSpPr txBox="1"/>
          <p:nvPr>
            <p:ph type="title"/>
          </p:nvPr>
        </p:nvSpPr>
        <p:spPr>
          <a:xfrm>
            <a:off x="1286934" y="643468"/>
            <a:ext cx="21810000" cy="22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/>
              <a:t>Chart Types</a:t>
            </a:r>
            <a:endParaRPr sz="7200"/>
          </a:p>
        </p:txBody>
      </p:sp>
      <p:sp>
        <p:nvSpPr>
          <p:cNvPr id="294" name="Google Shape;294;g152b4d12603_0_113"/>
          <p:cNvSpPr/>
          <p:nvPr/>
        </p:nvSpPr>
        <p:spPr>
          <a:xfrm rot="2700000">
            <a:off x="22105320" y="4240022"/>
            <a:ext cx="1290611" cy="1290611"/>
          </a:xfrm>
          <a:prstGeom prst="rect">
            <a:avLst/>
          </a:prstGeom>
          <a:solidFill>
            <a:schemeClr val="accent4">
              <a:alpha val="29019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152b4d12603_0_113"/>
          <p:cNvSpPr/>
          <p:nvPr/>
        </p:nvSpPr>
        <p:spPr>
          <a:xfrm rot="-5400000">
            <a:off x="20577936" y="2686118"/>
            <a:ext cx="5065800" cy="2545800"/>
          </a:xfrm>
          <a:prstGeom prst="triangle">
            <a:avLst>
              <a:gd fmla="val 50000" name="adj"/>
            </a:avLst>
          </a:prstGeom>
          <a:solidFill>
            <a:schemeClr val="accent4">
              <a:alpha val="29019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152b4d12603_0_113"/>
          <p:cNvSpPr/>
          <p:nvPr/>
        </p:nvSpPr>
        <p:spPr>
          <a:xfrm rot="5400000">
            <a:off x="-1003380" y="10206494"/>
            <a:ext cx="4035000" cy="2028000"/>
          </a:xfrm>
          <a:prstGeom prst="triangle">
            <a:avLst>
              <a:gd fmla="val 50000" name="adj"/>
            </a:avLst>
          </a:prstGeom>
          <a:solidFill>
            <a:schemeClr val="accent1">
              <a:alpha val="29019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152b4d12603_0_113"/>
          <p:cNvSpPr/>
          <p:nvPr/>
        </p:nvSpPr>
        <p:spPr>
          <a:xfrm rot="2700000">
            <a:off x="855628" y="11457501"/>
            <a:ext cx="971565" cy="971565"/>
          </a:xfrm>
          <a:prstGeom prst="rect">
            <a:avLst/>
          </a:prstGeom>
          <a:solidFill>
            <a:schemeClr val="accent1">
              <a:alpha val="29019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g152b4d12603_0_113"/>
          <p:cNvGrpSpPr/>
          <p:nvPr/>
        </p:nvGrpSpPr>
        <p:grpSpPr>
          <a:xfrm>
            <a:off x="1683588" y="4110582"/>
            <a:ext cx="21017018" cy="7784006"/>
            <a:chOff x="3594" y="229666"/>
            <a:chExt cx="10508509" cy="3892003"/>
          </a:xfrm>
        </p:grpSpPr>
        <p:sp>
          <p:nvSpPr>
            <p:cNvPr id="299" name="Google Shape;299;g152b4d12603_0_113"/>
            <p:cNvSpPr/>
            <p:nvPr/>
          </p:nvSpPr>
          <p:spPr>
            <a:xfrm>
              <a:off x="3594" y="229666"/>
              <a:ext cx="1946100" cy="116760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52b4d12603_0_113"/>
            <p:cNvSpPr txBox="1"/>
            <p:nvPr/>
          </p:nvSpPr>
          <p:spPr>
            <a:xfrm>
              <a:off x="3594" y="229666"/>
              <a:ext cx="1946100" cy="116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6200" lIns="236200" spcFirstLastPara="1" rIns="236200" wrap="square" tIns="23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200"/>
                <a:buFont typeface="Calibri"/>
                <a:buNone/>
              </a:pPr>
              <a:r>
                <a:rPr b="0" i="0" lang="en-US" sz="6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Tables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52b4d12603_0_113"/>
            <p:cNvSpPr/>
            <p:nvPr/>
          </p:nvSpPr>
          <p:spPr>
            <a:xfrm>
              <a:off x="2144196" y="229666"/>
              <a:ext cx="1946100" cy="11676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52b4d12603_0_113"/>
            <p:cNvSpPr txBox="1"/>
            <p:nvPr/>
          </p:nvSpPr>
          <p:spPr>
            <a:xfrm>
              <a:off x="2144196" y="229666"/>
              <a:ext cx="1946100" cy="116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6200" lIns="236200" spcFirstLastPara="1" rIns="236200" wrap="square" tIns="23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200"/>
                <a:buFont typeface="Calibri"/>
                <a:buNone/>
              </a:pPr>
              <a:r>
                <a:rPr b="0" i="0" lang="en-US" sz="6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Line 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52b4d12603_0_113"/>
            <p:cNvSpPr/>
            <p:nvPr/>
          </p:nvSpPr>
          <p:spPr>
            <a:xfrm>
              <a:off x="4284798" y="229666"/>
              <a:ext cx="1946100" cy="1167600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52b4d12603_0_113"/>
            <p:cNvSpPr txBox="1"/>
            <p:nvPr/>
          </p:nvSpPr>
          <p:spPr>
            <a:xfrm>
              <a:off x="4284798" y="229666"/>
              <a:ext cx="1946100" cy="116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6200" lIns="236200" spcFirstLastPara="1" rIns="236200" wrap="square" tIns="23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200"/>
                <a:buFont typeface="Calibri"/>
                <a:buNone/>
              </a:pPr>
              <a:r>
                <a:rPr b="0" i="0" lang="en-US" sz="6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Bar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152b4d12603_0_113"/>
            <p:cNvSpPr/>
            <p:nvPr/>
          </p:nvSpPr>
          <p:spPr>
            <a:xfrm>
              <a:off x="6425401" y="229666"/>
              <a:ext cx="1946100" cy="1167600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152b4d12603_0_113"/>
            <p:cNvSpPr txBox="1"/>
            <p:nvPr/>
          </p:nvSpPr>
          <p:spPr>
            <a:xfrm>
              <a:off x="6425401" y="229666"/>
              <a:ext cx="1946100" cy="116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6200" lIns="236200" spcFirstLastPara="1" rIns="236200" wrap="square" tIns="23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200"/>
                <a:buFont typeface="Calibri"/>
                <a:buNone/>
              </a:pPr>
              <a:r>
                <a:rPr b="0" i="0" lang="en-US" sz="6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Scatter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152b4d12603_0_113"/>
            <p:cNvSpPr/>
            <p:nvPr/>
          </p:nvSpPr>
          <p:spPr>
            <a:xfrm>
              <a:off x="8566003" y="229666"/>
              <a:ext cx="1946100" cy="1167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152b4d12603_0_113"/>
            <p:cNvSpPr txBox="1"/>
            <p:nvPr/>
          </p:nvSpPr>
          <p:spPr>
            <a:xfrm>
              <a:off x="8566003" y="229666"/>
              <a:ext cx="1946100" cy="116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6200" lIns="236200" spcFirstLastPara="1" rIns="236200" wrap="square" tIns="23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200"/>
                <a:buFont typeface="Calibri"/>
                <a:buNone/>
              </a:pPr>
              <a:r>
                <a:rPr b="0" i="0" lang="en-US" sz="6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Pie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152b4d12603_0_113"/>
            <p:cNvSpPr/>
            <p:nvPr/>
          </p:nvSpPr>
          <p:spPr>
            <a:xfrm>
              <a:off x="3594" y="1591868"/>
              <a:ext cx="1946100" cy="116760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152b4d12603_0_113"/>
            <p:cNvSpPr txBox="1"/>
            <p:nvPr/>
          </p:nvSpPr>
          <p:spPr>
            <a:xfrm>
              <a:off x="3594" y="1591868"/>
              <a:ext cx="1946100" cy="116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6200" lIns="236200" spcFirstLastPara="1" rIns="236200" wrap="square" tIns="23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200"/>
                <a:buFont typeface="Calibri"/>
                <a:buNone/>
              </a:pPr>
              <a:r>
                <a:rPr b="0" i="0" lang="en-US" sz="6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Box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152b4d12603_0_113"/>
            <p:cNvSpPr/>
            <p:nvPr/>
          </p:nvSpPr>
          <p:spPr>
            <a:xfrm>
              <a:off x="2144196" y="1591868"/>
              <a:ext cx="1946100" cy="11676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152b4d12603_0_113"/>
            <p:cNvSpPr txBox="1"/>
            <p:nvPr/>
          </p:nvSpPr>
          <p:spPr>
            <a:xfrm>
              <a:off x="2144196" y="1591868"/>
              <a:ext cx="1946100" cy="116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6200" lIns="236200" spcFirstLastPara="1" rIns="236200" wrap="square" tIns="23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200"/>
                <a:buFont typeface="Calibri"/>
                <a:buNone/>
              </a:pPr>
              <a:r>
                <a:rPr b="0" i="0" lang="en-US" sz="6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Histogram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152b4d12603_0_113"/>
            <p:cNvSpPr/>
            <p:nvPr/>
          </p:nvSpPr>
          <p:spPr>
            <a:xfrm>
              <a:off x="4284798" y="1591868"/>
              <a:ext cx="1946100" cy="1167600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152b4d12603_0_113"/>
            <p:cNvSpPr txBox="1"/>
            <p:nvPr/>
          </p:nvSpPr>
          <p:spPr>
            <a:xfrm>
              <a:off x="4284798" y="1591868"/>
              <a:ext cx="1946100" cy="116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6200" lIns="236200" spcFirstLastPara="1" rIns="236200" wrap="square" tIns="23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200"/>
                <a:buFont typeface="Calibri"/>
                <a:buNone/>
              </a:pPr>
              <a:r>
                <a:rPr b="0" i="0" lang="en-US" sz="6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Geo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152b4d12603_0_113"/>
            <p:cNvSpPr/>
            <p:nvPr/>
          </p:nvSpPr>
          <p:spPr>
            <a:xfrm>
              <a:off x="6425401" y="1591868"/>
              <a:ext cx="1946100" cy="1167600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152b4d12603_0_113"/>
            <p:cNvSpPr txBox="1"/>
            <p:nvPr/>
          </p:nvSpPr>
          <p:spPr>
            <a:xfrm>
              <a:off x="6425401" y="1591868"/>
              <a:ext cx="1946100" cy="116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6200" lIns="236200" spcFirstLastPara="1" rIns="236200" wrap="square" tIns="23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200"/>
                <a:buFont typeface="Calibri"/>
                <a:buNone/>
              </a:pPr>
              <a:r>
                <a:rPr b="0" i="0" lang="en-US" sz="6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Treemap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152b4d12603_0_113"/>
            <p:cNvSpPr/>
            <p:nvPr/>
          </p:nvSpPr>
          <p:spPr>
            <a:xfrm>
              <a:off x="8566003" y="1591868"/>
              <a:ext cx="1946100" cy="1167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152b4d12603_0_113"/>
            <p:cNvSpPr txBox="1"/>
            <p:nvPr/>
          </p:nvSpPr>
          <p:spPr>
            <a:xfrm>
              <a:off x="8566003" y="1591868"/>
              <a:ext cx="1946100" cy="116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6200" lIns="236200" spcFirstLastPara="1" rIns="236200" wrap="square" tIns="23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200"/>
                <a:buFont typeface="Calibri"/>
                <a:buNone/>
              </a:pPr>
              <a:r>
                <a:rPr b="0" i="0" lang="en-US" sz="6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Area/Sand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152b4d12603_0_113"/>
            <p:cNvSpPr/>
            <p:nvPr/>
          </p:nvSpPr>
          <p:spPr>
            <a:xfrm>
              <a:off x="2144196" y="2954069"/>
              <a:ext cx="1946100" cy="116760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152b4d12603_0_113"/>
            <p:cNvSpPr txBox="1"/>
            <p:nvPr/>
          </p:nvSpPr>
          <p:spPr>
            <a:xfrm>
              <a:off x="2144196" y="2954069"/>
              <a:ext cx="1946100" cy="116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6200" lIns="236200" spcFirstLastPara="1" rIns="236200" wrap="square" tIns="23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200"/>
                <a:buFont typeface="Calibri"/>
                <a:buNone/>
              </a:pPr>
              <a:r>
                <a:rPr b="0" i="0" lang="en-US" sz="6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Circles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152b4d12603_0_113"/>
            <p:cNvSpPr/>
            <p:nvPr/>
          </p:nvSpPr>
          <p:spPr>
            <a:xfrm>
              <a:off x="4284798" y="2954069"/>
              <a:ext cx="1946100" cy="11676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152b4d12603_0_113"/>
            <p:cNvSpPr txBox="1"/>
            <p:nvPr/>
          </p:nvSpPr>
          <p:spPr>
            <a:xfrm>
              <a:off x="4284798" y="2954069"/>
              <a:ext cx="1946100" cy="116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6200" lIns="236200" spcFirstLastPara="1" rIns="236200" wrap="square" tIns="23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200"/>
                <a:buFont typeface="Calibri"/>
                <a:buNone/>
              </a:pPr>
              <a:r>
                <a:rPr b="0" i="0" lang="en-US" sz="6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Bullet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152b4d12603_0_113"/>
            <p:cNvSpPr/>
            <p:nvPr/>
          </p:nvSpPr>
          <p:spPr>
            <a:xfrm>
              <a:off x="6425401" y="2954069"/>
              <a:ext cx="1946100" cy="1167600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152b4d12603_0_113"/>
            <p:cNvSpPr txBox="1"/>
            <p:nvPr/>
          </p:nvSpPr>
          <p:spPr>
            <a:xfrm>
              <a:off x="6425401" y="2954069"/>
              <a:ext cx="1946100" cy="116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6200" lIns="236200" spcFirstLastPara="1" rIns="236200" wrap="square" tIns="23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200"/>
                <a:buFont typeface="Calibri"/>
                <a:buNone/>
              </a:pPr>
              <a:r>
                <a:rPr b="0" i="0" lang="en-US" sz="6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Hybrid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754014" y="5087030"/>
            <a:ext cx="2908328" cy="1922112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2514683" y="9145411"/>
            <a:ext cx="11105700" cy="615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are here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3"/>
          <p:cNvCxnSpPr>
            <a:endCxn id="110" idx="6"/>
          </p:cNvCxnSpPr>
          <p:nvPr/>
        </p:nvCxnSpPr>
        <p:spPr>
          <a:xfrm rot="10800000">
            <a:off x="3662342" y="6048086"/>
            <a:ext cx="0" cy="2965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Mountains with solid fill"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8212" y="398974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untains with solid fill"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6902" y="542485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pical scene with solid fill"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94192" y="716069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est scene with solid fill" id="116" name="Google Shape;11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7907" y="2725179"/>
            <a:ext cx="796658" cy="7966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 With Roots with solid fill" id="117" name="Google Shape;11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70954" y="4810618"/>
            <a:ext cx="546324" cy="546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thering Tree with solid fill" id="118" name="Google Shape;118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699580" y="5403802"/>
            <a:ext cx="546324" cy="546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est scene with solid fill" id="119" name="Google Shape;11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9883" y="1148494"/>
            <a:ext cx="796658" cy="7966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 Stump with solid fill" id="120" name="Google Shape;120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088662" y="900107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ll scene with solid fill" id="121" name="Google Shape;121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703660" y="881567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lm tree with solid fill" id="122" name="Google Shape;122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716324" y="764504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nabata tree with solid fill" id="123" name="Google Shape;123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122112" y="670349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t air balloon with solid fill" id="124" name="Google Shape;124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902244" y="352079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uge with solid fill" id="125" name="Google Shape;125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821110" y="45955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nfire with solid fill" id="126" name="Google Shape;126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560382" y="559186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al with solid fill" id="127" name="Google Shape;127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683867" y="4138350"/>
            <a:ext cx="594078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w with solid fill" id="128" name="Google Shape;128;p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785180" y="676961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oss country skiing with solid fill" id="129" name="Google Shape;129;p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72362" y="429298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ert scene with solid fill" id="130" name="Google Shape;130;p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0870780" y="798356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eworks with solid fill" id="131" name="Google Shape;131;p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2404328" y="783716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eworks outline" id="132" name="Google Shape;132;p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1333610" y="776726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up of people with solid fill" id="133" name="Google Shape;133;p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880061" y="282181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ghway scene with solid fill" id="134" name="Google Shape;134;p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358547" y="149770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"/>
          <p:cNvSpPr/>
          <p:nvPr/>
        </p:nvSpPr>
        <p:spPr>
          <a:xfrm>
            <a:off x="1786884" y="2232424"/>
            <a:ext cx="19916776" cy="7028384"/>
          </a:xfrm>
          <a:custGeom>
            <a:rect b="b" l="l" r="r" t="t"/>
            <a:pathLst>
              <a:path extrusionOk="0" h="7028384" w="19916775">
                <a:moveTo>
                  <a:pt x="0" y="3613991"/>
                </a:moveTo>
                <a:cubicBezTo>
                  <a:pt x="916781" y="3411584"/>
                  <a:pt x="1833563" y="3209178"/>
                  <a:pt x="2314575" y="2928191"/>
                </a:cubicBezTo>
                <a:cubicBezTo>
                  <a:pt x="2795588" y="2647203"/>
                  <a:pt x="2676525" y="2228103"/>
                  <a:pt x="2886075" y="1928066"/>
                </a:cubicBezTo>
                <a:cubicBezTo>
                  <a:pt x="3095625" y="1628029"/>
                  <a:pt x="3252788" y="1442291"/>
                  <a:pt x="3571875" y="1127966"/>
                </a:cubicBezTo>
                <a:cubicBezTo>
                  <a:pt x="3890963" y="813641"/>
                  <a:pt x="4391025" y="184991"/>
                  <a:pt x="4800600" y="42116"/>
                </a:cubicBezTo>
                <a:cubicBezTo>
                  <a:pt x="5210175" y="-100759"/>
                  <a:pt x="5786438" y="156416"/>
                  <a:pt x="6029325" y="270716"/>
                </a:cubicBezTo>
                <a:cubicBezTo>
                  <a:pt x="6272213" y="385016"/>
                  <a:pt x="6105525" y="413591"/>
                  <a:pt x="6257925" y="727916"/>
                </a:cubicBezTo>
                <a:cubicBezTo>
                  <a:pt x="6410325" y="1042241"/>
                  <a:pt x="6786563" y="1704228"/>
                  <a:pt x="6943725" y="2156666"/>
                </a:cubicBezTo>
                <a:cubicBezTo>
                  <a:pt x="7100888" y="2609103"/>
                  <a:pt x="7072313" y="2709116"/>
                  <a:pt x="7200900" y="3442541"/>
                </a:cubicBezTo>
                <a:cubicBezTo>
                  <a:pt x="7329487" y="4175966"/>
                  <a:pt x="7329488" y="5985716"/>
                  <a:pt x="7715250" y="6557216"/>
                </a:cubicBezTo>
                <a:cubicBezTo>
                  <a:pt x="8101013" y="7128716"/>
                  <a:pt x="8986838" y="7109666"/>
                  <a:pt x="9515475" y="6871541"/>
                </a:cubicBezTo>
                <a:cubicBezTo>
                  <a:pt x="10044112" y="6633416"/>
                  <a:pt x="10563225" y="5690441"/>
                  <a:pt x="10887075" y="5128466"/>
                </a:cubicBezTo>
                <a:cubicBezTo>
                  <a:pt x="11210925" y="4566491"/>
                  <a:pt x="11177587" y="3961654"/>
                  <a:pt x="11458575" y="3499691"/>
                </a:cubicBezTo>
                <a:cubicBezTo>
                  <a:pt x="11739563" y="3037728"/>
                  <a:pt x="12096750" y="2394791"/>
                  <a:pt x="12573000" y="2356691"/>
                </a:cubicBezTo>
                <a:cubicBezTo>
                  <a:pt x="13049250" y="2318591"/>
                  <a:pt x="13930313" y="2961529"/>
                  <a:pt x="14316075" y="3271091"/>
                </a:cubicBezTo>
                <a:cubicBezTo>
                  <a:pt x="14701837" y="3580653"/>
                  <a:pt x="14544675" y="3728291"/>
                  <a:pt x="14887575" y="4214066"/>
                </a:cubicBezTo>
                <a:cubicBezTo>
                  <a:pt x="15230475" y="4699841"/>
                  <a:pt x="15801975" y="5957141"/>
                  <a:pt x="16373475" y="6185741"/>
                </a:cubicBezTo>
                <a:cubicBezTo>
                  <a:pt x="16944975" y="6414341"/>
                  <a:pt x="17821275" y="5518991"/>
                  <a:pt x="18316575" y="5585666"/>
                </a:cubicBezTo>
                <a:cubicBezTo>
                  <a:pt x="18811875" y="5652341"/>
                  <a:pt x="19078575" y="6361954"/>
                  <a:pt x="19345275" y="6585791"/>
                </a:cubicBezTo>
                <a:cubicBezTo>
                  <a:pt x="19611975" y="6809628"/>
                  <a:pt x="19764375" y="6869159"/>
                  <a:pt x="19916775" y="6928691"/>
                </a:cubicBezTo>
              </a:path>
            </a:pathLst>
          </a:cu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1786885" y="5995470"/>
            <a:ext cx="19030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Navigation</a:t>
            </a:r>
            <a:endParaRPr/>
          </a:p>
        </p:txBody>
      </p:sp>
      <p:sp>
        <p:nvSpPr>
          <p:cNvPr id="137" name="Google Shape;137;p3"/>
          <p:cNvSpPr txBox="1"/>
          <p:nvPr/>
        </p:nvSpPr>
        <p:spPr>
          <a:xfrm>
            <a:off x="4505500" y="2310588"/>
            <a:ext cx="14830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Views</a:t>
            </a:r>
            <a:endParaRPr/>
          </a:p>
        </p:txBody>
      </p:sp>
      <p:pic>
        <p:nvPicPr>
          <p:cNvPr descr="Bar chart with solid fill" id="138" name="Google Shape;138;p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8182753" y="206141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 graph with downward trend with solid fill" id="139" name="Google Shape;139;p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4820888" y="491816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ntt Chart with solid fill" id="140" name="Google Shape;140;p3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2515542" y="708318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 txBox="1"/>
          <p:nvPr/>
        </p:nvSpPr>
        <p:spPr>
          <a:xfrm>
            <a:off x="6774417" y="1839704"/>
            <a:ext cx="20505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Charts</a:t>
            </a:r>
            <a:endParaRPr/>
          </a:p>
        </p:txBody>
      </p:sp>
      <p:sp>
        <p:nvSpPr>
          <p:cNvPr id="142" name="Google Shape;142;p3"/>
          <p:cNvSpPr txBox="1"/>
          <p:nvPr/>
        </p:nvSpPr>
        <p:spPr>
          <a:xfrm>
            <a:off x="3138512" y="3802242"/>
            <a:ext cx="14830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Hierarchies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9227314" y="7069464"/>
            <a:ext cx="15840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Calculations</a:t>
            </a:r>
            <a:endParaRPr/>
          </a:p>
        </p:txBody>
      </p:sp>
      <p:pic>
        <p:nvPicPr>
          <p:cNvPr descr="Blender with solid fill" id="144" name="Google Shape;144;p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0076788" y="820567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 txBox="1"/>
          <p:nvPr/>
        </p:nvSpPr>
        <p:spPr>
          <a:xfrm>
            <a:off x="10302082" y="9303152"/>
            <a:ext cx="11849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Blending</a:t>
            </a:r>
            <a:endParaRPr/>
          </a:p>
        </p:txBody>
      </p:sp>
      <p:pic>
        <p:nvPicPr>
          <p:cNvPr descr="Abacus with solid fill" id="146" name="Google Shape;146;p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9264412" y="620015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"/>
          <p:cNvSpPr txBox="1"/>
          <p:nvPr/>
        </p:nvSpPr>
        <p:spPr>
          <a:xfrm>
            <a:off x="12408802" y="7951222"/>
            <a:ext cx="13260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Charts</a:t>
            </a:r>
            <a:endParaRPr/>
          </a:p>
        </p:txBody>
      </p:sp>
      <p:sp>
        <p:nvSpPr>
          <p:cNvPr id="148" name="Google Shape;148;p3"/>
          <p:cNvSpPr txBox="1"/>
          <p:nvPr/>
        </p:nvSpPr>
        <p:spPr>
          <a:xfrm>
            <a:off x="13357310" y="5735472"/>
            <a:ext cx="15680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endParaRPr/>
          </a:p>
        </p:txBody>
      </p:sp>
      <p:sp>
        <p:nvSpPr>
          <p:cNvPr id="149" name="Google Shape;149;p3"/>
          <p:cNvSpPr txBox="1"/>
          <p:nvPr/>
        </p:nvSpPr>
        <p:spPr>
          <a:xfrm>
            <a:off x="16968911" y="6564220"/>
            <a:ext cx="15953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Stories</a:t>
            </a:r>
            <a:endParaRPr/>
          </a:p>
        </p:txBody>
      </p:sp>
      <p:sp>
        <p:nvSpPr>
          <p:cNvPr id="150" name="Google Shape;150;p3"/>
          <p:cNvSpPr txBox="1"/>
          <p:nvPr/>
        </p:nvSpPr>
        <p:spPr>
          <a:xfrm>
            <a:off x="17173524" y="8579194"/>
            <a:ext cx="24801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Certification Springs</a:t>
            </a:r>
            <a:endParaRPr/>
          </a:p>
        </p:txBody>
      </p:sp>
      <p:sp>
        <p:nvSpPr>
          <p:cNvPr id="151" name="Google Shape;151;p3"/>
          <p:cNvSpPr txBox="1"/>
          <p:nvPr/>
        </p:nvSpPr>
        <p:spPr>
          <a:xfrm>
            <a:off x="21761551" y="9715418"/>
            <a:ext cx="7986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1698343" y="4414204"/>
            <a:ext cx="19639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Structures</a:t>
            </a:r>
            <a:endParaRPr/>
          </a:p>
        </p:txBody>
      </p:sp>
      <p:pic>
        <p:nvPicPr>
          <p:cNvPr descr="Map compass with solid fill" id="153" name="Google Shape;153;p3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104070" y="5133686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2b4d12603_0_0"/>
          <p:cNvSpPr txBox="1"/>
          <p:nvPr>
            <p:ph type="title"/>
          </p:nvPr>
        </p:nvSpPr>
        <p:spPr>
          <a:xfrm>
            <a:off x="644550" y="281100"/>
            <a:ext cx="420624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en-US"/>
              <a:t>Tableau</a:t>
            </a:r>
            <a:endParaRPr/>
          </a:p>
        </p:txBody>
      </p:sp>
      <p:sp>
        <p:nvSpPr>
          <p:cNvPr id="160" name="Google Shape;160;g152b4d12603_0_0"/>
          <p:cNvSpPr txBox="1"/>
          <p:nvPr>
            <p:ph idx="1" type="body"/>
          </p:nvPr>
        </p:nvSpPr>
        <p:spPr>
          <a:xfrm>
            <a:off x="2009350" y="2460700"/>
            <a:ext cx="21316800" cy="16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Tableau Software founded in 2003 in Mountain View, California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Tableau launched an initial public offering on the New York Stock Exchange on May 17, 2013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Acquired by Salesforce in 2019 for $15.7 billion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en-US"/>
              <a:t>Tableau Desktop ($$)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en-US"/>
              <a:t>Tableau Reader (free to use)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en-US"/>
              <a:t>Tableau Public (free to use)</a:t>
            </a:r>
            <a:endParaRPr/>
          </a:p>
          <a:p>
            <a:pPr indent="-457200" lvl="2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/>
              <a:t>Can’t save privately</a:t>
            </a:r>
            <a:endParaRPr/>
          </a:p>
          <a:p>
            <a:pPr indent="-457200" lvl="2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/>
              <a:t>Limited to 1,000,000 records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A Leader in </a:t>
            </a:r>
            <a:r>
              <a:rPr lang="en-US">
                <a:solidFill>
                  <a:srgbClr val="FF0000"/>
                </a:solidFill>
              </a:rPr>
              <a:t>Business Intelligence </a:t>
            </a:r>
            <a:r>
              <a:rPr lang="en-US"/>
              <a:t>Software</a:t>
            </a:r>
            <a:endParaRPr/>
          </a:p>
          <a:p>
            <a:pPr indent="-101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2b4d12603_0_6"/>
          <p:cNvSpPr txBox="1"/>
          <p:nvPr>
            <p:ph type="title"/>
          </p:nvPr>
        </p:nvSpPr>
        <p:spPr>
          <a:xfrm>
            <a:off x="2840200" y="412150"/>
            <a:ext cx="180921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en-US"/>
              <a:t>What is Business Intelligence?</a:t>
            </a:r>
            <a:endParaRPr/>
          </a:p>
        </p:txBody>
      </p:sp>
      <p:sp>
        <p:nvSpPr>
          <p:cNvPr id="166" name="Google Shape;166;g152b4d12603_0_6"/>
          <p:cNvSpPr txBox="1"/>
          <p:nvPr>
            <p:ph idx="1" type="body"/>
          </p:nvPr>
        </p:nvSpPr>
        <p:spPr>
          <a:xfrm>
            <a:off x="1370650" y="2926743"/>
            <a:ext cx="21031200" cy="10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 lnSpcReduction="10000"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๏"/>
            </a:pPr>
            <a:r>
              <a:rPr b="1" i="0" lang="en-US" sz="3200" u="none" strike="noStrike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 Visualization: </a:t>
            </a:r>
            <a:r>
              <a:rPr b="0" i="0" lang="en-US" sz="3200" u="none" strike="noStrike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Turning data analysis into visual representations such as charts, graphs, and histograms to more easily consume data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Char char="๏"/>
            </a:pPr>
            <a:r>
              <a:rPr b="1" i="0" lang="en-US" sz="3200" u="none" strike="noStrike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Data mining:</a:t>
            </a:r>
            <a:r>
              <a:rPr b="0" i="0" lang="en-US" sz="3200" u="none" strike="noStrike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 Using databases, statistics, and machine learning to uncover trends in large datasets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Char char="๏"/>
            </a:pPr>
            <a:r>
              <a:rPr b="1" i="0" lang="en-US" sz="3200" u="none" strike="noStrike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Reporting: </a:t>
            </a:r>
            <a:r>
              <a:rPr b="0" i="0" lang="en-US" sz="3200" u="none" strike="noStrike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Sharing data analysis to stakeholders so they can draw conclusions and make decisions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Char char="๏"/>
            </a:pPr>
            <a:r>
              <a:rPr b="1" i="0" lang="en-US" sz="3200" u="none" strike="noStrike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Performance metrics and benchmarking:</a:t>
            </a:r>
            <a:r>
              <a:rPr b="0" i="0" lang="en-US" sz="3200" u="none" strike="noStrike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 Comparing current performance data to historical data to track performance against goals, typically using customized dashboards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Char char="๏"/>
            </a:pPr>
            <a:r>
              <a:rPr b="1" i="0" lang="en-US" sz="3200" u="none" strike="noStrike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Descriptive analytics:</a:t>
            </a:r>
            <a:r>
              <a:rPr b="0" i="0" lang="en-US" sz="3200" u="none" strike="noStrike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 Using preliminary data analysis to find out what happened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Char char="๏"/>
            </a:pPr>
            <a:r>
              <a:rPr b="1" i="0" lang="en-US" sz="3200" u="none" strike="noStrike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Querying:</a:t>
            </a:r>
            <a:r>
              <a:rPr b="0" i="0" lang="en-US" sz="3200" u="none" strike="noStrike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 Asking the data-specific questions, pulling the answers from the data sets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Char char="๏"/>
            </a:pPr>
            <a:r>
              <a:rPr b="1" i="0" lang="en-US" sz="3200" u="none" strike="noStrike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Statistical analysis:</a:t>
            </a:r>
            <a:r>
              <a:rPr b="0" i="0" lang="en-US" sz="3200" u="none" strike="noStrike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 Taking the results from descriptive analytics and further exploring the data using statistics such as how this trend happened and why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Char char="๏"/>
            </a:pPr>
            <a:r>
              <a:rPr b="1" i="0" lang="en-US" sz="3200" u="none" strike="noStrike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Visual analysis:</a:t>
            </a:r>
            <a:r>
              <a:rPr b="0" i="0" lang="en-US" sz="3200" u="none" strike="noStrike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 Exploring data through visual storytelling to communicate insights on the fly and stay in the flow of analysis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Char char="๏"/>
            </a:pPr>
            <a:r>
              <a:rPr b="1" i="0" lang="en-US" sz="3200" u="none" strike="noStrike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Data preparation:</a:t>
            </a:r>
            <a:r>
              <a:rPr b="0" i="0" lang="en-US" sz="3200" u="none" strike="noStrike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 Compiling multiple data sources, identifying the dimensions and measurements, and preparing it for data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152b4d12603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772" y="6323396"/>
            <a:ext cx="11324809" cy="637813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52b4d12603_0_11"/>
          <p:cNvSpPr txBox="1"/>
          <p:nvPr>
            <p:ph type="title"/>
          </p:nvPr>
        </p:nvSpPr>
        <p:spPr>
          <a:xfrm>
            <a:off x="378575" y="0"/>
            <a:ext cx="293112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Business Intelligence Tools</a:t>
            </a:r>
            <a:endParaRPr/>
          </a:p>
        </p:txBody>
      </p:sp>
      <p:pic>
        <p:nvPicPr>
          <p:cNvPr id="173" name="Google Shape;173;g152b4d12603_0_1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66472" y="2327404"/>
            <a:ext cx="7620000" cy="50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52b4d12603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21431" y="2327394"/>
            <a:ext cx="5906029" cy="5906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52b4d12603_0_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76400" y="2327404"/>
            <a:ext cx="5906028" cy="326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52b4d12603_0_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461576" y="8046497"/>
            <a:ext cx="5835719" cy="326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2b4d12603_0_20"/>
          <p:cNvSpPr txBox="1"/>
          <p:nvPr>
            <p:ph type="title"/>
          </p:nvPr>
        </p:nvSpPr>
        <p:spPr>
          <a:xfrm>
            <a:off x="1676400" y="917300"/>
            <a:ext cx="23807400" cy="20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Tableau Interfaces</a:t>
            </a:r>
            <a:endParaRPr/>
          </a:p>
        </p:txBody>
      </p:sp>
      <p:pic>
        <p:nvPicPr>
          <p:cNvPr descr="Graphical user interface, application&#10;&#10;Description automatically generated" id="182" name="Google Shape;182;g152b4d12603_0_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6468" y="3673766"/>
            <a:ext cx="7840200" cy="72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52b4d12603_0_20"/>
          <p:cNvSpPr/>
          <p:nvPr/>
        </p:nvSpPr>
        <p:spPr>
          <a:xfrm>
            <a:off x="3006238" y="9145876"/>
            <a:ext cx="3857400" cy="16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 API (OData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52b4d12603_0_20"/>
          <p:cNvSpPr/>
          <p:nvPr/>
        </p:nvSpPr>
        <p:spPr>
          <a:xfrm>
            <a:off x="3006240" y="7374226"/>
            <a:ext cx="3857400" cy="16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GeoJSON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52b4d12603_0_20"/>
          <p:cNvSpPr/>
          <p:nvPr/>
        </p:nvSpPr>
        <p:spPr>
          <a:xfrm>
            <a:off x="948838" y="5497802"/>
            <a:ext cx="5914800" cy="16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Excel or .csv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52b4d12603_0_20"/>
          <p:cNvSpPr/>
          <p:nvPr/>
        </p:nvSpPr>
        <p:spPr>
          <a:xfrm>
            <a:off x="948836" y="3673766"/>
            <a:ext cx="5914800" cy="1600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Data types and RDBMS*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152b4d12603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86296" y="5720042"/>
            <a:ext cx="6548865" cy="407394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52b4d12603_0_20"/>
          <p:cNvSpPr/>
          <p:nvPr/>
        </p:nvSpPr>
        <p:spPr>
          <a:xfrm rot="5400000">
            <a:off x="16444659" y="3953277"/>
            <a:ext cx="1763400" cy="1325400"/>
          </a:xfrm>
          <a:prstGeom prst="bentArrow">
            <a:avLst>
              <a:gd fmla="val 25000" name="adj1"/>
              <a:gd fmla="val 24116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52b4d12603_0_20"/>
          <p:cNvSpPr/>
          <p:nvPr/>
        </p:nvSpPr>
        <p:spPr>
          <a:xfrm>
            <a:off x="19718216" y="10152184"/>
            <a:ext cx="1078800" cy="1430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52b4d12603_0_20"/>
          <p:cNvSpPr txBox="1"/>
          <p:nvPr/>
        </p:nvSpPr>
        <p:spPr>
          <a:xfrm>
            <a:off x="19404562" y="11940598"/>
            <a:ext cx="139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.twbx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52b4d12603_0_20"/>
          <p:cNvSpPr txBox="1"/>
          <p:nvPr/>
        </p:nvSpPr>
        <p:spPr>
          <a:xfrm>
            <a:off x="1676400" y="12424618"/>
            <a:ext cx="466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*Tableau Desktop Only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2b4d12603_0_34"/>
          <p:cNvSpPr txBox="1"/>
          <p:nvPr>
            <p:ph type="title"/>
          </p:nvPr>
        </p:nvSpPr>
        <p:spPr>
          <a:xfrm>
            <a:off x="1297856" y="676656"/>
            <a:ext cx="11674200" cy="32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/>
              <a:t>The Tableau Public Gallery</a:t>
            </a:r>
            <a:endParaRPr/>
          </a:p>
        </p:txBody>
      </p:sp>
      <p:sp>
        <p:nvSpPr>
          <p:cNvPr id="197" name="Google Shape;197;g152b4d12603_0_34"/>
          <p:cNvSpPr txBox="1"/>
          <p:nvPr>
            <p:ph idx="1" type="body"/>
          </p:nvPr>
        </p:nvSpPr>
        <p:spPr>
          <a:xfrm>
            <a:off x="12509498" y="676656"/>
            <a:ext cx="10570200" cy="3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๏"/>
            </a:pPr>
            <a:r>
              <a:rPr lang="en-US" sz="4000" u="sng">
                <a:solidFill>
                  <a:schemeClr val="hlink"/>
                </a:solidFill>
                <a:hlinkClick r:id="rId3"/>
              </a:rPr>
              <a:t>https://public.tableau.com/</a:t>
            </a:r>
            <a:endParaRPr sz="4000"/>
          </a:p>
          <a:p>
            <a:pPr indent="-203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/>
          </a:p>
        </p:txBody>
      </p:sp>
      <p:sp>
        <p:nvSpPr>
          <p:cNvPr id="198" name="Google Shape;198;g152b4d12603_0_34"/>
          <p:cNvSpPr/>
          <p:nvPr/>
        </p:nvSpPr>
        <p:spPr>
          <a:xfrm>
            <a:off x="-4" y="4422020"/>
            <a:ext cx="24384000" cy="9294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52b4d12603_0_34"/>
          <p:cNvSpPr/>
          <p:nvPr/>
        </p:nvSpPr>
        <p:spPr>
          <a:xfrm>
            <a:off x="643128" y="4846320"/>
            <a:ext cx="11227200" cy="78606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352"/>
              </a:srgbClr>
            </a:outerShdw>
          </a:effectLst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application&#10;&#10;Description automatically generated" id="200" name="Google Shape;200;g152b4d12603_0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2360" y="5605496"/>
            <a:ext cx="9948670" cy="634227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52b4d12603_0_34"/>
          <p:cNvSpPr/>
          <p:nvPr/>
        </p:nvSpPr>
        <p:spPr>
          <a:xfrm>
            <a:off x="12509498" y="4846320"/>
            <a:ext cx="11227200" cy="78606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352"/>
              </a:srgbClr>
            </a:outerShdw>
          </a:effectLst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g152b4d12603_0_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52968" y="6718846"/>
            <a:ext cx="9948669" cy="4115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dfceaf0e57_0_0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Datasets</a:t>
            </a:r>
            <a:endParaRPr/>
          </a:p>
        </p:txBody>
      </p:sp>
      <p:sp>
        <p:nvSpPr>
          <p:cNvPr id="208" name="Google Shape;208;g1dfceaf0e57_0_0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https://public.tableau.com/app/resources/sample-data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g1dfceaf0e5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9150" y="5001050"/>
            <a:ext cx="21031200" cy="7290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2b4d12603_0_44"/>
          <p:cNvSpPr/>
          <p:nvPr/>
        </p:nvSpPr>
        <p:spPr>
          <a:xfrm>
            <a:off x="0" y="0"/>
            <a:ext cx="24378000" cy="137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52b4d12603_0_44"/>
          <p:cNvSpPr txBox="1"/>
          <p:nvPr>
            <p:ph type="title"/>
          </p:nvPr>
        </p:nvSpPr>
        <p:spPr>
          <a:xfrm>
            <a:off x="2796000" y="829950"/>
            <a:ext cx="18792000" cy="21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Calibri"/>
              <a:buNone/>
            </a:pPr>
            <a:r>
              <a:rPr lang="en-US" sz="10800"/>
              <a:t>Tableau File Types</a:t>
            </a:r>
            <a:endParaRPr/>
          </a:p>
        </p:txBody>
      </p:sp>
      <p:sp>
        <p:nvSpPr>
          <p:cNvPr id="216" name="Google Shape;216;g152b4d12603_0_44"/>
          <p:cNvSpPr/>
          <p:nvPr/>
        </p:nvSpPr>
        <p:spPr>
          <a:xfrm>
            <a:off x="1676400" y="3730626"/>
            <a:ext cx="20848320" cy="36576"/>
          </a:xfrm>
          <a:custGeom>
            <a:rect b="b" l="l" r="r" t="t"/>
            <a:pathLst>
              <a:path extrusionOk="0" fill="none" h="18288" w="1042416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extrusionOk="0" h="18288" w="1042416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g152b4d12603_0_44"/>
          <p:cNvGrpSpPr/>
          <p:nvPr/>
        </p:nvGrpSpPr>
        <p:grpSpPr>
          <a:xfrm>
            <a:off x="2796000" y="5323074"/>
            <a:ext cx="18792000" cy="6163930"/>
            <a:chOff x="559800" y="433450"/>
            <a:chExt cx="9396000" cy="3081965"/>
          </a:xfrm>
        </p:grpSpPr>
        <p:sp>
          <p:nvSpPr>
            <p:cNvPr id="218" name="Google Shape;218;g152b4d12603_0_44"/>
            <p:cNvSpPr/>
            <p:nvPr/>
          </p:nvSpPr>
          <p:spPr>
            <a:xfrm>
              <a:off x="559800" y="433450"/>
              <a:ext cx="1512000" cy="1512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152b4d12603_0_44"/>
            <p:cNvSpPr/>
            <p:nvPr/>
          </p:nvSpPr>
          <p:spPr>
            <a:xfrm>
              <a:off x="559800" y="2077975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152b4d12603_0_44"/>
            <p:cNvSpPr txBox="1"/>
            <p:nvPr/>
          </p:nvSpPr>
          <p:spPr>
            <a:xfrm>
              <a:off x="559800" y="2077975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0"/>
                <a:buFont typeface="Calibri"/>
                <a:buNone/>
              </a:pPr>
              <a:r>
                <a:rPr b="1" i="0" lang="en-US" sz="4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Tableau Workbook File (TWB) is an XML document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152b4d12603_0_44"/>
            <p:cNvSpPr/>
            <p:nvPr/>
          </p:nvSpPr>
          <p:spPr>
            <a:xfrm>
              <a:off x="559800" y="2787615"/>
              <a:ext cx="4320000" cy="7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152b4d12603_0_44"/>
            <p:cNvSpPr txBox="1"/>
            <p:nvPr/>
          </p:nvSpPr>
          <p:spPr>
            <a:xfrm>
              <a:off x="559800" y="2787615"/>
              <a:ext cx="4320000" cy="7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TWB file references a data source such as Excel or RDBMS and when you save the TWB file, it is linked to the source.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152b4d12603_0_44"/>
            <p:cNvSpPr/>
            <p:nvPr/>
          </p:nvSpPr>
          <p:spPr>
            <a:xfrm>
              <a:off x="5635800" y="433450"/>
              <a:ext cx="1512000" cy="1512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152b4d12603_0_44"/>
            <p:cNvSpPr/>
            <p:nvPr/>
          </p:nvSpPr>
          <p:spPr>
            <a:xfrm>
              <a:off x="5635800" y="2077975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152b4d12603_0_44"/>
            <p:cNvSpPr txBox="1"/>
            <p:nvPr/>
          </p:nvSpPr>
          <p:spPr>
            <a:xfrm>
              <a:off x="5635800" y="2077975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0"/>
                <a:buFont typeface="Calibri"/>
                <a:buNone/>
              </a:pPr>
              <a:r>
                <a:rPr b="1" i="0" lang="en-US" sz="4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Tableau Packaged Workbook (TWBX) is a package of compressed files 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152b4d12603_0_44"/>
            <p:cNvSpPr/>
            <p:nvPr/>
          </p:nvSpPr>
          <p:spPr>
            <a:xfrm>
              <a:off x="5635800" y="2787615"/>
              <a:ext cx="4320000" cy="7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152b4d12603_0_44"/>
            <p:cNvSpPr txBox="1"/>
            <p:nvPr/>
          </p:nvSpPr>
          <p:spPr>
            <a:xfrm>
              <a:off x="5635800" y="2787615"/>
              <a:ext cx="4320000" cy="7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It includes a data source file, TWB, and any other file used to produce the workbook (including images).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7B7B7B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