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24384000" cy="13716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jd6N/OqembZlHR8UO5O1lXEh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59" d="100"/>
          <a:sy n="59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8ad44e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11b8ad44e75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8ad44e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11b8ad44e75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8ad44e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11b8ad44e75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b8ad44e7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11b8ad44e75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62aa3a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12762aa3a82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b8ad44e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11b8ad44e75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b8ad44e7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11b8ad44e75_1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b8ad44e75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g11b8ad44e75_1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b8ad44e75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g11b8ad44e75_1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b8ad44e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g11b8ad44e75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b8ad44e7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11b8ad44e75_1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b8ad44e7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11b8ad44e75_1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b8ad44e7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11b8ad44e75_1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b8ad44e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11b8ad44e75_1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b8ad44e7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11b8ad44e75_1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b8ad44e7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11b8ad44e75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b8ad44e7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11b8ad44e75_1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762aa3a8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12762aa3a82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8ad44e7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11b8ad44e7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8ad44e7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1b8ad44e7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de011cd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126de011cd5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8ad44e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1b8ad44e7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8ad44e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11b8ad44e75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b8ad44e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11b8ad44e75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5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5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46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6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6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6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4c79298af_0_140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24c79298af_0_14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24c79298af_0_14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124c79298af_0_14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124c79298af_0_14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7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40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34" descr="Google Shape;7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4" descr="Google Shape;8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9</a:t>
            </a:r>
            <a:endParaRPr sz="10000" b="1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b8ad44e75_0_1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Reference Lines Per Pane</a:t>
            </a:r>
            <a:endParaRPr/>
          </a:p>
        </p:txBody>
      </p:sp>
      <p:pic>
        <p:nvPicPr>
          <p:cNvPr id="209" name="Google Shape;209;g11b8ad44e75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250" y="2791050"/>
            <a:ext cx="13620750" cy="9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1b8ad44e75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200" y="3851675"/>
            <a:ext cx="60007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1b8ad44e75_0_16"/>
          <p:cNvSpPr/>
          <p:nvPr/>
        </p:nvSpPr>
        <p:spPr>
          <a:xfrm rot="10800000" flipH="1">
            <a:off x="4339325" y="5642025"/>
            <a:ext cx="2748000" cy="2627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BEBEBE"/>
          </a:solidFill>
          <a:ln w="9525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b8ad44e75_0_20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Trend Lines</a:t>
            </a:r>
            <a:endParaRPr/>
          </a:p>
        </p:txBody>
      </p:sp>
      <p:pic>
        <p:nvPicPr>
          <p:cNvPr id="217" name="Google Shape;217;g11b8ad44e75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9075" y="3562425"/>
            <a:ext cx="18630900" cy="88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1b8ad44e75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75" y="404600"/>
            <a:ext cx="5657350" cy="45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1b8ad44e75_0_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700" y="5336675"/>
            <a:ext cx="3790950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8ad44e75_0_28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Trend Lines - Regression </a:t>
            </a:r>
            <a:endParaRPr/>
          </a:p>
        </p:txBody>
      </p:sp>
      <p:pic>
        <p:nvPicPr>
          <p:cNvPr id="225" name="Google Shape;225;g11b8ad44e75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6500" y="4116850"/>
            <a:ext cx="7599475" cy="1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1b8ad44e75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0325" y="3827575"/>
            <a:ext cx="8248650" cy="6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b8ad44e75_0_2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Trend Lines on Scatter Plots</a:t>
            </a:r>
            <a:endParaRPr/>
          </a:p>
        </p:txBody>
      </p:sp>
      <p:pic>
        <p:nvPicPr>
          <p:cNvPr id="232" name="Google Shape;232;g11b8ad44e75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6325" y="2284825"/>
            <a:ext cx="18192750" cy="10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62aa3a82_0_4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 Lunch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b8ad44e75_0_32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Distributions</a:t>
            </a:r>
            <a:endParaRPr/>
          </a:p>
        </p:txBody>
      </p:sp>
      <p:pic>
        <p:nvPicPr>
          <p:cNvPr id="243" name="Google Shape;243;g11b8ad44e75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475" y="3417800"/>
            <a:ext cx="19216300" cy="89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11b8ad44e75_1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725" y="2080850"/>
            <a:ext cx="19223475" cy="101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b8ad44e75_1_1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A Stable Process Over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b8ad44e75_1_5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Histogram of Customers Per Day</a:t>
            </a:r>
            <a:endParaRPr/>
          </a:p>
        </p:txBody>
      </p:sp>
      <p:pic>
        <p:nvPicPr>
          <p:cNvPr id="255" name="Google Shape;255;g11b8ad44e75_1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403" y="2212525"/>
            <a:ext cx="14733700" cy="101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1b8ad44e75_1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87025"/>
            <a:ext cx="19086749" cy="100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1b8ad44e75_1_62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Customers Per Day</a:t>
            </a:r>
            <a:endParaRPr/>
          </a:p>
        </p:txBody>
      </p:sp>
      <p:pic>
        <p:nvPicPr>
          <p:cNvPr id="262" name="Google Shape;262;g11b8ad44e75_1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838775" y="4116276"/>
            <a:ext cx="9815850" cy="675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b8ad44e75_1_0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Reference Distributions</a:t>
            </a:r>
            <a:endParaRPr/>
          </a:p>
        </p:txBody>
      </p:sp>
      <p:pic>
        <p:nvPicPr>
          <p:cNvPr id="268" name="Google Shape;268;g11b8ad44e75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75" y="2260725"/>
            <a:ext cx="8092000" cy="104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7602672" y="7053476"/>
            <a:ext cx="2908328" cy="19221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267315" y="8301688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3"/>
          <p:cNvCxnSpPr/>
          <p:nvPr/>
        </p:nvCxnSpPr>
        <p:spPr>
          <a:xfrm rot="10800000" flipH="1">
            <a:off x="5779186" y="7983560"/>
            <a:ext cx="1667052" cy="660035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1" name="Google Shape;91;p3" descr="Mountain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8212" y="39897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Mountain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6902" y="54248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 descr="Tropical scen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4192" y="71606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 descr="Forest scen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7909" y="2725181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 descr="Tree With Roots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0954" y="4810618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 descr="Withering Tre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99580" y="5403802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 descr="Forest scen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9885" y="1148495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 descr="Tree Stump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88662" y="9001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 descr="Hill scene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03660" y="88156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 descr="Palm tree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16324" y="76450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Tanabata tree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122112" y="67034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 descr="Hot air balloon with solid fill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902244" y="35207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 descr="Gauge with solid fil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21110" y="4595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 descr="Bonfire with solid fil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560382" y="55918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Coral with solid fill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683869" y="4138350"/>
            <a:ext cx="59407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Cow with solid fil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785180" y="67696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 descr="Cross country skiing with solid fi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72362" y="42929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Desert scene with solid fill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870780" y="79835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Fireworks with solid fill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404328" y="78371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 descr="Fireworks outline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1333610" y="77672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Group of people with solid fill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80062" y="2821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 descr="Highway scene with solid fill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358548" y="149771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786884" y="2232424"/>
            <a:ext cx="19916776" cy="7028384"/>
          </a:xfrm>
          <a:custGeom>
            <a:avLst/>
            <a:gdLst/>
            <a:ahLst/>
            <a:cxnLst/>
            <a:rect l="l" t="t" r="r" b="b"/>
            <a:pathLst>
              <a:path w="19916775" h="7028384" extrusionOk="0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86887" y="5995470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Navigation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Views</a:t>
            </a:r>
            <a:endParaRPr/>
          </a:p>
        </p:txBody>
      </p:sp>
      <p:pic>
        <p:nvPicPr>
          <p:cNvPr id="116" name="Google Shape;116;p3" descr="Bar chart with solid fill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182754" y="206141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 descr="Bar graph with downward trend with solid fill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820888" y="49181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 descr="Gantt Chart with solid fill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2515542" y="708318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6774419" y="1839704"/>
            <a:ext cx="20505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Charts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Hierarchies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/>
          </a:p>
        </p:txBody>
      </p:sp>
      <p:pic>
        <p:nvPicPr>
          <p:cNvPr id="122" name="Google Shape;122;p3" descr="Blender with solid fill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076788" y="82056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</a:t>
            </a:r>
            <a:endParaRPr/>
          </a:p>
        </p:txBody>
      </p:sp>
      <p:pic>
        <p:nvPicPr>
          <p:cNvPr id="124" name="Google Shape;124;p3" descr="Abacus with solid fill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9264412" y="62001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6968913" y="656422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Stories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Springs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1761553" y="971541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698345" y="4414204"/>
            <a:ext cx="1963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</p:txBody>
      </p:sp>
      <p:pic>
        <p:nvPicPr>
          <p:cNvPr id="131" name="Google Shape;131;p3" descr="Map compass with solid fill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104070" y="513368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Upward trend outline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8218299" y="752017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1b8ad44e7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75" y="2198700"/>
            <a:ext cx="19319475" cy="103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1b8ad44e75_1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5004650" y="3418875"/>
            <a:ext cx="12798250" cy="59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11b8ad44e75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55975"/>
            <a:ext cx="19308801" cy="981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1b8ad44e75_1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5004650" y="3418875"/>
            <a:ext cx="12798250" cy="59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b8ad44e75_1_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Reference Distributions (Quartiles)</a:t>
            </a:r>
            <a:endParaRPr/>
          </a:p>
        </p:txBody>
      </p:sp>
      <p:pic>
        <p:nvPicPr>
          <p:cNvPr id="286" name="Google Shape;286;g11b8ad44e75_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850" y="2108325"/>
            <a:ext cx="10116850" cy="1021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1b8ad44e75_1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6038149" y="2621025"/>
            <a:ext cx="6870051" cy="693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1b8ad44e75_1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53775"/>
            <a:ext cx="18834276" cy="95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11b8ad44e75_1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3200" y="2569987"/>
            <a:ext cx="8297575" cy="97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1b8ad44e75_1_49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 Reference Box Plot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11b8ad44e75_1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675" y="107307"/>
            <a:ext cx="19517676" cy="125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b8ad44e75_1_40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309" name="Google Shape;309;g11b8ad44e75_1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9975" y="420975"/>
            <a:ext cx="19793300" cy="121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762aa3a82_0_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Module 9 (Mini) Challenge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use fake ice cream sales data</a:t>
            </a:r>
            <a:endParaRPr sz="3000"/>
          </a:p>
        </p:txBody>
      </p:sp>
      <p:sp>
        <p:nvSpPr>
          <p:cNvPr id="315" name="Google Shape;315;g12762aa3a82_0_94"/>
          <p:cNvSpPr txBox="1"/>
          <p:nvPr/>
        </p:nvSpPr>
        <p:spPr>
          <a:xfrm>
            <a:off x="3592050" y="4140400"/>
            <a:ext cx="180069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line chart with sales by day (continuous)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reference distribution for (-3, 3) standard deviations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AutoNum type="arabicPeriod"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chart to discrete months, continuous days and add a reference box plot for each pane (month)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**Special Bilal challenge … create a histogram for sales with adjustable bin sizes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413132" y="2947925"/>
            <a:ext cx="5676900" cy="3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9 Learning Outcomes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6520182" y="6761049"/>
            <a:ext cx="17450700" cy="2441316"/>
            <a:chOff x="0" y="-2"/>
            <a:chExt cx="17450700" cy="2441316"/>
          </a:xfrm>
        </p:grpSpPr>
        <p:sp>
          <p:nvSpPr>
            <p:cNvPr id="139" name="Google Shape;139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7058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 txBox="1"/>
              <p:nvPr/>
            </p:nvSpPr>
            <p:spPr>
              <a:xfrm>
                <a:off x="549752" y="314543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reference distributions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" name="Google Shape;143;p6"/>
          <p:cNvGrpSpPr/>
          <p:nvPr/>
        </p:nvGrpSpPr>
        <p:grpSpPr>
          <a:xfrm>
            <a:off x="6520182" y="9244453"/>
            <a:ext cx="17450700" cy="2441316"/>
            <a:chOff x="0" y="-2"/>
            <a:chExt cx="17450700" cy="2441316"/>
          </a:xfrm>
        </p:grpSpPr>
        <p:sp>
          <p:nvSpPr>
            <p:cNvPr id="144" name="Google Shape;144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7058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549752" y="438969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Describe the value of box plots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" name="Google Shape;148;p6"/>
          <p:cNvGrpSpPr/>
          <p:nvPr/>
        </p:nvGrpSpPr>
        <p:grpSpPr>
          <a:xfrm>
            <a:off x="6520182" y="1607528"/>
            <a:ext cx="17450700" cy="5212441"/>
            <a:chOff x="0" y="2771123"/>
            <a:chExt cx="17450700" cy="5212441"/>
          </a:xfrm>
        </p:grpSpPr>
        <p:sp>
          <p:nvSpPr>
            <p:cNvPr id="149" name="Google Shape;149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7450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 txBox="1"/>
              <p:nvPr/>
            </p:nvSpPr>
            <p:spPr>
              <a:xfrm>
                <a:off x="549752" y="438969"/>
                <a:ext cx="15096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Understand value of trend analysis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7450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603753" y="451344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adding reference lines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8ad44e75_0_49"/>
          <p:cNvSpPr txBox="1">
            <a:spLocks noGrp="1"/>
          </p:cNvSpPr>
          <p:nvPr>
            <p:ph type="title"/>
          </p:nvPr>
        </p:nvSpPr>
        <p:spPr>
          <a:xfrm>
            <a:off x="146775" y="0"/>
            <a:ext cx="42062400" cy="3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Trends</a:t>
            </a:r>
            <a:endParaRPr/>
          </a:p>
        </p:txBody>
      </p:sp>
      <p:sp>
        <p:nvSpPr>
          <p:cNvPr id="162" name="Google Shape;162;g11b8ad44e75_0_49"/>
          <p:cNvSpPr txBox="1">
            <a:spLocks noGrp="1"/>
          </p:cNvSpPr>
          <p:nvPr>
            <p:ph type="body" idx="1"/>
          </p:nvPr>
        </p:nvSpPr>
        <p:spPr>
          <a:xfrm>
            <a:off x="1676400" y="3352225"/>
            <a:ext cx="10690200" cy="9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Trend refers to behavior over long period of time independent of short-term fluctuation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Increasing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/>
              <a:t>Decreasing</a:t>
            </a:r>
            <a:endParaRPr/>
          </a:p>
          <a:p>
            <a:pPr marL="13716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Stable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Trends can be mixed: not monotonically increasing or decreasing*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A trendline can be applied to time series data and it will calculate a regression equation</a:t>
            </a:r>
            <a:endParaRPr/>
          </a:p>
        </p:txBody>
      </p:sp>
      <p:cxnSp>
        <p:nvCxnSpPr>
          <p:cNvPr id="163" name="Google Shape;163;g11b8ad44e75_0_49"/>
          <p:cNvCxnSpPr/>
          <p:nvPr/>
        </p:nvCxnSpPr>
        <p:spPr>
          <a:xfrm rot="10800000" flipH="1">
            <a:off x="13439672" y="3651174"/>
            <a:ext cx="8911200" cy="45222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64" name="Google Shape;164;g11b8ad44e75_0_49"/>
          <p:cNvSpPr/>
          <p:nvPr/>
        </p:nvSpPr>
        <p:spPr>
          <a:xfrm>
            <a:off x="12602094" y="2701420"/>
            <a:ext cx="9383060" cy="5810812"/>
          </a:xfrm>
          <a:custGeom>
            <a:avLst/>
            <a:gdLst/>
            <a:ahLst/>
            <a:cxnLst/>
            <a:rect l="l" t="t" r="r" b="b"/>
            <a:pathLst>
              <a:path w="4691530" h="2905406" extrusionOk="0">
                <a:moveTo>
                  <a:pt x="0" y="2905406"/>
                </a:moveTo>
                <a:cubicBezTo>
                  <a:pt x="188422" y="2233460"/>
                  <a:pt x="376844" y="1561515"/>
                  <a:pt x="748146" y="1558744"/>
                </a:cubicBezTo>
                <a:cubicBezTo>
                  <a:pt x="1119448" y="1555973"/>
                  <a:pt x="1856509" y="2874926"/>
                  <a:pt x="2227811" y="2888781"/>
                </a:cubicBezTo>
                <a:cubicBezTo>
                  <a:pt x="2599113" y="2902636"/>
                  <a:pt x="2809703" y="2118468"/>
                  <a:pt x="2975957" y="1641872"/>
                </a:cubicBezTo>
                <a:cubicBezTo>
                  <a:pt x="3142211" y="1165276"/>
                  <a:pt x="2973185" y="200999"/>
                  <a:pt x="3225338" y="29203"/>
                </a:cubicBezTo>
                <a:cubicBezTo>
                  <a:pt x="3477491" y="-142593"/>
                  <a:pt x="4245033" y="494715"/>
                  <a:pt x="4488873" y="611093"/>
                </a:cubicBezTo>
                <a:cubicBezTo>
                  <a:pt x="4732713" y="727471"/>
                  <a:pt x="4688378" y="727472"/>
                  <a:pt x="4688378" y="727472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1b8ad44e75_0_49"/>
          <p:cNvSpPr txBox="1"/>
          <p:nvPr/>
        </p:nvSpPr>
        <p:spPr>
          <a:xfrm>
            <a:off x="8726500" y="12223050"/>
            <a:ext cx="13884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*Remember the Cod fish!!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8ad44e75_0_57"/>
          <p:cNvSpPr txBox="1">
            <a:spLocks noGrp="1"/>
          </p:cNvSpPr>
          <p:nvPr>
            <p:ph type="title"/>
          </p:nvPr>
        </p:nvSpPr>
        <p:spPr>
          <a:xfrm>
            <a:off x="1520775" y="0"/>
            <a:ext cx="42062400" cy="4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Periodic Data</a:t>
            </a:r>
            <a:endParaRPr/>
          </a:p>
        </p:txBody>
      </p:sp>
      <p:sp>
        <p:nvSpPr>
          <p:cNvPr id="171" name="Google Shape;171;g11b8ad44e75_0_57"/>
          <p:cNvSpPr txBox="1">
            <a:spLocks noGrp="1"/>
          </p:cNvSpPr>
          <p:nvPr>
            <p:ph type="body" idx="1"/>
          </p:nvPr>
        </p:nvSpPr>
        <p:spPr>
          <a:xfrm>
            <a:off x="1255627" y="3381375"/>
            <a:ext cx="93960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Seasonality – patterns occurring at regular intervals</a:t>
            </a:r>
            <a:endParaRPr/>
          </a:p>
          <a:p>
            <a:pPr marL="13716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Daily</a:t>
            </a:r>
            <a:endParaRPr sz="3600"/>
          </a:p>
          <a:p>
            <a:pPr marL="13716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Weekly</a:t>
            </a:r>
            <a:endParaRPr sz="3600"/>
          </a:p>
          <a:p>
            <a:pPr marL="13716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Monthly</a:t>
            </a:r>
            <a:endParaRPr sz="3600"/>
          </a:p>
          <a:p>
            <a:pPr marL="13716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Winter, Spring, Summer, Fall</a:t>
            </a:r>
            <a:endParaRPr sz="3600"/>
          </a:p>
          <a:p>
            <a:pPr marL="13716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Annual</a:t>
            </a:r>
            <a:endParaRPr sz="3600"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/>
              <a:t>Cyclic – repeated pattern, irregular intervals</a:t>
            </a:r>
            <a:endParaRPr/>
          </a:p>
        </p:txBody>
      </p:sp>
      <p:pic>
        <p:nvPicPr>
          <p:cNvPr id="172" name="Google Shape;172;g11b8ad44e75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5100" y="3381376"/>
            <a:ext cx="11589000" cy="702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11b8ad44e75_0_57"/>
          <p:cNvCxnSpPr/>
          <p:nvPr/>
        </p:nvCxnSpPr>
        <p:spPr>
          <a:xfrm>
            <a:off x="15960436" y="2759826"/>
            <a:ext cx="3923400" cy="3480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g11b8ad44e75_0_57"/>
          <p:cNvCxnSpPr/>
          <p:nvPr/>
        </p:nvCxnSpPr>
        <p:spPr>
          <a:xfrm>
            <a:off x="17922240" y="3958060"/>
            <a:ext cx="1258800" cy="14400"/>
          </a:xfrm>
          <a:prstGeom prst="straightConnector1">
            <a:avLst/>
          </a:prstGeom>
          <a:noFill/>
          <a:ln w="57150" cap="flat" cmpd="sng">
            <a:solidFill>
              <a:srgbClr val="92D05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5" name="Google Shape;175;g11b8ad44e75_0_57"/>
          <p:cNvSpPr txBox="1"/>
          <p:nvPr/>
        </p:nvSpPr>
        <p:spPr>
          <a:xfrm>
            <a:off x="17446112" y="1982166"/>
            <a:ext cx="135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b8ad44e75_0_57"/>
          <p:cNvSpPr txBox="1"/>
          <p:nvPr/>
        </p:nvSpPr>
        <p:spPr>
          <a:xfrm>
            <a:off x="17669958" y="3219396"/>
            <a:ext cx="169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de011cd5_0_28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Reference Lines, Bands, Distributions, and Box Plots</a:t>
            </a:r>
            <a:endParaRPr/>
          </a:p>
        </p:txBody>
      </p:sp>
      <p:pic>
        <p:nvPicPr>
          <p:cNvPr id="182" name="Google Shape;182;g126de011cd5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287" y="2818700"/>
            <a:ext cx="7641425" cy="9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8ad44e75_0_0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Reference Lines</a:t>
            </a:r>
            <a:endParaRPr/>
          </a:p>
        </p:txBody>
      </p:sp>
      <p:pic>
        <p:nvPicPr>
          <p:cNvPr id="188" name="Google Shape;188;g11b8ad44e7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063" y="3200825"/>
            <a:ext cx="13249874" cy="5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8ad44e75_0_8"/>
          <p:cNvSpPr txBox="1">
            <a:spLocks noGrp="1"/>
          </p:cNvSpPr>
          <p:nvPr>
            <p:ph type="title" idx="4294967295"/>
          </p:nvPr>
        </p:nvSpPr>
        <p:spPr>
          <a:xfrm>
            <a:off x="844025" y="550400"/>
            <a:ext cx="22635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Reference Lines - Confidence Intervals</a:t>
            </a:r>
            <a:endParaRPr/>
          </a:p>
        </p:txBody>
      </p:sp>
      <p:pic>
        <p:nvPicPr>
          <p:cNvPr id="194" name="Google Shape;194;g11b8ad44e75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4675" y="4544112"/>
            <a:ext cx="7814650" cy="33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1b8ad44e75_0_8"/>
          <p:cNvSpPr txBox="1"/>
          <p:nvPr/>
        </p:nvSpPr>
        <p:spPr>
          <a:xfrm>
            <a:off x="4595550" y="8524750"/>
            <a:ext cx="1666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intervals are useful for stable processes, not useful for measures that are generally increasing or decreasing or chaotic.  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95% confidence interval means that there is a 95% probability that the true mean value (μ) falls within the confidence interval.  </a:t>
            </a:r>
            <a:endParaRPr sz="360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g11b8ad44e75_0_8" descr="What are Confidence Intervals? - Simply Psycholog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921700" y="5286449"/>
            <a:ext cx="3593525" cy="23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1b8ad44e75_0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0050" y="2154429"/>
            <a:ext cx="10949451" cy="17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8ad44e75_0_12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Reference Bands</a:t>
            </a:r>
            <a:endParaRPr/>
          </a:p>
        </p:txBody>
      </p:sp>
      <p:pic>
        <p:nvPicPr>
          <p:cNvPr id="203" name="Google Shape;203;g11b8ad44e75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475" y="2911575"/>
            <a:ext cx="15244550" cy="86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Custom</PresentationFormat>
  <Paragraphs>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Arial</vt:lpstr>
      <vt:lpstr>Roboto</vt:lpstr>
      <vt:lpstr>White</vt:lpstr>
      <vt:lpstr>Tableau Module 9</vt:lpstr>
      <vt:lpstr>PowerPoint Presentation</vt:lpstr>
      <vt:lpstr>Module 9 Learning Outcomes</vt:lpstr>
      <vt:lpstr>Trends</vt:lpstr>
      <vt:lpstr>Periodic Data</vt:lpstr>
      <vt:lpstr>Reference Lines, Bands, Distributions, and Box Plots</vt:lpstr>
      <vt:lpstr>Reference Lines</vt:lpstr>
      <vt:lpstr>Reference Lines - Confidence Intervals</vt:lpstr>
      <vt:lpstr>Reference Bands</vt:lpstr>
      <vt:lpstr>Reference Lines Per Pane</vt:lpstr>
      <vt:lpstr>Trend Lines</vt:lpstr>
      <vt:lpstr>Trend Lines - Regression </vt:lpstr>
      <vt:lpstr>Trend Lines on Scatter Plots</vt:lpstr>
      <vt:lpstr> Lunch</vt:lpstr>
      <vt:lpstr>Distributions</vt:lpstr>
      <vt:lpstr>A Stable Process Over Time</vt:lpstr>
      <vt:lpstr>Histogram of Customers Per Day</vt:lpstr>
      <vt:lpstr>Customers Per Day</vt:lpstr>
      <vt:lpstr>Reference Distributions</vt:lpstr>
      <vt:lpstr>PowerPoint Presentation</vt:lpstr>
      <vt:lpstr>PowerPoint Presentation</vt:lpstr>
      <vt:lpstr>Reference Distributions (Quartiles)</vt:lpstr>
      <vt:lpstr>PowerPoint Presentation</vt:lpstr>
      <vt:lpstr> Reference Box Plot</vt:lpstr>
      <vt:lpstr>PowerPoint Presentation</vt:lpstr>
      <vt:lpstr>PowerPoint Presentation</vt:lpstr>
      <vt:lpstr>Module 9 (Mini) Challenge use fake ice cream sales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Module 9</dc:title>
  <cp:lastModifiedBy>Vadim Acosta</cp:lastModifiedBy>
  <cp:revision>1</cp:revision>
  <dcterms:modified xsi:type="dcterms:W3CDTF">2023-04-01T19:20:36Z</dcterms:modified>
</cp:coreProperties>
</file>