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venYjKTBGt+kYuly6oc3xnKlb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7"/>
    <p:restoredTop sz="94668"/>
  </p:normalViewPr>
  <p:slideViewPr>
    <p:cSldViewPr snapToGrid="0">
      <p:cViewPr varScale="1">
        <p:scale>
          <a:sx n="74" d="100"/>
          <a:sy n="74" d="100"/>
        </p:scale>
        <p:origin x="2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62aa3a8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12762aa3a82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62aa3a8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12762aa3a82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62aa3a8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12762aa3a82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638ac11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12638ac1109_0_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62aa3a8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12762aa3a82_0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762aa3a8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12762aa3a82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762aa3a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12762aa3a82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62aa3a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12762aa3a8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62aa3a8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12762aa3a82_0_1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762aa3a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g12762aa3a82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35be45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12635be453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762aa3a8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762aa3a82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38ac11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12638ac1109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62aa3a8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12762aa3a82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38ac110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12638ac1109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62aa3a8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12762aa3a82_0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62aa3a8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12762aa3a82_0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38ac110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12638ac1109_0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BODY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5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5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body" idx="1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35" descr="Google Shape;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Right">
  <p:cSld name="Title &amp; Bullets on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>
            <a:spLocks noGrp="1"/>
          </p:cNvSpPr>
          <p:nvPr>
            <p:ph type="body" idx="1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Bullets">
  <p:cSld name="Title &amp; Two Column Bulle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46" descr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6"/>
          <p:cNvSpPr txBox="1">
            <a:spLocks noGrp="1"/>
          </p:cNvSpPr>
          <p:nvPr>
            <p:ph type="sldNum" idx="12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>
            <a:spLocks noGrp="1"/>
          </p:cNvSpPr>
          <p:nvPr>
            <p:ph type="sldNum" idx="12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12007653" y="13074035"/>
            <a:ext cx="36857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6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6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4c79298af_0_140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24c79298af_0_140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124c79298af_0_14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124c79298af_0_14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g124c79298af_0_14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bject">
  <p:cSld name="Title &amp; 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37" descr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7"/>
          <p:cNvSpPr txBox="1">
            <a:spLocks noGrp="1"/>
          </p:cNvSpPr>
          <p:nvPr>
            <p:ph type="body" idx="1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de">
  <p:cSld name="Title &amp; Co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40" descr="Google Shape;3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Left">
  <p:cSld name="Title &amp; Bullets o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34" descr="Google Shape;7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4" descr="Google Shape;8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4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50" Type="http://schemas.openxmlformats.org/officeDocument/2006/relationships/image" Target="../media/image53.sv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3.svg"/><Relationship Id="rId45" Type="http://schemas.openxmlformats.org/officeDocument/2006/relationships/image" Target="../media/image48.png"/><Relationship Id="rId53" Type="http://schemas.openxmlformats.org/officeDocument/2006/relationships/image" Target="../media/image56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52" Type="http://schemas.openxmlformats.org/officeDocument/2006/relationships/image" Target="../media/image55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11.svg"/><Relationship Id="rId51" Type="http://schemas.openxmlformats.org/officeDocument/2006/relationships/image" Target="../media/image54.png"/><Relationship Id="rId3" Type="http://schemas.openxmlformats.org/officeDocument/2006/relationships/image" Target="../media/image6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49.svg"/><Relationship Id="rId20" Type="http://schemas.openxmlformats.org/officeDocument/2006/relationships/image" Target="../media/image23.svg"/><Relationship Id="rId41" Type="http://schemas.openxmlformats.org/officeDocument/2006/relationships/image" Target="../media/image44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sv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ctrTitle" idx="4294967295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7700" b="1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Tableau Module </a:t>
            </a:r>
            <a:r>
              <a:rPr lang="en-US" sz="7700">
                <a:solidFill>
                  <a:srgbClr val="151618"/>
                </a:solidFill>
              </a:rPr>
              <a:t>7</a:t>
            </a:r>
            <a:endParaRPr sz="10000" b="1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sldNum" idx="4294967295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1">
                <a:solidFill>
                  <a:srgbClr val="FFFFFF"/>
                </a:solidFill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62aa3a82_0_34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% of Total</a:t>
            </a:r>
            <a:endParaRPr/>
          </a:p>
        </p:txBody>
      </p:sp>
      <p:pic>
        <p:nvPicPr>
          <p:cNvPr id="174" name="Google Shape;174;g12762aa3a8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975" y="2189125"/>
            <a:ext cx="15253201" cy="105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62aa3a82_0_42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Running Total</a:t>
            </a:r>
            <a:endParaRPr/>
          </a:p>
        </p:txBody>
      </p:sp>
      <p:pic>
        <p:nvPicPr>
          <p:cNvPr id="180" name="Google Shape;180;g12762aa3a8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75" y="2237275"/>
            <a:ext cx="15224175" cy="102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62aa3a82_0_46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 Lunch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38ac1109_0_84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LOD Calculations</a:t>
            </a:r>
            <a:endParaRPr/>
          </a:p>
        </p:txBody>
      </p:sp>
      <p:pic>
        <p:nvPicPr>
          <p:cNvPr id="191" name="Google Shape;191;g12638ac1109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75" y="3775925"/>
            <a:ext cx="23384426" cy="75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62aa3a82_0_124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What Do We Want?</a:t>
            </a:r>
            <a:endParaRPr/>
          </a:p>
        </p:txBody>
      </p:sp>
      <p:sp>
        <p:nvSpPr>
          <p:cNvPr id="197" name="Google Shape;197;g12762aa3a82_0_124"/>
          <p:cNvSpPr txBox="1"/>
          <p:nvPr/>
        </p:nvSpPr>
        <p:spPr>
          <a:xfrm>
            <a:off x="12021549" y="4809400"/>
            <a:ext cx="84735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I want to add a column that shows me the sum of sales for 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Region NO MATTER WHAT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Level of Detail I’m at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2762aa3a82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850" y="4087263"/>
            <a:ext cx="6628375" cy="65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2762aa3a82_0_124"/>
          <p:cNvSpPr/>
          <p:nvPr/>
        </p:nvSpPr>
        <p:spPr>
          <a:xfrm>
            <a:off x="9716600" y="4087279"/>
            <a:ext cx="1833900" cy="6887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762aa3a82_0_17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FIXED Calculations</a:t>
            </a:r>
            <a:endParaRPr/>
          </a:p>
        </p:txBody>
      </p:sp>
      <p:sp>
        <p:nvSpPr>
          <p:cNvPr id="205" name="Google Shape;205;g12762aa3a82_0_17"/>
          <p:cNvSpPr txBox="1"/>
          <p:nvPr/>
        </p:nvSpPr>
        <p:spPr>
          <a:xfrm>
            <a:off x="12060575" y="3265075"/>
            <a:ext cx="939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{FIXED [Region]: SUM([Sales])}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2762aa3a82_0_17"/>
          <p:cNvSpPr txBox="1"/>
          <p:nvPr/>
        </p:nvSpPr>
        <p:spPr>
          <a:xfrm>
            <a:off x="461195" y="2697225"/>
            <a:ext cx="101991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No matter what level we drill into 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I want a sum of sales at the regional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level to be available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12762aa3a8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575" y="6230375"/>
            <a:ext cx="18180900" cy="5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62aa3a82_0_25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What Do We Want?</a:t>
            </a:r>
            <a:endParaRPr/>
          </a:p>
        </p:txBody>
      </p:sp>
      <p:sp>
        <p:nvSpPr>
          <p:cNvPr id="213" name="Google Shape;213;g12762aa3a82_0_25"/>
          <p:cNvSpPr txBox="1"/>
          <p:nvPr/>
        </p:nvSpPr>
        <p:spPr>
          <a:xfrm>
            <a:off x="15221949" y="6397575"/>
            <a:ext cx="84735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I want to add a column that shows me the total  state sales without breaking down by city.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2762aa3a82_0_25"/>
          <p:cNvSpPr/>
          <p:nvPr/>
        </p:nvSpPr>
        <p:spPr>
          <a:xfrm>
            <a:off x="12176175" y="5457938"/>
            <a:ext cx="1299300" cy="5154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12762aa3a82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350" y="5770337"/>
            <a:ext cx="10080825" cy="4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62aa3a82_0_0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EXCLUDE Calculations</a:t>
            </a:r>
            <a:endParaRPr/>
          </a:p>
        </p:txBody>
      </p:sp>
      <p:sp>
        <p:nvSpPr>
          <p:cNvPr id="221" name="Google Shape;221;g12762aa3a82_0_0"/>
          <p:cNvSpPr txBox="1"/>
          <p:nvPr/>
        </p:nvSpPr>
        <p:spPr>
          <a:xfrm>
            <a:off x="9821300" y="2850138"/>
            <a:ext cx="13544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{EXCLUDE [City]: SUM([Sales])}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2762aa3a82_0_0"/>
          <p:cNvSpPr txBox="1"/>
          <p:nvPr/>
        </p:nvSpPr>
        <p:spPr>
          <a:xfrm>
            <a:off x="388969" y="2985975"/>
            <a:ext cx="8707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This tells Tableau that for this SUM we don’t want it broken down by City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2762aa3a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75" y="5645775"/>
            <a:ext cx="18731550" cy="60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762aa3a82_0_114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What Do We Want?</a:t>
            </a:r>
            <a:endParaRPr/>
          </a:p>
        </p:txBody>
      </p:sp>
      <p:sp>
        <p:nvSpPr>
          <p:cNvPr id="229" name="Google Shape;229;g12762aa3a82_0_114"/>
          <p:cNvSpPr txBox="1"/>
          <p:nvPr/>
        </p:nvSpPr>
        <p:spPr>
          <a:xfrm>
            <a:off x="11973424" y="3870950"/>
            <a:ext cx="84735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I want to add a column that shows me the max sales in any single city in this state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2762aa3a82_0_114"/>
          <p:cNvSpPr/>
          <p:nvPr/>
        </p:nvSpPr>
        <p:spPr>
          <a:xfrm>
            <a:off x="9986400" y="3099725"/>
            <a:ext cx="1612200" cy="8235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12762aa3a82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975" y="2620875"/>
            <a:ext cx="6561425" cy="84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762aa3a82_0_9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INCLUDE Calculations</a:t>
            </a:r>
            <a:endParaRPr/>
          </a:p>
        </p:txBody>
      </p:sp>
      <p:sp>
        <p:nvSpPr>
          <p:cNvPr id="237" name="Google Shape;237;g12762aa3a82_0_9"/>
          <p:cNvSpPr txBox="1"/>
          <p:nvPr/>
        </p:nvSpPr>
        <p:spPr>
          <a:xfrm>
            <a:off x="9628800" y="2850150"/>
            <a:ext cx="13496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{INCLUDE [City]:SUM([Sales])}</a:t>
            </a: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/>
              <a:t>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2762aa3a82_0_9"/>
          <p:cNvSpPr txBox="1"/>
          <p:nvPr/>
        </p:nvSpPr>
        <p:spPr>
          <a:xfrm>
            <a:off x="413025" y="2697225"/>
            <a:ext cx="9092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This tells Tableau that for this 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SUM you should include City sales so we can get the Max city</a:t>
            </a:r>
            <a:endParaRPr sz="4800"/>
          </a:p>
        </p:txBody>
      </p:sp>
      <p:pic>
        <p:nvPicPr>
          <p:cNvPr id="239" name="Google Shape;239;g12762aa3a8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725" y="5251350"/>
            <a:ext cx="21359250" cy="69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35be453a_0_0"/>
          <p:cNvSpPr/>
          <p:nvPr/>
        </p:nvSpPr>
        <p:spPr>
          <a:xfrm>
            <a:off x="7921940" y="5509950"/>
            <a:ext cx="2908328" cy="192211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00"/>
          </a:p>
        </p:txBody>
      </p:sp>
      <p:sp>
        <p:nvSpPr>
          <p:cNvPr id="90" name="Google Shape;90;g12635be453a_0_0"/>
          <p:cNvSpPr txBox="1"/>
          <p:nvPr/>
        </p:nvSpPr>
        <p:spPr>
          <a:xfrm>
            <a:off x="4154566" y="6738518"/>
            <a:ext cx="11105700" cy="6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rgbClr val="FF0000"/>
                </a:solidFill>
              </a:rPr>
              <a:t>You are here</a:t>
            </a:r>
            <a:endParaRPr sz="2800" dirty="0">
              <a:solidFill>
                <a:srgbClr val="FF0000"/>
              </a:solidFill>
            </a:endParaRPr>
          </a:p>
        </p:txBody>
      </p:sp>
      <p:cxnSp>
        <p:nvCxnSpPr>
          <p:cNvPr id="91" name="Google Shape;91;g12635be453a_0_0"/>
          <p:cNvCxnSpPr>
            <a:cxnSpLocks/>
            <a:endCxn id="89" idx="2"/>
          </p:cNvCxnSpPr>
          <p:nvPr/>
        </p:nvCxnSpPr>
        <p:spPr>
          <a:xfrm flipV="1">
            <a:off x="5988598" y="6471006"/>
            <a:ext cx="1933342" cy="29861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" name="Graphic 1" descr="Mountains with solid fill">
            <a:extLst>
              <a:ext uri="{FF2B5EF4-FFF2-40B4-BE49-F238E27FC236}">
                <a16:creationId xmlns:a16="http://schemas.microsoft.com/office/drawing/2014/main" id="{4DF7B70F-0D54-26F1-805F-9387B9BE4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8212" y="3989742"/>
            <a:ext cx="914400" cy="914400"/>
          </a:xfrm>
          <a:prstGeom prst="rect">
            <a:avLst/>
          </a:prstGeom>
        </p:spPr>
      </p:pic>
      <p:pic>
        <p:nvPicPr>
          <p:cNvPr id="3" name="Graphic 2" descr="Mountains with solid fill">
            <a:extLst>
              <a:ext uri="{FF2B5EF4-FFF2-40B4-BE49-F238E27FC236}">
                <a16:creationId xmlns:a16="http://schemas.microsoft.com/office/drawing/2014/main" id="{5C6432E9-C6FF-2A64-16D3-057432286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6902" y="5424852"/>
            <a:ext cx="914400" cy="914400"/>
          </a:xfrm>
          <a:prstGeom prst="rect">
            <a:avLst/>
          </a:prstGeom>
        </p:spPr>
      </p:pic>
      <p:pic>
        <p:nvPicPr>
          <p:cNvPr id="4" name="Graphic 3" descr="Tropical scene with solid fill">
            <a:extLst>
              <a:ext uri="{FF2B5EF4-FFF2-40B4-BE49-F238E27FC236}">
                <a16:creationId xmlns:a16="http://schemas.microsoft.com/office/drawing/2014/main" id="{8E2E1769-52C5-0064-C982-1365E8082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94192" y="7160690"/>
            <a:ext cx="914400" cy="914400"/>
          </a:xfrm>
          <a:prstGeom prst="rect">
            <a:avLst/>
          </a:prstGeom>
        </p:spPr>
      </p:pic>
      <p:pic>
        <p:nvPicPr>
          <p:cNvPr id="5" name="Graphic 4" descr="Forest scene with solid fill">
            <a:extLst>
              <a:ext uri="{FF2B5EF4-FFF2-40B4-BE49-F238E27FC236}">
                <a16:creationId xmlns:a16="http://schemas.microsoft.com/office/drawing/2014/main" id="{C158C466-2ED1-85E4-950B-604E17C26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909" y="2725181"/>
            <a:ext cx="796658" cy="796658"/>
          </a:xfrm>
          <a:prstGeom prst="rect">
            <a:avLst/>
          </a:prstGeom>
        </p:spPr>
      </p:pic>
      <p:pic>
        <p:nvPicPr>
          <p:cNvPr id="6" name="Graphic 5" descr="Tree With Roots with solid fill">
            <a:extLst>
              <a:ext uri="{FF2B5EF4-FFF2-40B4-BE49-F238E27FC236}">
                <a16:creationId xmlns:a16="http://schemas.microsoft.com/office/drawing/2014/main" id="{14811546-0665-9127-92FD-29583A1957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0954" y="4810618"/>
            <a:ext cx="546324" cy="546324"/>
          </a:xfrm>
          <a:prstGeom prst="rect">
            <a:avLst/>
          </a:prstGeom>
        </p:spPr>
      </p:pic>
      <p:pic>
        <p:nvPicPr>
          <p:cNvPr id="7" name="Graphic 6" descr="Withering Tree with solid fill">
            <a:extLst>
              <a:ext uri="{FF2B5EF4-FFF2-40B4-BE49-F238E27FC236}">
                <a16:creationId xmlns:a16="http://schemas.microsoft.com/office/drawing/2014/main" id="{8C65B584-C528-3807-08F8-61564802F2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99580" y="5403802"/>
            <a:ext cx="546324" cy="546324"/>
          </a:xfrm>
          <a:prstGeom prst="rect">
            <a:avLst/>
          </a:prstGeom>
        </p:spPr>
      </p:pic>
      <p:pic>
        <p:nvPicPr>
          <p:cNvPr id="10" name="Graphic 9" descr="Forest scene with solid fill">
            <a:extLst>
              <a:ext uri="{FF2B5EF4-FFF2-40B4-BE49-F238E27FC236}">
                <a16:creationId xmlns:a16="http://schemas.microsoft.com/office/drawing/2014/main" id="{C118B280-3055-2F5C-0ABE-0E0E9C485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9885" y="1148495"/>
            <a:ext cx="796658" cy="796658"/>
          </a:xfrm>
          <a:prstGeom prst="rect">
            <a:avLst/>
          </a:prstGeom>
        </p:spPr>
      </p:pic>
      <p:pic>
        <p:nvPicPr>
          <p:cNvPr id="12" name="Graphic 11" descr="Tree Stump with solid fill">
            <a:extLst>
              <a:ext uri="{FF2B5EF4-FFF2-40B4-BE49-F238E27FC236}">
                <a16:creationId xmlns:a16="http://schemas.microsoft.com/office/drawing/2014/main" id="{8F6168AF-9719-B67E-DE88-C825349715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8662" y="9001072"/>
            <a:ext cx="914400" cy="914400"/>
          </a:xfrm>
          <a:prstGeom prst="rect">
            <a:avLst/>
          </a:prstGeom>
        </p:spPr>
      </p:pic>
      <p:pic>
        <p:nvPicPr>
          <p:cNvPr id="14" name="Graphic 13" descr="Hill scene with solid fill">
            <a:extLst>
              <a:ext uri="{FF2B5EF4-FFF2-40B4-BE49-F238E27FC236}">
                <a16:creationId xmlns:a16="http://schemas.microsoft.com/office/drawing/2014/main" id="{9AF5858A-A28C-D199-BA2F-F0139ABB4A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703660" y="8815678"/>
            <a:ext cx="914400" cy="914400"/>
          </a:xfrm>
          <a:prstGeom prst="rect">
            <a:avLst/>
          </a:prstGeom>
        </p:spPr>
      </p:pic>
      <p:pic>
        <p:nvPicPr>
          <p:cNvPr id="16" name="Graphic 15" descr="Palm tree with solid fill">
            <a:extLst>
              <a:ext uri="{FF2B5EF4-FFF2-40B4-BE49-F238E27FC236}">
                <a16:creationId xmlns:a16="http://schemas.microsoft.com/office/drawing/2014/main" id="{2A3767BB-158A-4D50-0243-80D0D4D132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716324" y="7645040"/>
            <a:ext cx="914400" cy="914400"/>
          </a:xfrm>
          <a:prstGeom prst="rect">
            <a:avLst/>
          </a:prstGeom>
        </p:spPr>
      </p:pic>
      <p:pic>
        <p:nvPicPr>
          <p:cNvPr id="18" name="Graphic 17" descr="Tanabata tree with solid fill">
            <a:extLst>
              <a:ext uri="{FF2B5EF4-FFF2-40B4-BE49-F238E27FC236}">
                <a16:creationId xmlns:a16="http://schemas.microsoft.com/office/drawing/2014/main" id="{84059253-2E6C-9BD8-920D-3FF78789F1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122112" y="6703490"/>
            <a:ext cx="914400" cy="914400"/>
          </a:xfrm>
          <a:prstGeom prst="rect">
            <a:avLst/>
          </a:prstGeom>
        </p:spPr>
      </p:pic>
      <p:pic>
        <p:nvPicPr>
          <p:cNvPr id="20" name="Graphic 19" descr="Hot air balloon with solid fill">
            <a:extLst>
              <a:ext uri="{FF2B5EF4-FFF2-40B4-BE49-F238E27FC236}">
                <a16:creationId xmlns:a16="http://schemas.microsoft.com/office/drawing/2014/main" id="{B5E5B2E9-8843-90ED-6B7E-EEB617E620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02244" y="3520796"/>
            <a:ext cx="914400" cy="914400"/>
          </a:xfrm>
          <a:prstGeom prst="rect">
            <a:avLst/>
          </a:prstGeom>
        </p:spPr>
      </p:pic>
      <p:pic>
        <p:nvPicPr>
          <p:cNvPr id="22" name="Graphic 21" descr="Gauge with solid fill">
            <a:extLst>
              <a:ext uri="{FF2B5EF4-FFF2-40B4-BE49-F238E27FC236}">
                <a16:creationId xmlns:a16="http://schemas.microsoft.com/office/drawing/2014/main" id="{C794778D-30B1-DB3F-B45E-1B661721E2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821110" y="4595550"/>
            <a:ext cx="914400" cy="914400"/>
          </a:xfrm>
          <a:prstGeom prst="rect">
            <a:avLst/>
          </a:prstGeom>
        </p:spPr>
      </p:pic>
      <p:pic>
        <p:nvPicPr>
          <p:cNvPr id="24" name="Graphic 23" descr="Bonfire with solid fill">
            <a:extLst>
              <a:ext uri="{FF2B5EF4-FFF2-40B4-BE49-F238E27FC236}">
                <a16:creationId xmlns:a16="http://schemas.microsoft.com/office/drawing/2014/main" id="{329585D1-F70D-D633-6C31-FEFCAD9823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560382" y="5591866"/>
            <a:ext cx="914400" cy="914400"/>
          </a:xfrm>
          <a:prstGeom prst="rect">
            <a:avLst/>
          </a:prstGeom>
        </p:spPr>
      </p:pic>
      <p:pic>
        <p:nvPicPr>
          <p:cNvPr id="26" name="Graphic 25" descr="Coral with solid fill">
            <a:extLst>
              <a:ext uri="{FF2B5EF4-FFF2-40B4-BE49-F238E27FC236}">
                <a16:creationId xmlns:a16="http://schemas.microsoft.com/office/drawing/2014/main" id="{DB9EEE70-6749-EA9D-0514-2849BF45AE1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83869" y="4138350"/>
            <a:ext cx="594078" cy="914400"/>
          </a:xfrm>
          <a:prstGeom prst="rect">
            <a:avLst/>
          </a:prstGeom>
        </p:spPr>
      </p:pic>
      <p:pic>
        <p:nvPicPr>
          <p:cNvPr id="28" name="Graphic 27" descr="Cow with solid fill">
            <a:extLst>
              <a:ext uri="{FF2B5EF4-FFF2-40B4-BE49-F238E27FC236}">
                <a16:creationId xmlns:a16="http://schemas.microsoft.com/office/drawing/2014/main" id="{E8B6EE4C-9B1B-239C-4F48-5A745C02281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785180" y="6769616"/>
            <a:ext cx="914400" cy="914400"/>
          </a:xfrm>
          <a:prstGeom prst="rect">
            <a:avLst/>
          </a:prstGeom>
        </p:spPr>
      </p:pic>
      <p:pic>
        <p:nvPicPr>
          <p:cNvPr id="30" name="Graphic 29" descr="Cross country skiing with solid fill">
            <a:extLst>
              <a:ext uri="{FF2B5EF4-FFF2-40B4-BE49-F238E27FC236}">
                <a16:creationId xmlns:a16="http://schemas.microsoft.com/office/drawing/2014/main" id="{6008E47A-C9C3-004E-8063-DE0E462671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72362" y="4292988"/>
            <a:ext cx="914400" cy="914400"/>
          </a:xfrm>
          <a:prstGeom prst="rect">
            <a:avLst/>
          </a:prstGeom>
        </p:spPr>
      </p:pic>
      <p:pic>
        <p:nvPicPr>
          <p:cNvPr id="32" name="Graphic 31" descr="Desert scene with solid fill">
            <a:extLst>
              <a:ext uri="{FF2B5EF4-FFF2-40B4-BE49-F238E27FC236}">
                <a16:creationId xmlns:a16="http://schemas.microsoft.com/office/drawing/2014/main" id="{0C2E406C-E09B-0A24-3472-121AD4D2BD6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870780" y="7983560"/>
            <a:ext cx="914400" cy="914400"/>
          </a:xfrm>
          <a:prstGeom prst="rect">
            <a:avLst/>
          </a:prstGeom>
        </p:spPr>
      </p:pic>
      <p:pic>
        <p:nvPicPr>
          <p:cNvPr id="34" name="Graphic 33" descr="Fireworks with solid fill">
            <a:extLst>
              <a:ext uri="{FF2B5EF4-FFF2-40B4-BE49-F238E27FC236}">
                <a16:creationId xmlns:a16="http://schemas.microsoft.com/office/drawing/2014/main" id="{FD4F89BD-15A8-0044-7DF8-3B2250CE6AB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2404328" y="7837160"/>
            <a:ext cx="914400" cy="914400"/>
          </a:xfrm>
          <a:prstGeom prst="rect">
            <a:avLst/>
          </a:prstGeom>
        </p:spPr>
      </p:pic>
      <p:pic>
        <p:nvPicPr>
          <p:cNvPr id="36" name="Graphic 35" descr="Fireworks outline">
            <a:extLst>
              <a:ext uri="{FF2B5EF4-FFF2-40B4-BE49-F238E27FC236}">
                <a16:creationId xmlns:a16="http://schemas.microsoft.com/office/drawing/2014/main" id="{C3D04334-3039-8EED-6FD6-C6EC131BF10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1333610" y="7767268"/>
            <a:ext cx="914400" cy="914400"/>
          </a:xfrm>
          <a:prstGeom prst="rect">
            <a:avLst/>
          </a:prstGeom>
        </p:spPr>
      </p:pic>
      <p:pic>
        <p:nvPicPr>
          <p:cNvPr id="38" name="Graphic 37" descr="Group of people with solid fill">
            <a:extLst>
              <a:ext uri="{FF2B5EF4-FFF2-40B4-BE49-F238E27FC236}">
                <a16:creationId xmlns:a16="http://schemas.microsoft.com/office/drawing/2014/main" id="{08B31148-FBF7-8D64-3C31-5AC4CB12C28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880062" y="2821816"/>
            <a:ext cx="914400" cy="914400"/>
          </a:xfrm>
          <a:prstGeom prst="rect">
            <a:avLst/>
          </a:prstGeom>
        </p:spPr>
      </p:pic>
      <p:pic>
        <p:nvPicPr>
          <p:cNvPr id="40" name="Graphic 39" descr="Highway scene with solid fill">
            <a:extLst>
              <a:ext uri="{FF2B5EF4-FFF2-40B4-BE49-F238E27FC236}">
                <a16:creationId xmlns:a16="http://schemas.microsoft.com/office/drawing/2014/main" id="{450F7335-5FD6-A9C3-2454-00C55CC582F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358548" y="1497710"/>
            <a:ext cx="914400" cy="914400"/>
          </a:xfrm>
          <a:prstGeom prst="rect">
            <a:avLst/>
          </a:prstGeom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5F53BA4E-77EB-2AE7-D02A-B13842019BEC}"/>
              </a:ext>
            </a:extLst>
          </p:cNvPr>
          <p:cNvSpPr/>
          <p:nvPr/>
        </p:nvSpPr>
        <p:spPr>
          <a:xfrm>
            <a:off x="1786884" y="2232424"/>
            <a:ext cx="19916776" cy="7028384"/>
          </a:xfrm>
          <a:custGeom>
            <a:avLst/>
            <a:gdLst>
              <a:gd name="connsiteX0" fmla="*/ 0 w 19916775"/>
              <a:gd name="connsiteY0" fmla="*/ 3613991 h 7028384"/>
              <a:gd name="connsiteX1" fmla="*/ 2314575 w 19916775"/>
              <a:gd name="connsiteY1" fmla="*/ 2928191 h 7028384"/>
              <a:gd name="connsiteX2" fmla="*/ 2886075 w 19916775"/>
              <a:gd name="connsiteY2" fmla="*/ 1928066 h 7028384"/>
              <a:gd name="connsiteX3" fmla="*/ 3571875 w 19916775"/>
              <a:gd name="connsiteY3" fmla="*/ 1127966 h 7028384"/>
              <a:gd name="connsiteX4" fmla="*/ 4800600 w 19916775"/>
              <a:gd name="connsiteY4" fmla="*/ 42116 h 7028384"/>
              <a:gd name="connsiteX5" fmla="*/ 6029325 w 19916775"/>
              <a:gd name="connsiteY5" fmla="*/ 270716 h 7028384"/>
              <a:gd name="connsiteX6" fmla="*/ 6257925 w 19916775"/>
              <a:gd name="connsiteY6" fmla="*/ 727916 h 7028384"/>
              <a:gd name="connsiteX7" fmla="*/ 6943725 w 19916775"/>
              <a:gd name="connsiteY7" fmla="*/ 2156666 h 7028384"/>
              <a:gd name="connsiteX8" fmla="*/ 7200900 w 19916775"/>
              <a:gd name="connsiteY8" fmla="*/ 3442541 h 7028384"/>
              <a:gd name="connsiteX9" fmla="*/ 7715250 w 19916775"/>
              <a:gd name="connsiteY9" fmla="*/ 6557216 h 7028384"/>
              <a:gd name="connsiteX10" fmla="*/ 9515475 w 19916775"/>
              <a:gd name="connsiteY10" fmla="*/ 6871541 h 7028384"/>
              <a:gd name="connsiteX11" fmla="*/ 10887075 w 19916775"/>
              <a:gd name="connsiteY11" fmla="*/ 5128466 h 7028384"/>
              <a:gd name="connsiteX12" fmla="*/ 11458575 w 19916775"/>
              <a:gd name="connsiteY12" fmla="*/ 3499691 h 7028384"/>
              <a:gd name="connsiteX13" fmla="*/ 12573000 w 19916775"/>
              <a:gd name="connsiteY13" fmla="*/ 2356691 h 7028384"/>
              <a:gd name="connsiteX14" fmla="*/ 14316075 w 19916775"/>
              <a:gd name="connsiteY14" fmla="*/ 3271091 h 7028384"/>
              <a:gd name="connsiteX15" fmla="*/ 14887575 w 19916775"/>
              <a:gd name="connsiteY15" fmla="*/ 4214066 h 7028384"/>
              <a:gd name="connsiteX16" fmla="*/ 16373475 w 19916775"/>
              <a:gd name="connsiteY16" fmla="*/ 6185741 h 7028384"/>
              <a:gd name="connsiteX17" fmla="*/ 18316575 w 19916775"/>
              <a:gd name="connsiteY17" fmla="*/ 5585666 h 7028384"/>
              <a:gd name="connsiteX18" fmla="*/ 19345275 w 19916775"/>
              <a:gd name="connsiteY18" fmla="*/ 6585791 h 7028384"/>
              <a:gd name="connsiteX19" fmla="*/ 19916775 w 19916775"/>
              <a:gd name="connsiteY19" fmla="*/ 6928691 h 7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16775" h="7028384">
                <a:moveTo>
                  <a:pt x="0" y="3613991"/>
                </a:moveTo>
                <a:cubicBezTo>
                  <a:pt x="916781" y="3411584"/>
                  <a:pt x="1833563" y="3209178"/>
                  <a:pt x="2314575" y="2928191"/>
                </a:cubicBezTo>
                <a:cubicBezTo>
                  <a:pt x="2795588" y="2647203"/>
                  <a:pt x="2676525" y="2228103"/>
                  <a:pt x="2886075" y="1928066"/>
                </a:cubicBezTo>
                <a:cubicBezTo>
                  <a:pt x="3095625" y="1628029"/>
                  <a:pt x="3252788" y="1442291"/>
                  <a:pt x="3571875" y="1127966"/>
                </a:cubicBezTo>
                <a:cubicBezTo>
                  <a:pt x="3890963" y="813641"/>
                  <a:pt x="4391025" y="184991"/>
                  <a:pt x="4800600" y="42116"/>
                </a:cubicBezTo>
                <a:cubicBezTo>
                  <a:pt x="5210175" y="-100759"/>
                  <a:pt x="5786438" y="156416"/>
                  <a:pt x="6029325" y="270716"/>
                </a:cubicBezTo>
                <a:cubicBezTo>
                  <a:pt x="6272213" y="385016"/>
                  <a:pt x="6105525" y="413591"/>
                  <a:pt x="6257925" y="727916"/>
                </a:cubicBezTo>
                <a:cubicBezTo>
                  <a:pt x="6410325" y="1042241"/>
                  <a:pt x="6786563" y="1704228"/>
                  <a:pt x="6943725" y="2156666"/>
                </a:cubicBezTo>
                <a:cubicBezTo>
                  <a:pt x="7100888" y="2609103"/>
                  <a:pt x="7072313" y="2709116"/>
                  <a:pt x="7200900" y="3442541"/>
                </a:cubicBezTo>
                <a:cubicBezTo>
                  <a:pt x="7329487" y="4175966"/>
                  <a:pt x="7329488" y="5985716"/>
                  <a:pt x="7715250" y="6557216"/>
                </a:cubicBezTo>
                <a:cubicBezTo>
                  <a:pt x="8101013" y="7128716"/>
                  <a:pt x="8986838" y="7109666"/>
                  <a:pt x="9515475" y="6871541"/>
                </a:cubicBezTo>
                <a:cubicBezTo>
                  <a:pt x="10044112" y="6633416"/>
                  <a:pt x="10563225" y="5690441"/>
                  <a:pt x="10887075" y="5128466"/>
                </a:cubicBezTo>
                <a:cubicBezTo>
                  <a:pt x="11210925" y="4566491"/>
                  <a:pt x="11177587" y="3961654"/>
                  <a:pt x="11458575" y="3499691"/>
                </a:cubicBezTo>
                <a:cubicBezTo>
                  <a:pt x="11739563" y="3037728"/>
                  <a:pt x="12096750" y="2394791"/>
                  <a:pt x="12573000" y="2356691"/>
                </a:cubicBezTo>
                <a:cubicBezTo>
                  <a:pt x="13049250" y="2318591"/>
                  <a:pt x="13930313" y="2961529"/>
                  <a:pt x="14316075" y="3271091"/>
                </a:cubicBezTo>
                <a:cubicBezTo>
                  <a:pt x="14701837" y="3580653"/>
                  <a:pt x="14544675" y="3728291"/>
                  <a:pt x="14887575" y="4214066"/>
                </a:cubicBezTo>
                <a:cubicBezTo>
                  <a:pt x="15230475" y="4699841"/>
                  <a:pt x="15801975" y="5957141"/>
                  <a:pt x="16373475" y="6185741"/>
                </a:cubicBezTo>
                <a:cubicBezTo>
                  <a:pt x="16944975" y="6414341"/>
                  <a:pt x="17821275" y="5518991"/>
                  <a:pt x="18316575" y="5585666"/>
                </a:cubicBezTo>
                <a:cubicBezTo>
                  <a:pt x="18811875" y="5652341"/>
                  <a:pt x="19078575" y="6361954"/>
                  <a:pt x="19345275" y="6585791"/>
                </a:cubicBezTo>
                <a:cubicBezTo>
                  <a:pt x="19611975" y="6809628"/>
                  <a:pt x="19764375" y="6869159"/>
                  <a:pt x="19916775" y="6928691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20EB35-3638-C2F1-3433-87F4414B68FB}"/>
              </a:ext>
            </a:extLst>
          </p:cNvPr>
          <p:cNvSpPr txBox="1"/>
          <p:nvPr/>
        </p:nvSpPr>
        <p:spPr>
          <a:xfrm>
            <a:off x="1786887" y="599547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Basic Navigation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C70CA-190C-E0B8-F9E2-C6A3FBF63491}"/>
              </a:ext>
            </a:extLst>
          </p:cNvPr>
          <p:cNvSpPr txBox="1"/>
          <p:nvPr/>
        </p:nvSpPr>
        <p:spPr>
          <a:xfrm>
            <a:off x="4505500" y="231058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Views</a:t>
            </a:r>
          </a:p>
        </p:txBody>
      </p:sp>
      <p:pic>
        <p:nvPicPr>
          <p:cNvPr id="46" name="Graphic 45" descr="Bar chart with solid fill">
            <a:extLst>
              <a:ext uri="{FF2B5EF4-FFF2-40B4-BE49-F238E27FC236}">
                <a16:creationId xmlns:a16="http://schemas.microsoft.com/office/drawing/2014/main" id="{C2D10AC9-572F-0A86-444D-FD6EAF790E1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75412" y="2542376"/>
            <a:ext cx="914400" cy="914400"/>
          </a:xfrm>
          <a:prstGeom prst="rect">
            <a:avLst/>
          </a:prstGeom>
        </p:spPr>
      </p:pic>
      <p:pic>
        <p:nvPicPr>
          <p:cNvPr id="48" name="Graphic 47" descr="Bar graph with downward trend with solid fill">
            <a:extLst>
              <a:ext uri="{FF2B5EF4-FFF2-40B4-BE49-F238E27FC236}">
                <a16:creationId xmlns:a16="http://schemas.microsoft.com/office/drawing/2014/main" id="{7B6AA9AE-738F-3B45-9BBE-0EB576EFA45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4820888" y="4918164"/>
            <a:ext cx="914400" cy="914400"/>
          </a:xfrm>
          <a:prstGeom prst="rect">
            <a:avLst/>
          </a:prstGeom>
        </p:spPr>
      </p:pic>
      <p:pic>
        <p:nvPicPr>
          <p:cNvPr id="50" name="Graphic 49" descr="Gantt Chart with solid fill">
            <a:extLst>
              <a:ext uri="{FF2B5EF4-FFF2-40B4-BE49-F238E27FC236}">
                <a16:creationId xmlns:a16="http://schemas.microsoft.com/office/drawing/2014/main" id="{3410FE6F-34DA-5593-D764-A4B4BA0D607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515542" y="7083188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72BCBCA-4286-62A2-594D-AC821E61F113}"/>
              </a:ext>
            </a:extLst>
          </p:cNvPr>
          <p:cNvSpPr txBox="1"/>
          <p:nvPr/>
        </p:nvSpPr>
        <p:spPr>
          <a:xfrm>
            <a:off x="6774419" y="1839704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Common Charts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353A29-C657-1E62-8CC6-A9C5FD54A4A7}"/>
              </a:ext>
            </a:extLst>
          </p:cNvPr>
          <p:cNvSpPr txBox="1"/>
          <p:nvPr/>
        </p:nvSpPr>
        <p:spPr>
          <a:xfrm>
            <a:off x="3138512" y="3802242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Hierarchies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7CD04-4683-4B67-69E6-5EE20406E860}"/>
              </a:ext>
            </a:extLst>
          </p:cNvPr>
          <p:cNvSpPr txBox="1"/>
          <p:nvPr/>
        </p:nvSpPr>
        <p:spPr>
          <a:xfrm>
            <a:off x="9227314" y="7069464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Calculations</a:t>
            </a:r>
          </a:p>
        </p:txBody>
      </p:sp>
      <p:pic>
        <p:nvPicPr>
          <p:cNvPr id="55" name="Graphic 54" descr="Blender with solid fill">
            <a:extLst>
              <a:ext uri="{FF2B5EF4-FFF2-40B4-BE49-F238E27FC236}">
                <a16:creationId xmlns:a16="http://schemas.microsoft.com/office/drawing/2014/main" id="{BEC43F73-A077-3ADF-05FE-A6CFFAF0D9D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0076788" y="8205670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C96993B-12B1-4B72-3B41-A9D7EAEFC4B3}"/>
              </a:ext>
            </a:extLst>
          </p:cNvPr>
          <p:cNvSpPr txBox="1"/>
          <p:nvPr/>
        </p:nvSpPr>
        <p:spPr>
          <a:xfrm>
            <a:off x="10302082" y="930315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Blending</a:t>
            </a:r>
          </a:p>
        </p:txBody>
      </p:sp>
      <p:pic>
        <p:nvPicPr>
          <p:cNvPr id="58" name="Graphic 57" descr="Abacus with solid fill">
            <a:extLst>
              <a:ext uri="{FF2B5EF4-FFF2-40B4-BE49-F238E27FC236}">
                <a16:creationId xmlns:a16="http://schemas.microsoft.com/office/drawing/2014/main" id="{DACB6DEB-6A68-D1FD-F5E7-72D5CC36AB7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264412" y="6200158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CB10DB-B465-8BE4-A9C5-8D1C6AF3C72C}"/>
              </a:ext>
            </a:extLst>
          </p:cNvPr>
          <p:cNvSpPr txBox="1"/>
          <p:nvPr/>
        </p:nvSpPr>
        <p:spPr>
          <a:xfrm>
            <a:off x="12408802" y="7951222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Advanced</a:t>
            </a:r>
          </a:p>
          <a:p>
            <a:r>
              <a:rPr lang="en-US" sz="2000" dirty="0"/>
              <a:t>Charts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59FA7E-80E8-C5E7-A696-C0F4328F0D0F}"/>
              </a:ext>
            </a:extLst>
          </p:cNvPr>
          <p:cNvSpPr txBox="1"/>
          <p:nvPr/>
        </p:nvSpPr>
        <p:spPr>
          <a:xfrm>
            <a:off x="13357310" y="5735472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Dashboards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7387DA-501D-BE86-D82D-D44AF2A4F4FF}"/>
              </a:ext>
            </a:extLst>
          </p:cNvPr>
          <p:cNvSpPr txBox="1"/>
          <p:nvPr/>
        </p:nvSpPr>
        <p:spPr>
          <a:xfrm>
            <a:off x="16968913" y="65642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Stories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875A73-F418-870E-B68D-85D46C5773EE}"/>
              </a:ext>
            </a:extLst>
          </p:cNvPr>
          <p:cNvSpPr txBox="1"/>
          <p:nvPr/>
        </p:nvSpPr>
        <p:spPr>
          <a:xfrm>
            <a:off x="17173524" y="8579194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Certification Springs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58308-EA4F-7411-FA7C-972EBC448404}"/>
              </a:ext>
            </a:extLst>
          </p:cNvPr>
          <p:cNvSpPr txBox="1"/>
          <p:nvPr/>
        </p:nvSpPr>
        <p:spPr>
          <a:xfrm>
            <a:off x="21761553" y="971541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7D4508-1D91-2AE2-3B80-CA67466EE555}"/>
              </a:ext>
            </a:extLst>
          </p:cNvPr>
          <p:cNvSpPr txBox="1"/>
          <p:nvPr/>
        </p:nvSpPr>
        <p:spPr>
          <a:xfrm>
            <a:off x="1698345" y="4414204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Structures</a:t>
            </a:r>
          </a:p>
        </p:txBody>
      </p:sp>
      <p:pic>
        <p:nvPicPr>
          <p:cNvPr id="66" name="Graphic 65" descr="Map compass with solid fill">
            <a:extLst>
              <a:ext uri="{FF2B5EF4-FFF2-40B4-BE49-F238E27FC236}">
                <a16:creationId xmlns:a16="http://schemas.microsoft.com/office/drawing/2014/main" id="{FF7E490E-0740-9D66-3BCA-C2A98AA695E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04070" y="513368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762aa3a82_0_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20828100" cy="46482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7 Challenge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use baseball2015-2019.csv</a:t>
            </a:r>
            <a:endParaRPr sz="3000"/>
          </a:p>
        </p:txBody>
      </p:sp>
      <p:sp>
        <p:nvSpPr>
          <p:cNvPr id="245" name="Google Shape;245;g12762aa3a82_0_94"/>
          <p:cNvSpPr txBox="1"/>
          <p:nvPr/>
        </p:nvSpPr>
        <p:spPr>
          <a:xfrm>
            <a:off x="935775" y="4164500"/>
            <a:ext cx="14269500" cy="84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  Batting Average = hits divided by at-bats or H/AB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Create a calculated field for Batting Average that should work at the player, team, league, and year levels of aggregation.  Create a bar chart that shows batting average by League and Year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 Create a bar plot with the sum of Homeruns (HR) by year.  </a:t>
            </a: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Split the plot so you have a duplicate (above and below) barplot</a:t>
            </a:r>
            <a:endParaRPr sz="3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Change the barplot on the bottom to show % of total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3. Create a Fixed LOD calculation that always calculates the total number of Homeruns by league.   Create a table that shows total Homeruns per team and league in one column, and the Total Homeruns per league in a second column. 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246" name="Google Shape;246;g12762aa3a82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6200" y="529300"/>
            <a:ext cx="4276975" cy="442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2762aa3a82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6125" y="5231299"/>
            <a:ext cx="3648075" cy="6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2762aa3a82_0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5050" y="5607776"/>
            <a:ext cx="4735075" cy="53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2762aa3a82_0_94"/>
          <p:cNvSpPr txBox="1"/>
          <p:nvPr/>
        </p:nvSpPr>
        <p:spPr>
          <a:xfrm>
            <a:off x="17325675" y="2889150"/>
            <a:ext cx="13860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1</a:t>
            </a:r>
            <a:endParaRPr sz="4500"/>
          </a:p>
        </p:txBody>
      </p:sp>
      <p:sp>
        <p:nvSpPr>
          <p:cNvPr id="250" name="Google Shape;250;g12762aa3a82_0_94"/>
          <p:cNvSpPr txBox="1"/>
          <p:nvPr/>
        </p:nvSpPr>
        <p:spPr>
          <a:xfrm>
            <a:off x="14879050" y="99220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2</a:t>
            </a:r>
            <a:endParaRPr/>
          </a:p>
        </p:txBody>
      </p:sp>
      <p:sp>
        <p:nvSpPr>
          <p:cNvPr id="251" name="Google Shape;251;g12762aa3a82_0_94"/>
          <p:cNvSpPr txBox="1"/>
          <p:nvPr/>
        </p:nvSpPr>
        <p:spPr>
          <a:xfrm>
            <a:off x="19627525" y="79742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413132" y="2947925"/>
            <a:ext cx="5676900" cy="3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r>
              <a:rPr lang="en-US" sz="8200">
                <a:solidFill>
                  <a:srgbClr val="151618"/>
                </a:solidFill>
              </a:rPr>
              <a:t>Module 7 Learning Outcomes</a:t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6520182" y="6761049"/>
            <a:ext cx="17450700" cy="2441316"/>
            <a:chOff x="0" y="-2"/>
            <a:chExt cx="17450700" cy="2441316"/>
          </a:xfrm>
        </p:grpSpPr>
        <p:sp>
          <p:nvSpPr>
            <p:cNvPr id="105" name="Google Shape;105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8235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" name="Google Shape;106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07" name="Google Shape;107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"/>
              <p:cNvSpPr txBox="1"/>
              <p:nvPr/>
            </p:nvSpPr>
            <p:spPr>
              <a:xfrm>
                <a:off x="549752" y="314543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>
                    <a:solidFill>
                      <a:srgbClr val="FFFFFF"/>
                    </a:solidFill>
                  </a:rPr>
                  <a:t>Understand Quick Table Calculations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" name="Google Shape;109;p6"/>
          <p:cNvGrpSpPr/>
          <p:nvPr/>
        </p:nvGrpSpPr>
        <p:grpSpPr>
          <a:xfrm>
            <a:off x="6520182" y="9244453"/>
            <a:ext cx="17450700" cy="2441316"/>
            <a:chOff x="0" y="-2"/>
            <a:chExt cx="17450700" cy="2441316"/>
          </a:xfrm>
        </p:grpSpPr>
        <p:sp>
          <p:nvSpPr>
            <p:cNvPr id="110" name="Google Shape;110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8235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6"/>
              <p:cNvSpPr txBox="1"/>
              <p:nvPr/>
            </p:nvSpPr>
            <p:spPr>
              <a:xfrm>
                <a:off x="549752" y="438969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>
                    <a:solidFill>
                      <a:srgbClr val="FFFFFF"/>
                    </a:solidFill>
                  </a:rPr>
                  <a:t>Understand LOD calculations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4" name="Google Shape;114;p6"/>
          <p:cNvGrpSpPr/>
          <p:nvPr/>
        </p:nvGrpSpPr>
        <p:grpSpPr>
          <a:xfrm>
            <a:off x="6520182" y="1607528"/>
            <a:ext cx="17450700" cy="5212441"/>
            <a:chOff x="0" y="2771123"/>
            <a:chExt cx="17450700" cy="5212441"/>
          </a:xfrm>
        </p:grpSpPr>
        <p:sp>
          <p:nvSpPr>
            <p:cNvPr id="115" name="Google Shape;115;p6"/>
            <p:cNvSpPr/>
            <p:nvPr/>
          </p:nvSpPr>
          <p:spPr>
            <a:xfrm>
              <a:off x="0" y="3672839"/>
              <a:ext cx="17450700" cy="1539600"/>
            </a:xfrm>
            <a:prstGeom prst="rect">
              <a:avLst/>
            </a:prstGeom>
            <a:solidFill>
              <a:srgbClr val="FFFFFF">
                <a:alpha val="88627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6"/>
            <p:cNvGrpSpPr/>
            <p:nvPr/>
          </p:nvGrpSpPr>
          <p:grpSpPr>
            <a:xfrm>
              <a:off x="872535" y="2771123"/>
              <a:ext cx="16195800" cy="1803300"/>
              <a:chOff x="-1" y="0"/>
              <a:chExt cx="16195800" cy="1803300"/>
            </a:xfrm>
          </p:grpSpPr>
          <p:sp>
            <p:nvSpPr>
              <p:cNvPr id="117" name="Google Shape;117;p6"/>
              <p:cNvSpPr/>
              <p:nvPr/>
            </p:nvSpPr>
            <p:spPr>
              <a:xfrm>
                <a:off x="-1" y="0"/>
                <a:ext cx="16195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6"/>
              <p:cNvSpPr txBox="1"/>
              <p:nvPr/>
            </p:nvSpPr>
            <p:spPr>
              <a:xfrm>
                <a:off x="549752" y="438969"/>
                <a:ext cx="15096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</a:t>
                </a:r>
                <a:r>
                  <a:rPr lang="en-US" sz="6500">
                    <a:solidFill>
                      <a:srgbClr val="FFFFFF"/>
                    </a:solidFill>
                  </a:rPr>
                  <a:t>calculations ‘on the shelf’</a:t>
                </a: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" name="Google Shape;119;p6"/>
            <p:cNvSpPr/>
            <p:nvPr/>
          </p:nvSpPr>
          <p:spPr>
            <a:xfrm>
              <a:off x="0" y="6443964"/>
              <a:ext cx="17450700" cy="1539600"/>
            </a:xfrm>
            <a:prstGeom prst="rect">
              <a:avLst/>
            </a:prstGeom>
            <a:solidFill>
              <a:srgbClr val="FFFFFF">
                <a:alpha val="88627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" name="Google Shape;120;p6"/>
            <p:cNvGrpSpPr/>
            <p:nvPr/>
          </p:nvGrpSpPr>
          <p:grpSpPr>
            <a:xfrm>
              <a:off x="872535" y="5542249"/>
              <a:ext cx="16087800" cy="1803300"/>
              <a:chOff x="-1" y="0"/>
              <a:chExt cx="16087800" cy="1803300"/>
            </a:xfrm>
          </p:grpSpPr>
          <p:sp>
            <p:nvSpPr>
              <p:cNvPr id="121" name="Google Shape;121;p6"/>
              <p:cNvSpPr/>
              <p:nvPr/>
            </p:nvSpPr>
            <p:spPr>
              <a:xfrm>
                <a:off x="-1" y="0"/>
                <a:ext cx="16087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6"/>
              <p:cNvSpPr txBox="1"/>
              <p:nvPr/>
            </p:nvSpPr>
            <p:spPr>
              <a:xfrm>
                <a:off x="549753" y="438969"/>
                <a:ext cx="14988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>
                    <a:solidFill>
                      <a:srgbClr val="FFFFFF"/>
                    </a:solidFill>
                  </a:rPr>
                  <a:t>Demonstrate calculated fields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38ac1109_0_24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Calculations on the Shelf</a:t>
            </a:r>
            <a:endParaRPr/>
          </a:p>
        </p:txBody>
      </p:sp>
      <p:pic>
        <p:nvPicPr>
          <p:cNvPr id="128" name="Google Shape;128;g12638ac110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313" y="7084150"/>
            <a:ext cx="3847250" cy="24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2638ac1109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800" y="6097400"/>
            <a:ext cx="4450550" cy="53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2638ac1109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3502" y="2975175"/>
            <a:ext cx="11638025" cy="21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2638ac1109_0_24"/>
          <p:cNvSpPr txBox="1"/>
          <p:nvPr/>
        </p:nvSpPr>
        <p:spPr>
          <a:xfrm>
            <a:off x="15021750" y="2606350"/>
            <a:ext cx="8752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You can do calculations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right in the Columns or Rows</a:t>
            </a: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2638ac1109_0_24"/>
          <p:cNvSpPr txBox="1"/>
          <p:nvPr/>
        </p:nvSpPr>
        <p:spPr>
          <a:xfrm>
            <a:off x="14716950" y="7499200"/>
            <a:ext cx="8752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You can also edit aggregate 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measures in the Measures Value ‘shelf’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2638ac1109_0_24"/>
          <p:cNvSpPr txBox="1"/>
          <p:nvPr/>
        </p:nvSpPr>
        <p:spPr>
          <a:xfrm>
            <a:off x="673975" y="3490725"/>
            <a:ext cx="1386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shelf</a:t>
            </a:r>
            <a:endParaRPr sz="3000"/>
          </a:p>
        </p:txBody>
      </p:sp>
      <p:cxnSp>
        <p:nvCxnSpPr>
          <p:cNvPr id="134" name="Google Shape;134;g12638ac1109_0_24"/>
          <p:cNvCxnSpPr/>
          <p:nvPr/>
        </p:nvCxnSpPr>
        <p:spPr>
          <a:xfrm rot="10800000" flipH="1">
            <a:off x="1777950" y="3789975"/>
            <a:ext cx="1107000" cy="48000"/>
          </a:xfrm>
          <a:prstGeom prst="straightConnector1">
            <a:avLst/>
          </a:prstGeom>
          <a:noFill/>
          <a:ln w="76200" cap="flat" cmpd="sng">
            <a:solidFill>
              <a:srgbClr val="3E3E3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62aa3a82_0_58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Errors on the Shelf</a:t>
            </a:r>
            <a:endParaRPr/>
          </a:p>
        </p:txBody>
      </p:sp>
      <p:sp>
        <p:nvSpPr>
          <p:cNvPr id="140" name="Google Shape;140;g12762aa3a82_0_58"/>
          <p:cNvSpPr txBox="1"/>
          <p:nvPr/>
        </p:nvSpPr>
        <p:spPr>
          <a:xfrm>
            <a:off x="15021750" y="3164325"/>
            <a:ext cx="87528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Tableau will tell you if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/>
              <a:t>your calculation is valid or invalid</a:t>
            </a:r>
            <a:endParaRPr sz="4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12762aa3a82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050" y="3164325"/>
            <a:ext cx="8896950" cy="31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38ac1109_0_29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Calculated Fields</a:t>
            </a:r>
            <a:endParaRPr/>
          </a:p>
        </p:txBody>
      </p:sp>
      <p:pic>
        <p:nvPicPr>
          <p:cNvPr id="147" name="Google Shape;147;g12638ac1109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50" y="2445800"/>
            <a:ext cx="5334200" cy="96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2638ac1109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700" y="4271425"/>
            <a:ext cx="10237150" cy="61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62aa3a82_0_76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Calculated Fields - Costs</a:t>
            </a:r>
            <a:endParaRPr/>
          </a:p>
        </p:txBody>
      </p:sp>
      <p:pic>
        <p:nvPicPr>
          <p:cNvPr id="154" name="Google Shape;154;g12762aa3a82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1150" y="4302384"/>
            <a:ext cx="9424900" cy="55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2762aa3a82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25" y="2817950"/>
            <a:ext cx="11820850" cy="85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62aa3a82_0_82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Calculated Fields - Margin</a:t>
            </a:r>
            <a:endParaRPr/>
          </a:p>
        </p:txBody>
      </p:sp>
      <p:pic>
        <p:nvPicPr>
          <p:cNvPr id="161" name="Google Shape;161;g12762aa3a82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900" y="2405225"/>
            <a:ext cx="13320275" cy="89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38ac1109_0_64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Quick Table Calculations</a:t>
            </a:r>
            <a:endParaRPr/>
          </a:p>
        </p:txBody>
      </p:sp>
      <p:pic>
        <p:nvPicPr>
          <p:cNvPr id="167" name="Google Shape;167;g12638ac1109_0_64" descr="Modul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94900" y="1959575"/>
            <a:ext cx="11381900" cy="1079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2638ac1109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250" y="3584800"/>
            <a:ext cx="8672700" cy="868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420</Words>
  <Application>Microsoft Macintosh PowerPoint</Application>
  <PresentationFormat>Custom</PresentationFormat>
  <Paragraphs>72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White</vt:lpstr>
      <vt:lpstr>Tableau Module 7</vt:lpstr>
      <vt:lpstr>PowerPoint Presentation</vt:lpstr>
      <vt:lpstr>Module 7 Learning Outcomes</vt:lpstr>
      <vt:lpstr>Calculations on the Shelf</vt:lpstr>
      <vt:lpstr>Errors on the Shelf</vt:lpstr>
      <vt:lpstr>Calculated Fields</vt:lpstr>
      <vt:lpstr>Calculated Fields - Costs</vt:lpstr>
      <vt:lpstr>Calculated Fields - Margin</vt:lpstr>
      <vt:lpstr>Quick Table Calculations</vt:lpstr>
      <vt:lpstr>% of Total</vt:lpstr>
      <vt:lpstr>Running Total</vt:lpstr>
      <vt:lpstr> Lunch</vt:lpstr>
      <vt:lpstr>LOD Calculations</vt:lpstr>
      <vt:lpstr>What Do We Want?</vt:lpstr>
      <vt:lpstr>FIXED Calculations</vt:lpstr>
      <vt:lpstr>What Do We Want?</vt:lpstr>
      <vt:lpstr>EXCLUDE Calculations</vt:lpstr>
      <vt:lpstr>What Do We Want?</vt:lpstr>
      <vt:lpstr>INCLUDE Calculations</vt:lpstr>
      <vt:lpstr>Module 7 Challenge use baseball2015-2019.csv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Module 7</dc:title>
  <cp:lastModifiedBy>Vadim Acosta</cp:lastModifiedBy>
  <cp:revision>2</cp:revision>
  <dcterms:modified xsi:type="dcterms:W3CDTF">2023-03-30T18:01:35Z</dcterms:modified>
</cp:coreProperties>
</file>