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6EA4-9C9D-47B7-001E-0D512AFB7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A8C84-4263-7A59-3B39-CAB208D97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2AA4-4059-9892-5E7C-3CB0F480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4347-0855-8285-CC23-8D878287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515B-3795-206E-DF1A-208F4F49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3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1C71-5E68-D080-784B-64B25855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477C2-FFBE-9C0D-C0EE-473D3BD8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B2C8-53A1-A044-38C8-E96A19FA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13E2-AE32-D838-9D1C-B9E1F1D1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5E45-D7A8-21EF-A480-65B5929D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D785F-E72C-0726-D1A1-11D5BB3A8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F633-1F53-62DA-5707-FA63514F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C1D2-758E-8ABA-ED23-A5E180BB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4DC1-330C-C338-36B0-7B2A27F0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A0CD-747A-B1C5-784B-EF5C9C69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6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D110-B67C-699D-2D77-FB65BB3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FC22-1C6A-02C0-6B86-817B5362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10E2-747F-903E-B0AC-0C5B9A3F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3999-FF3B-AA92-2FFD-1BF0128E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D6AB-0655-B886-690B-3CD1559B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D9D5-4604-5D7F-6AAA-489DB18D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510D0-EC4F-C4D3-62D7-84CB0B246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7BE0-FA85-5959-90C2-D4A122B9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8E1B-0D0D-60A9-D088-E6F9F443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5425E-F009-353B-18AB-D89F219E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9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E5E1-39ED-A8B7-2DF2-F0E19253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66B7-B4EE-5A29-2CA4-3B07E5A9E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2554F-ED26-9075-1050-3DDC5F35A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C6FB-79AC-B60A-22E1-EBE2C83E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EAD7D-85D9-A43B-4F84-B2A0CA68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814B4-3940-ADDB-D908-14AFDAAC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7F09-8E3E-D33F-66D1-41FC1E9F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C00C7-050A-4655-1EF3-6DAE54E07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06B1A-8FD6-C51F-0396-687D70BF3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95CED-FC44-9008-7F53-9EF147EC0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CD541-6DB0-8ACD-BCFA-7285E905E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27280-5981-EE28-7568-C448C655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6124-817D-A6EA-A12F-1EBA3C37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40951-F80A-D68F-D7EB-EC516263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9FAD-44E9-95D8-2109-E9E0CAE7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A458A-9B5F-0771-22AB-F4706608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9D1F-E1F7-C0E7-64AF-7AC359DB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5FE12-A08F-8F99-5FD3-7D5A423F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06E7-EA63-BC0F-BBE7-C6DB62B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66A05-15C0-EF13-D470-52A833B6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29DC-B0A6-1114-1F04-156EC3B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33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C7CF-18D0-57AE-0AFE-BD20B756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54A3-52D0-9EBA-04F6-BB0AD7D0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5D66-5F98-702E-FE12-99055E41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5711-7EF6-1D32-EC57-7C729034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23D6F-C955-8C39-CE32-D0DF62E6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5AE55-6EB6-1C1A-C5BD-3B486914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1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1BEC-7332-82E0-D053-EBBBB115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3D0D8-2446-391C-BAB3-4287F5C4C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0F327-0565-F9CD-0727-17876F3B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7585-66BC-37FA-C572-8C491412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F8F-1A84-00FD-169A-D8FC6094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B4C72-CA1A-9F1A-6F31-F62B811D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1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B5DEB-7163-3AC4-1EF2-1958DCFE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251D9-D85B-ADE7-6A80-0E7026CDE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D2FA8-51F7-D917-8756-3BAE86E30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C30D-7277-43B1-B7B3-F80B6CE78D72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2C4D-F8B4-7B81-5033-89F5658EA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5F70-3494-9432-10E9-A6845F3A0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B6BA-07A4-4413-8009-4F9047F1B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3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EEE12C-F2FA-BFDC-D8A0-B460B661D59A}"/>
              </a:ext>
            </a:extLst>
          </p:cNvPr>
          <p:cNvSpPr/>
          <p:nvPr/>
        </p:nvSpPr>
        <p:spPr>
          <a:xfrm>
            <a:off x="1213855" y="487065"/>
            <a:ext cx="1956647" cy="623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Flow 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61A66-2F51-72E4-4D88-126A1DDC4851}"/>
              </a:ext>
            </a:extLst>
          </p:cNvPr>
          <p:cNvSpPr/>
          <p:nvPr/>
        </p:nvSpPr>
        <p:spPr>
          <a:xfrm>
            <a:off x="1213855" y="2748183"/>
            <a:ext cx="1956647" cy="623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Speed Ratio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7BAEFAF-D3D8-3260-E980-A0CFED00463C}"/>
              </a:ext>
            </a:extLst>
          </p:cNvPr>
          <p:cNvSpPr/>
          <p:nvPr/>
        </p:nvSpPr>
        <p:spPr>
          <a:xfrm>
            <a:off x="4255635" y="1316874"/>
            <a:ext cx="1415834" cy="113235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Liquidity Index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08FCB-2F14-9D57-C4BE-371DF915293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70502" y="798599"/>
            <a:ext cx="1292477" cy="6841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1E2115-B911-DB67-448B-4CC9A1A7CAD6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3170502" y="2283399"/>
            <a:ext cx="1292477" cy="77631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FA7966-6581-D024-BB70-AE7606FE9334}"/>
              </a:ext>
            </a:extLst>
          </p:cNvPr>
          <p:cNvSpPr/>
          <p:nvPr/>
        </p:nvSpPr>
        <p:spPr>
          <a:xfrm>
            <a:off x="6809914" y="830425"/>
            <a:ext cx="1921305" cy="75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Cycle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A9BEDA-28F3-FB11-B902-5ADEE4AAAC77}"/>
              </a:ext>
            </a:extLst>
          </p:cNvPr>
          <p:cNvSpPr/>
          <p:nvPr/>
        </p:nvSpPr>
        <p:spPr>
          <a:xfrm>
            <a:off x="6809913" y="2792588"/>
            <a:ext cx="1921305" cy="75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Turnover days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F5173D8-A302-756A-D6E6-66BE54276A2D}"/>
              </a:ext>
            </a:extLst>
          </p:cNvPr>
          <p:cNvSpPr/>
          <p:nvPr/>
        </p:nvSpPr>
        <p:spPr>
          <a:xfrm>
            <a:off x="9851693" y="1660233"/>
            <a:ext cx="2016846" cy="15215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Asset management Capability Index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BFF79-004C-F7FF-AC10-6F25CBAB3B1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8731219" y="1209063"/>
            <a:ext cx="1415834" cy="6739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86F745-0828-0624-F6AD-81A3954ECDFD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V="1">
            <a:off x="8731218" y="2958919"/>
            <a:ext cx="1415835" cy="2123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E7C4C-73B2-E5CD-A00F-8771F0D9D044}"/>
              </a:ext>
            </a:extLst>
          </p:cNvPr>
          <p:cNvSpPr/>
          <p:nvPr/>
        </p:nvSpPr>
        <p:spPr>
          <a:xfrm>
            <a:off x="6809913" y="4811486"/>
            <a:ext cx="1921305" cy="75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Asset Turnover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F917E7-663F-47F9-1C64-439C8FD34541}"/>
              </a:ext>
            </a:extLst>
          </p:cNvPr>
          <p:cNvCxnSpPr>
            <a:cxnSpLocks/>
            <a:stCxn id="24" idx="3"/>
            <a:endCxn id="19" idx="4"/>
          </p:cNvCxnSpPr>
          <p:nvPr/>
        </p:nvCxnSpPr>
        <p:spPr>
          <a:xfrm flipV="1">
            <a:off x="8731218" y="3181738"/>
            <a:ext cx="2128898" cy="20083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0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0BEA85-E502-F5BA-FEE9-65C29C4E634E}"/>
              </a:ext>
            </a:extLst>
          </p:cNvPr>
          <p:cNvSpPr/>
          <p:nvPr/>
        </p:nvSpPr>
        <p:spPr>
          <a:xfrm>
            <a:off x="614256" y="507879"/>
            <a:ext cx="1758682" cy="793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Property right ratio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BC11C-F52D-9104-5090-8B5706799363}"/>
              </a:ext>
            </a:extLst>
          </p:cNvPr>
          <p:cNvSpPr/>
          <p:nvPr/>
        </p:nvSpPr>
        <p:spPr>
          <a:xfrm>
            <a:off x="614255" y="1956259"/>
            <a:ext cx="1758682" cy="793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Interest coverage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A07EAE7-4BED-8DC9-77F2-8DA02168298C}"/>
              </a:ext>
            </a:extLst>
          </p:cNvPr>
          <p:cNvSpPr/>
          <p:nvPr/>
        </p:nvSpPr>
        <p:spPr>
          <a:xfrm>
            <a:off x="4271305" y="2804335"/>
            <a:ext cx="1948626" cy="155579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Indebtedness 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6612EC-B2D0-E870-43B6-43967DBAB9ED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2372938" y="904785"/>
            <a:ext cx="2872680" cy="1899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F2A5D3-0921-E0B2-832D-89F050A1F60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72937" y="2353165"/>
            <a:ext cx="2183738" cy="6790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0E989E6-F726-EBEC-28F5-6759AC7C93BF}"/>
              </a:ext>
            </a:extLst>
          </p:cNvPr>
          <p:cNvSpPr/>
          <p:nvPr/>
        </p:nvSpPr>
        <p:spPr>
          <a:xfrm>
            <a:off x="614255" y="3978889"/>
            <a:ext cx="1758682" cy="793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Targeted debt ratio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FE03F8-6F2E-F614-E552-4EDAA06B1297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V="1">
            <a:off x="2372937" y="4132285"/>
            <a:ext cx="2183738" cy="2435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49A36-1DC7-1644-340F-6557815B0823}"/>
              </a:ext>
            </a:extLst>
          </p:cNvPr>
          <p:cNvSpPr/>
          <p:nvPr/>
        </p:nvSpPr>
        <p:spPr>
          <a:xfrm>
            <a:off x="614255" y="5731901"/>
            <a:ext cx="1758682" cy="793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Asset liability ratio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BE3A75-F9A0-C3FA-1005-43036D71A000}"/>
              </a:ext>
            </a:extLst>
          </p:cNvPr>
          <p:cNvCxnSpPr>
            <a:cxnSpLocks/>
            <a:stCxn id="14" idx="3"/>
            <a:endCxn id="6" idx="4"/>
          </p:cNvCxnSpPr>
          <p:nvPr/>
        </p:nvCxnSpPr>
        <p:spPr>
          <a:xfrm flipV="1">
            <a:off x="2372937" y="4360125"/>
            <a:ext cx="2872681" cy="17686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9C1622A-889E-7615-7360-B88955A92AA4}"/>
              </a:ext>
            </a:extLst>
          </p:cNvPr>
          <p:cNvSpPr/>
          <p:nvPr/>
        </p:nvSpPr>
        <p:spPr>
          <a:xfrm>
            <a:off x="6310025" y="526147"/>
            <a:ext cx="1921305" cy="75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 sales rate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B4AAEE-3158-3F14-F5E8-EB08FF3D6103}"/>
              </a:ext>
            </a:extLst>
          </p:cNvPr>
          <p:cNvSpPr/>
          <p:nvPr/>
        </p:nvSpPr>
        <p:spPr>
          <a:xfrm>
            <a:off x="6310024" y="1974527"/>
            <a:ext cx="1921305" cy="75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Gross margins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3973DFD7-8B50-2C1F-4CFD-E1520B234EFC}"/>
              </a:ext>
            </a:extLst>
          </p:cNvPr>
          <p:cNvSpPr/>
          <p:nvPr/>
        </p:nvSpPr>
        <p:spPr>
          <a:xfrm>
            <a:off x="9958292" y="2840138"/>
            <a:ext cx="2128813" cy="148418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Profitability Indicators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F60074-F790-E631-6FC9-6B94356AA554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>
            <a:off x="8231330" y="904785"/>
            <a:ext cx="2791369" cy="19353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903BB5-DAFA-8E58-30E4-0AABB4266D9B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231329" y="2353165"/>
            <a:ext cx="2038720" cy="7043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548BCC-D9E3-2AE6-547A-67C66976AF39}"/>
              </a:ext>
            </a:extLst>
          </p:cNvPr>
          <p:cNvSpPr/>
          <p:nvPr/>
        </p:nvSpPr>
        <p:spPr>
          <a:xfrm>
            <a:off x="6310024" y="3997157"/>
            <a:ext cx="1921305" cy="75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 asset yield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1DC0EA-6463-DEBD-BC33-98F7BE432662}"/>
              </a:ext>
            </a:extLst>
          </p:cNvPr>
          <p:cNvCxnSpPr>
            <a:cxnSpLocks/>
            <a:stCxn id="34" idx="3"/>
            <a:endCxn id="31" idx="3"/>
          </p:cNvCxnSpPr>
          <p:nvPr/>
        </p:nvCxnSpPr>
        <p:spPr>
          <a:xfrm flipV="1">
            <a:off x="8231329" y="4106967"/>
            <a:ext cx="2038720" cy="2688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C797CB3-F4CD-A294-AD14-EFE69626A76C}"/>
              </a:ext>
            </a:extLst>
          </p:cNvPr>
          <p:cNvSpPr/>
          <p:nvPr/>
        </p:nvSpPr>
        <p:spPr>
          <a:xfrm>
            <a:off x="6310024" y="5750169"/>
            <a:ext cx="1921305" cy="75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Asset </a:t>
            </a:r>
            <a:r>
              <a:rPr lang="en-IN"/>
              <a:t>interest rate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6B275A-7914-1296-E7EE-B6DF27078490}"/>
              </a:ext>
            </a:extLst>
          </p:cNvPr>
          <p:cNvCxnSpPr>
            <a:cxnSpLocks/>
            <a:stCxn id="36" idx="3"/>
            <a:endCxn id="31" idx="4"/>
          </p:cNvCxnSpPr>
          <p:nvPr/>
        </p:nvCxnSpPr>
        <p:spPr>
          <a:xfrm flipV="1">
            <a:off x="8231329" y="4324321"/>
            <a:ext cx="2791370" cy="18044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MVS</dc:creator>
  <cp:lastModifiedBy>Aditya MVS</cp:lastModifiedBy>
  <cp:revision>2</cp:revision>
  <dcterms:created xsi:type="dcterms:W3CDTF">2023-12-13T03:28:24Z</dcterms:created>
  <dcterms:modified xsi:type="dcterms:W3CDTF">2023-12-13T03:32:55Z</dcterms:modified>
</cp:coreProperties>
</file>