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69" r:id="rId3"/>
    <p:sldId id="258" r:id="rId4"/>
    <p:sldId id="263" r:id="rId5"/>
    <p:sldId id="285" r:id="rId6"/>
    <p:sldId id="286" r:id="rId7"/>
    <p:sldId id="295" r:id="rId8"/>
    <p:sldId id="297" r:id="rId9"/>
    <p:sldId id="32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ot completeness" id="{ED5A5A02-A823-4F75-939C-77F47DDB75FF}">
          <p14:sldIdLst>
            <p14:sldId id="275"/>
            <p14:sldId id="269"/>
            <p14:sldId id="258"/>
            <p14:sldId id="263"/>
          </p14:sldIdLst>
        </p14:section>
        <p14:section name="Investigating zero patterns" id="{4AC4DC7E-0E1A-43D5-929C-EF23A5C9181F}">
          <p14:sldIdLst>
            <p14:sldId id="285"/>
            <p14:sldId id="286"/>
            <p14:sldId id="295"/>
            <p14:sldId id="297"/>
          </p14:sldIdLst>
        </p14:section>
        <p14:section name="GPS discrepancy" id="{79CDC724-8DCE-4695-A816-22E763994613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E2AC00"/>
    <a:srgbClr val="FFD1D1"/>
    <a:srgbClr val="A9D18E"/>
    <a:srgbClr val="C5E0B4"/>
    <a:srgbClr val="DEEDD4"/>
    <a:srgbClr val="E6D7BC"/>
    <a:srgbClr val="098538"/>
    <a:srgbClr val="8E6C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2" autoAdjust="0"/>
    <p:restoredTop sz="95276" autoAdjust="0"/>
  </p:normalViewPr>
  <p:slideViewPr>
    <p:cSldViewPr snapToGrid="0">
      <p:cViewPr varScale="1">
        <p:scale>
          <a:sx n="100" d="100"/>
          <a:sy n="100" d="100"/>
        </p:scale>
        <p:origin x="3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0579-8183-4432-A5E8-EA65CEC25AEB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E5904-1D98-4584-898F-DF84F71FA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86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624F-00CB-84C1-1FE0-0DC76B14D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BFA2F-6A16-1CB8-8CDC-AC9636FCB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1DBD-2EA8-C7C7-B9BE-700079EE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B8AB-AE49-CD71-9813-8E5263A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7626-2688-F41E-91E8-D32B359A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4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8EA1-E717-3A50-3CEC-36541FF0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BA50F-D154-A4F0-07EA-33CD8D0ED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88E0-C5E6-1B03-56E8-DDE5EF1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C389-C5E5-5435-6394-39DB8315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5F3F-4358-05BA-F708-91C7244E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50A20-D36A-2719-6635-28458864D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E72C6-4A80-4D4A-C9EA-5D66277CE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9557-19FF-C1AF-8975-2286EC35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C48A-2A4E-90E5-FC30-166CD464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AC03-B184-BDE0-8273-9A7B6220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A010-D3E8-9123-89B6-71311E74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E23B-B2D8-5A3D-6572-897289E0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5934-E9C2-5AB6-4B24-689D173F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1C32-45A4-1C31-60E5-C7A27D5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BD5C-B72D-D429-6AD7-E373FBC2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2181-EED7-D318-28D9-3C39D743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0928-37B6-F829-0E64-AED05AB5A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22C7-D00F-79F3-4A80-7E8F7B58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A74C-B918-B740-9BF2-69B6F3C4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5DC3-1206-6681-32A4-4A2CB068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8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67F0-C895-0D9F-CC29-5DFB8494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6295-B7AE-B32E-CA27-8E238DE82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9913-5FB0-8A51-2230-CA0E3F09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51ABD-743F-FBBA-3758-5053C22F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3A30-E701-586B-CACB-3DA5A47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5A743-9251-F90B-9CC5-8301A1AE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692C-C21C-281E-E31C-BF8E736C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27E9-3E6A-48AC-CFB5-300F3455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68B59-8F5A-2E69-C96F-7550DCFC9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DEEFE-AFBA-8E91-129B-CA8B678C5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4E032-C735-3CA6-EC59-29445CC4D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31E38-B4D6-F289-0E58-C25D10C0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D847C-C808-4F25-D9E0-1F347B34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C6C7E-175A-CC47-98AB-BF4C370F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34A2-F499-F505-C2C9-3D88EDE4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8E2FD-93D6-1B71-A94F-8E03FBC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85086-B1B1-41F1-43DE-C80830A4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5E807-4C07-AF82-732D-5FDB64D8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78A20-1B59-934C-FBA7-7660AE91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40B12-64EA-C38B-325D-D7036684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8D968-6240-2970-3AA1-33769A9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D34-402D-B4EA-FF5F-EB0855DC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D1B4-51D6-1EDD-386D-89BE05F4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35DD-CC21-14CF-DD27-059B0B26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E2E3-3D40-21DB-A029-F89E558B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4905B-6066-50DF-BF94-94522E6B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71EB2-F51C-782B-84EB-694CD4AD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EE09-06CF-7D0E-B205-507D8C55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ECCD9-C73C-214F-C2C6-97FA0A35F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B853-3F3B-774A-82C3-65BB41E25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F66D3-823B-DEB8-AC87-1E0D9C51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4C77-5732-0D25-E586-9CDEFA46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88A20-2C21-4EBD-C097-D0C47899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9A252-44DB-D751-A6B3-C9BBECAC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B4D30-3AA0-89B8-DE61-7C4A372AE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6CD1-820A-0D92-4DF6-E31DC28A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E473-B57A-4F6D-85DC-D0C7A7F8D05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715E-352F-C6E9-5622-CB834B584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CB2A-A83C-3739-1F35-9A4625D1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DCF7-6411-44B7-8B54-955113F548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DEE14-60CB-44B5-E61E-FFAFA135E0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201275" y="63500"/>
            <a:ext cx="19621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33830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hyperlink" Target="https://mffp.gouv.qc.ca/documents/forets/inventaire/Norme_inventaire_PIEN.pdf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cbi.nlm.nih.gov/pmc/articles/PMC8234928/#ref-50" TargetMode="Externa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8D84C0F-AF60-4026-5EE2-AF5FE9D5E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5" y="1030635"/>
            <a:ext cx="6720868" cy="4752710"/>
          </a:xfr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A093AD90-69D4-1376-F9DD-2AF7B0B71DB2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7797162" y="-635893"/>
            <a:ext cx="767203" cy="2933170"/>
            <a:chOff x="6202" y="961"/>
            <a:chExt cx="1048" cy="3208"/>
          </a:xfrm>
        </p:grpSpPr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E3D1F2E1-E0CA-0A87-2C29-93C645A14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3371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23001FCF-E21F-3342-6E2D-51F008A93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2716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FBF5B14D-C850-8A72-2074-9BBE5EB91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2066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BDAD731D-81A0-EA72-6BE8-09D3D6963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1412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AF6D051-04BD-5A85-601F-3C35C7EB8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3696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A76166A5-FF1E-977E-3C39-8744510EA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3045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8D2EDFE2-31A1-349E-77BF-47E430F61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2391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F3075BC0-4B24-ECB7-AF3C-C1E073EA5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1741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50EAAEC-6A33-21BE-7447-D63E824A4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" y="1087"/>
              <a:ext cx="735" cy="0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0D1D2F23-465E-7421-DA28-55ECA6899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1" y="961"/>
              <a:ext cx="0" cy="2865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1433379-1EDD-9B7E-1134-049F26AE9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8" y="961"/>
              <a:ext cx="0" cy="2865"/>
            </a:xfrm>
            <a:prstGeom prst="line">
              <a:avLst/>
            </a:prstGeom>
            <a:noFill/>
            <a:ln w="6350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55CCA816-C3EB-A9B5-0676-CCD8A8012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" y="2934"/>
              <a:ext cx="12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3D342BCE-D559-B75A-CC6A-516F44F33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" y="2950"/>
              <a:ext cx="12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73680EED-01E8-3BA1-960D-60582E0DB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38"/>
              <a:ext cx="19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6CE2092A-4F69-214A-7816-05300BA2E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46"/>
              <a:ext cx="19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A4D0B12F-7D84-7081-C7C6-1BE9AD911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42"/>
              <a:ext cx="19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B3776FD5-F833-D19E-D25F-278DD80C9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42"/>
              <a:ext cx="19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22">
              <a:extLst>
                <a:ext uri="{FF2B5EF4-FFF2-40B4-BE49-F238E27FC236}">
                  <a16:creationId xmlns:a16="http://schemas.microsoft.com/office/drawing/2014/main" id="{E105DCB6-6804-88CD-873E-19E262D4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34"/>
              <a:ext cx="16" cy="16"/>
            </a:xfrm>
            <a:prstGeom prst="ellipse">
              <a:avLst/>
            </a:prstGeom>
            <a:noFill/>
            <a:ln w="6350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A430A93A-4B6B-7FF6-991A-0C8530A29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" y="2934"/>
              <a:ext cx="12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B9620BC8-A6F4-8BA7-D226-F6884F182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" y="2950"/>
              <a:ext cx="12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6B4E2771-250F-700F-7045-2A15DC578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38"/>
              <a:ext cx="19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4A92DA59-0D6B-15E2-CF53-2B231D852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46"/>
              <a:ext cx="19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F79319BE-4D46-309D-57A9-FC066BF75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42"/>
              <a:ext cx="19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51A50737-2323-4674-81D2-150E0E90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42"/>
              <a:ext cx="19" cy="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012B8838-EA22-8952-BB21-5152AE42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" y="2934"/>
              <a:ext cx="16" cy="16"/>
            </a:xfrm>
            <a:prstGeom prst="ellipse">
              <a:avLst/>
            </a:prstGeom>
            <a:noFill/>
            <a:ln w="6350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CEF63134-2712-F4FA-10F7-3C5646382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1" y="3229"/>
              <a:ext cx="0" cy="275"/>
            </a:xfrm>
            <a:prstGeom prst="line">
              <a:avLst/>
            </a:prstGeom>
            <a:noFill/>
            <a:ln w="635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C5CDBEB7-5A31-8120-C74A-50875DB3D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1" y="3696"/>
              <a:ext cx="0" cy="0"/>
            </a:xfrm>
            <a:prstGeom prst="line">
              <a:avLst/>
            </a:prstGeom>
            <a:noFill/>
            <a:ln w="635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Rectangle 32">
              <a:extLst>
                <a:ext uri="{FF2B5EF4-FFF2-40B4-BE49-F238E27FC236}">
                  <a16:creationId xmlns:a16="http://schemas.microsoft.com/office/drawing/2014/main" id="{69ECF586-8385-6103-26D4-B02848C9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" y="3504"/>
              <a:ext cx="249" cy="19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AF7B3A2F-F6E9-616E-017D-5CF03027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" y="3504"/>
              <a:ext cx="249" cy="192"/>
            </a:xfrm>
            <a:custGeom>
              <a:avLst/>
              <a:gdLst>
                <a:gd name="T0" fmla="*/ 0 w 65"/>
                <a:gd name="T1" fmla="*/ 0 h 50"/>
                <a:gd name="T2" fmla="*/ 0 w 65"/>
                <a:gd name="T3" fmla="*/ 50 h 50"/>
                <a:gd name="T4" fmla="*/ 65 w 65"/>
                <a:gd name="T5" fmla="*/ 50 h 50"/>
                <a:gd name="T6" fmla="*/ 65 w 65"/>
                <a:gd name="T7" fmla="*/ 0 h 50"/>
                <a:gd name="T8" fmla="*/ 0 w 65"/>
                <a:gd name="T9" fmla="*/ 0 h 50"/>
                <a:gd name="T10" fmla="*/ 0 w 65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0">
                  <a:moveTo>
                    <a:pt x="0" y="0"/>
                  </a:moveTo>
                  <a:lnTo>
                    <a:pt x="0" y="50"/>
                  </a:lnTo>
                  <a:lnTo>
                    <a:pt x="65" y="5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BF694768-0C10-37D3-EF0C-55611AC30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8" y="3696"/>
              <a:ext cx="249" cy="0"/>
            </a:xfrm>
            <a:prstGeom prst="line">
              <a:avLst/>
            </a:prstGeom>
            <a:noFill/>
            <a:ln w="1270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640B78AB-CAEE-8DE3-6195-450E5335C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8" y="1091"/>
              <a:ext cx="0" cy="899"/>
            </a:xfrm>
            <a:prstGeom prst="line">
              <a:avLst/>
            </a:prstGeom>
            <a:noFill/>
            <a:ln w="635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AA48D30A-E9DD-1FB2-181C-D81ADCC38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8" y="2957"/>
              <a:ext cx="0" cy="712"/>
            </a:xfrm>
            <a:prstGeom prst="line">
              <a:avLst/>
            </a:prstGeom>
            <a:noFill/>
            <a:ln w="635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75A61303-5C26-874A-0286-0E4018EEB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" y="1990"/>
              <a:ext cx="249" cy="96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35F2577-F574-5FA4-339E-3CE849916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2" y="1990"/>
              <a:ext cx="249" cy="967"/>
            </a:xfrm>
            <a:custGeom>
              <a:avLst/>
              <a:gdLst>
                <a:gd name="T0" fmla="*/ 0 w 65"/>
                <a:gd name="T1" fmla="*/ 0 h 253"/>
                <a:gd name="T2" fmla="*/ 0 w 65"/>
                <a:gd name="T3" fmla="*/ 253 h 253"/>
                <a:gd name="T4" fmla="*/ 65 w 65"/>
                <a:gd name="T5" fmla="*/ 253 h 253"/>
                <a:gd name="T6" fmla="*/ 65 w 65"/>
                <a:gd name="T7" fmla="*/ 0 h 253"/>
                <a:gd name="T8" fmla="*/ 0 w 65"/>
                <a:gd name="T9" fmla="*/ 0 h 253"/>
                <a:gd name="T10" fmla="*/ 0 w 65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53">
                  <a:moveTo>
                    <a:pt x="0" y="0"/>
                  </a:moveTo>
                  <a:lnTo>
                    <a:pt x="0" y="253"/>
                  </a:lnTo>
                  <a:lnTo>
                    <a:pt x="65" y="253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85877206-EA84-050C-188F-9E9F796A9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2" y="2602"/>
              <a:ext cx="249" cy="0"/>
            </a:xfrm>
            <a:prstGeom prst="line">
              <a:avLst/>
            </a:prstGeom>
            <a:noFill/>
            <a:ln w="1270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410B42FD-59A3-94EB-C172-0752D6BB39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984" y="3662"/>
              <a:ext cx="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F0C4AB7F-2165-45CF-E740-5FFE8E0D31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983" y="3011"/>
              <a:ext cx="67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58EF9456-8E08-EE51-9C03-981D39B737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983" y="2357"/>
              <a:ext cx="67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5.0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A5686013-B0DF-5BEB-0BD0-B6B050F015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983" y="1707"/>
              <a:ext cx="67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7.5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C4C68ED0-4C6B-71BB-8F1C-DB4F6E69AF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982" y="1053"/>
              <a:ext cx="54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919874-E657-00C1-79DA-D1A0B15D76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87" y="3972"/>
              <a:ext cx="240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Alberta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DAD8B7A0-93C5-8658-D152-6240DDF591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612" y="3984"/>
              <a:ext cx="26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Quebec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57272E50-1F01-F8C6-1506-4279ACFA90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45" y="2327"/>
              <a:ext cx="151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Geodesic distance between locations (km)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9EA95AF-FED2-929D-B737-07D7FA2EA170}"/>
              </a:ext>
            </a:extLst>
          </p:cNvPr>
          <p:cNvSpPr txBox="1"/>
          <p:nvPr/>
        </p:nvSpPr>
        <p:spPr>
          <a:xfrm>
            <a:off x="7574056" y="132565"/>
            <a:ext cx="1539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Plots that changed locations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B8E76D-B9C1-A619-4BEF-FED29CDDFD74}"/>
              </a:ext>
            </a:extLst>
          </p:cNvPr>
          <p:cNvSpPr/>
          <p:nvPr/>
        </p:nvSpPr>
        <p:spPr>
          <a:xfrm>
            <a:off x="10264047" y="-7191"/>
            <a:ext cx="1927948" cy="1111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58E73-11DB-BB11-1FC9-DACF690834E4}"/>
              </a:ext>
            </a:extLst>
          </p:cNvPr>
          <p:cNvSpPr txBox="1"/>
          <p:nvPr/>
        </p:nvSpPr>
        <p:spPr>
          <a:xfrm>
            <a:off x="0" y="277352"/>
            <a:ext cx="23247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Spatial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33B38-A3AF-7576-8DCE-25013EBFA8C0}"/>
              </a:ext>
            </a:extLst>
          </p:cNvPr>
          <p:cNvSpPr txBox="1"/>
          <p:nvPr/>
        </p:nvSpPr>
        <p:spPr>
          <a:xfrm>
            <a:off x="204031" y="1209873"/>
            <a:ext cx="2584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/>
              <a:t>Based on the unique </a:t>
            </a:r>
            <a:r>
              <a:rPr lang="en-US" sz="700" i="1" dirty="0" err="1"/>
              <a:t>nfi</a:t>
            </a:r>
            <a:r>
              <a:rPr lang="en-US" sz="700" i="1" dirty="0"/>
              <a:t> plot id field of the file gp_all_site_info.csv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B29D-4102-B864-02D4-A93CEF9CF1A6}"/>
              </a:ext>
            </a:extLst>
          </p:cNvPr>
          <p:cNvSpPr txBox="1"/>
          <p:nvPr/>
        </p:nvSpPr>
        <p:spPr>
          <a:xfrm>
            <a:off x="204031" y="919470"/>
            <a:ext cx="18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1060 plots 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FEA06-9148-1E79-4D7C-B59DD4746818}"/>
              </a:ext>
            </a:extLst>
          </p:cNvPr>
          <p:cNvSpPr txBox="1"/>
          <p:nvPr/>
        </p:nvSpPr>
        <p:spPr>
          <a:xfrm>
            <a:off x="618179" y="57002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There are four important variables relating to each plot: </a:t>
            </a:r>
          </a:p>
          <a:p>
            <a:r>
              <a:rPr lang="en-US" sz="800" dirty="0"/>
              <a:t>  loc_id                           =  if a given plot changed locations i.e., due to new danger to sampling or other reason</a:t>
            </a:r>
          </a:p>
          <a:p>
            <a:r>
              <a:rPr lang="en-US" sz="800" dirty="0"/>
              <a:t>  meas_num                  =  how many times a plot has been measured</a:t>
            </a:r>
          </a:p>
          <a:p>
            <a:r>
              <a:rPr lang="en-US" sz="800" dirty="0"/>
              <a:t>  plot_completeness   =  if all parameters were measured or not </a:t>
            </a:r>
          </a:p>
          <a:p>
            <a:r>
              <a:rPr lang="en-US" sz="800" dirty="0"/>
              <a:t>  meas_date                  =  when the sampling happened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23F4A-655A-32DD-3BAD-BE6BA5FECC7E}"/>
              </a:ext>
            </a:extLst>
          </p:cNvPr>
          <p:cNvSpPr txBox="1"/>
          <p:nvPr/>
        </p:nvSpPr>
        <p:spPr>
          <a:xfrm>
            <a:off x="8268983" y="6414915"/>
            <a:ext cx="277333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aseline="30000" dirty="0"/>
              <a:t>+ </a:t>
            </a:r>
            <a:r>
              <a:rPr lang="en-US" sz="600" dirty="0"/>
              <a:t>There is no measurement for when </a:t>
            </a:r>
            <a:r>
              <a:rPr lang="en-US" sz="600" dirty="0" err="1"/>
              <a:t>nfi_plot</a:t>
            </a:r>
            <a:r>
              <a:rPr lang="en-US" sz="600" dirty="0"/>
              <a:t> </a:t>
            </a:r>
            <a:r>
              <a:rPr lang="en-US" sz="600" b="1" dirty="0"/>
              <a:t>1074436</a:t>
            </a:r>
            <a:r>
              <a:rPr lang="en-US" sz="600" dirty="0"/>
              <a:t> was established</a:t>
            </a: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62A18-9DA5-B574-AD4A-3431C3F7EB03}"/>
              </a:ext>
            </a:extLst>
          </p:cNvPr>
          <p:cNvSpPr txBox="1"/>
          <p:nvPr/>
        </p:nvSpPr>
        <p:spPr>
          <a:xfrm>
            <a:off x="8268983" y="6124881"/>
            <a:ext cx="2983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* A newly established plot will have measurement number ‘0’.</a:t>
            </a:r>
          </a:p>
          <a:p>
            <a:r>
              <a:rPr lang="en-US" sz="6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First re-measurement would be ‘1’, second ‘2’ etc. 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6BCAD7-5C77-9526-302F-AF0DD1B880F3}"/>
              </a:ext>
            </a:extLst>
          </p:cNvPr>
          <p:cNvGrpSpPr/>
          <p:nvPr/>
        </p:nvGrpSpPr>
        <p:grpSpPr>
          <a:xfrm>
            <a:off x="8224941" y="1690999"/>
            <a:ext cx="3749581" cy="4328619"/>
            <a:chOff x="7207485" y="1842488"/>
            <a:chExt cx="3749581" cy="4328619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DFAC7140-5D5F-3A90-BB7D-D3BCFDFDAB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07485" y="2484311"/>
              <a:ext cx="3749581" cy="3686796"/>
              <a:chOff x="4647" y="1331"/>
              <a:chExt cx="2986" cy="2936"/>
            </a:xfrm>
          </p:grpSpPr>
          <p:sp>
            <p:nvSpPr>
              <p:cNvPr id="62" name="Line 27">
                <a:extLst>
                  <a:ext uri="{FF2B5EF4-FFF2-40B4-BE49-F238E27FC236}">
                    <a16:creationId xmlns:a16="http://schemas.microsoft.com/office/drawing/2014/main" id="{5CD9A5EA-F0FE-86F6-6981-4F2A5167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6" y="1470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3" name="Line 27">
                <a:extLst>
                  <a:ext uri="{FF2B5EF4-FFF2-40B4-BE49-F238E27FC236}">
                    <a16:creationId xmlns:a16="http://schemas.microsoft.com/office/drawing/2014/main" id="{E0ACEB94-AA57-565B-5BA3-A882905D1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7" y="1529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4" name="Line 5">
                <a:extLst>
                  <a:ext uri="{FF2B5EF4-FFF2-40B4-BE49-F238E27FC236}">
                    <a16:creationId xmlns:a16="http://schemas.microsoft.com/office/drawing/2014/main" id="{141D3A7D-6990-E859-986F-CAA61C1CB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4000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5" name="Line 6">
                <a:extLst>
                  <a:ext uri="{FF2B5EF4-FFF2-40B4-BE49-F238E27FC236}">
                    <a16:creationId xmlns:a16="http://schemas.microsoft.com/office/drawing/2014/main" id="{EE8B5806-C95B-44A2-F16D-FC71C175D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945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6" name="Line 7">
                <a:extLst>
                  <a:ext uri="{FF2B5EF4-FFF2-40B4-BE49-F238E27FC236}">
                    <a16:creationId xmlns:a16="http://schemas.microsoft.com/office/drawing/2014/main" id="{F7B8B997-F262-ADEB-454E-845094089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831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770F8235-9ED6-13B1-B2BB-5FF911C7D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717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35236216-656F-A96B-3334-7AEB481EE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597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65692757-EF7B-1127-BD88-7D3F88704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483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1" name="Line 11">
                <a:extLst>
                  <a:ext uri="{FF2B5EF4-FFF2-40B4-BE49-F238E27FC236}">
                    <a16:creationId xmlns:a16="http://schemas.microsoft.com/office/drawing/2014/main" id="{10013D68-D925-1B0B-70A5-F7887E7F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369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3" name="Line 12">
                <a:extLst>
                  <a:ext uri="{FF2B5EF4-FFF2-40B4-BE49-F238E27FC236}">
                    <a16:creationId xmlns:a16="http://schemas.microsoft.com/office/drawing/2014/main" id="{E2AFAEC7-AA4E-188D-3A21-A3F7338BE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254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4" name="Line 13">
                <a:extLst>
                  <a:ext uri="{FF2B5EF4-FFF2-40B4-BE49-F238E27FC236}">
                    <a16:creationId xmlns:a16="http://schemas.microsoft.com/office/drawing/2014/main" id="{E4FDC4BA-BFB2-D0BD-BEF6-BB210CE7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140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5" name="Line 14">
                <a:extLst>
                  <a:ext uri="{FF2B5EF4-FFF2-40B4-BE49-F238E27FC236}">
                    <a16:creationId xmlns:a16="http://schemas.microsoft.com/office/drawing/2014/main" id="{CAB4A763-0E09-3B85-B738-967067148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026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6" name="Line 15">
                <a:extLst>
                  <a:ext uri="{FF2B5EF4-FFF2-40B4-BE49-F238E27FC236}">
                    <a16:creationId xmlns:a16="http://schemas.microsoft.com/office/drawing/2014/main" id="{F12EF13A-7602-A569-ED3B-735B8CAF4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912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7" name="Line 16">
                <a:extLst>
                  <a:ext uri="{FF2B5EF4-FFF2-40B4-BE49-F238E27FC236}">
                    <a16:creationId xmlns:a16="http://schemas.microsoft.com/office/drawing/2014/main" id="{4D7AAEA2-9357-5C44-80B2-ED3E72362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798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8" name="Line 17">
                <a:extLst>
                  <a:ext uri="{FF2B5EF4-FFF2-40B4-BE49-F238E27FC236}">
                    <a16:creationId xmlns:a16="http://schemas.microsoft.com/office/drawing/2014/main" id="{209CC789-2A0D-47A1-90DC-E9BB77708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683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9" name="Line 18">
                <a:extLst>
                  <a:ext uri="{FF2B5EF4-FFF2-40B4-BE49-F238E27FC236}">
                    <a16:creationId xmlns:a16="http://schemas.microsoft.com/office/drawing/2014/main" id="{FDF6364A-8CCA-68A7-F40A-67F3E2568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563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0" name="Line 19">
                <a:extLst>
                  <a:ext uri="{FF2B5EF4-FFF2-40B4-BE49-F238E27FC236}">
                    <a16:creationId xmlns:a16="http://schemas.microsoft.com/office/drawing/2014/main" id="{5893F44C-F7BE-E483-00C1-826493D24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449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1FFDC1F3-11EA-5DB0-0891-79FED4DB0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335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BBB0BB0C-F047-1C08-7128-70C05AA46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221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3" name="Line 22">
                <a:extLst>
                  <a:ext uri="{FF2B5EF4-FFF2-40B4-BE49-F238E27FC236}">
                    <a16:creationId xmlns:a16="http://schemas.microsoft.com/office/drawing/2014/main" id="{A6F4FBC3-9684-13C4-E3AF-6C5A66318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107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4" name="Line 23">
                <a:extLst>
                  <a:ext uri="{FF2B5EF4-FFF2-40B4-BE49-F238E27FC236}">
                    <a16:creationId xmlns:a16="http://schemas.microsoft.com/office/drawing/2014/main" id="{6255AF88-2B47-CF58-7B7D-2F02DD493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992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5" name="Line 24">
                <a:extLst>
                  <a:ext uri="{FF2B5EF4-FFF2-40B4-BE49-F238E27FC236}">
                    <a16:creationId xmlns:a16="http://schemas.microsoft.com/office/drawing/2014/main" id="{19CEFF64-4E80-51C2-4D2A-1D03A7A16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878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6" name="Line 25">
                <a:extLst>
                  <a:ext uri="{FF2B5EF4-FFF2-40B4-BE49-F238E27FC236}">
                    <a16:creationId xmlns:a16="http://schemas.microsoft.com/office/drawing/2014/main" id="{B4C86932-203E-1F3B-D003-6A63905F6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764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7" name="Line 26">
                <a:extLst>
                  <a:ext uri="{FF2B5EF4-FFF2-40B4-BE49-F238E27FC236}">
                    <a16:creationId xmlns:a16="http://schemas.microsoft.com/office/drawing/2014/main" id="{EA18DFD9-728E-E511-6F86-18CE8B422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650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8" name="Line 27">
                <a:extLst>
                  <a:ext uri="{FF2B5EF4-FFF2-40B4-BE49-F238E27FC236}">
                    <a16:creationId xmlns:a16="http://schemas.microsoft.com/office/drawing/2014/main" id="{BF217705-20DD-ABD8-9C8A-0D401F4A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590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9" name="Line 28">
                <a:extLst>
                  <a:ext uri="{FF2B5EF4-FFF2-40B4-BE49-F238E27FC236}">
                    <a16:creationId xmlns:a16="http://schemas.microsoft.com/office/drawing/2014/main" id="{91A9264F-95AE-CE2C-F827-CF190710D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885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0" name="Line 29">
                <a:extLst>
                  <a:ext uri="{FF2B5EF4-FFF2-40B4-BE49-F238E27FC236}">
                    <a16:creationId xmlns:a16="http://schemas.microsoft.com/office/drawing/2014/main" id="{4865870A-C3B9-3071-0DE2-526C3936C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771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1" name="Line 30">
                <a:extLst>
                  <a:ext uri="{FF2B5EF4-FFF2-40B4-BE49-F238E27FC236}">
                    <a16:creationId xmlns:a16="http://schemas.microsoft.com/office/drawing/2014/main" id="{A4DE05F1-7734-7338-3193-D30CFD645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657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2" name="Line 31">
                <a:extLst>
                  <a:ext uri="{FF2B5EF4-FFF2-40B4-BE49-F238E27FC236}">
                    <a16:creationId xmlns:a16="http://schemas.microsoft.com/office/drawing/2014/main" id="{98035469-E95F-3017-77E1-C42496F73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543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3" name="Line 32">
                <a:extLst>
                  <a:ext uri="{FF2B5EF4-FFF2-40B4-BE49-F238E27FC236}">
                    <a16:creationId xmlns:a16="http://schemas.microsoft.com/office/drawing/2014/main" id="{24F0A49F-D7F7-967F-0849-C35F186E7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429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4" name="Line 33">
                <a:extLst>
                  <a:ext uri="{FF2B5EF4-FFF2-40B4-BE49-F238E27FC236}">
                    <a16:creationId xmlns:a16="http://schemas.microsoft.com/office/drawing/2014/main" id="{F83F7291-F0DD-193E-0C67-7FA010035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314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5" name="Line 34">
                <a:extLst>
                  <a:ext uri="{FF2B5EF4-FFF2-40B4-BE49-F238E27FC236}">
                    <a16:creationId xmlns:a16="http://schemas.microsoft.com/office/drawing/2014/main" id="{4501D7B8-0C3D-9B13-D870-533D6530B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200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6" name="Line 35">
                <a:extLst>
                  <a:ext uri="{FF2B5EF4-FFF2-40B4-BE49-F238E27FC236}">
                    <a16:creationId xmlns:a16="http://schemas.microsoft.com/office/drawing/2014/main" id="{C5E1E903-F8CA-A585-1F9A-0ADE16CA4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3080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7" name="Line 36">
                <a:extLst>
                  <a:ext uri="{FF2B5EF4-FFF2-40B4-BE49-F238E27FC236}">
                    <a16:creationId xmlns:a16="http://schemas.microsoft.com/office/drawing/2014/main" id="{D24DE6CB-52BC-593E-16BD-22069DF49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966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9A5E806F-54B0-5985-F132-07D142F64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852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9" name="Line 38">
                <a:extLst>
                  <a:ext uri="{FF2B5EF4-FFF2-40B4-BE49-F238E27FC236}">
                    <a16:creationId xmlns:a16="http://schemas.microsoft.com/office/drawing/2014/main" id="{ECF0D02F-BA7E-78DF-6A1D-D5FBA1A95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738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0" name="Line 39">
                <a:extLst>
                  <a:ext uri="{FF2B5EF4-FFF2-40B4-BE49-F238E27FC236}">
                    <a16:creationId xmlns:a16="http://schemas.microsoft.com/office/drawing/2014/main" id="{2135721D-584E-151C-F73D-A483737ED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623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1" name="Line 40">
                <a:extLst>
                  <a:ext uri="{FF2B5EF4-FFF2-40B4-BE49-F238E27FC236}">
                    <a16:creationId xmlns:a16="http://schemas.microsoft.com/office/drawing/2014/main" id="{03EDB2A5-B672-6444-4F1E-71DDB61A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509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2" name="Line 41">
                <a:extLst>
                  <a:ext uri="{FF2B5EF4-FFF2-40B4-BE49-F238E27FC236}">
                    <a16:creationId xmlns:a16="http://schemas.microsoft.com/office/drawing/2014/main" id="{860889B6-2473-956B-7CDF-3B5DA44C5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395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3" name="Line 42">
                <a:extLst>
                  <a:ext uri="{FF2B5EF4-FFF2-40B4-BE49-F238E27FC236}">
                    <a16:creationId xmlns:a16="http://schemas.microsoft.com/office/drawing/2014/main" id="{0504B11C-6D85-4306-DB29-F439C6D77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281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" name="Line 43">
                <a:extLst>
                  <a:ext uri="{FF2B5EF4-FFF2-40B4-BE49-F238E27FC236}">
                    <a16:creationId xmlns:a16="http://schemas.microsoft.com/office/drawing/2014/main" id="{330C7C81-2C48-E98C-8369-E8B44F006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167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5" name="Line 44">
                <a:extLst>
                  <a:ext uri="{FF2B5EF4-FFF2-40B4-BE49-F238E27FC236}">
                    <a16:creationId xmlns:a16="http://schemas.microsoft.com/office/drawing/2014/main" id="{4CE950B6-7767-E307-5438-70A109728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046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6" name="Line 45">
                <a:extLst>
                  <a:ext uri="{FF2B5EF4-FFF2-40B4-BE49-F238E27FC236}">
                    <a16:creationId xmlns:a16="http://schemas.microsoft.com/office/drawing/2014/main" id="{2649FB4D-EF7F-4D1F-4F3D-4B0DC8BA4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932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7" name="Line 46">
                <a:extLst>
                  <a:ext uri="{FF2B5EF4-FFF2-40B4-BE49-F238E27FC236}">
                    <a16:creationId xmlns:a16="http://schemas.microsoft.com/office/drawing/2014/main" id="{6776845D-9CD9-520E-76CF-364BFB5E3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818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8" name="Line 47">
                <a:extLst>
                  <a:ext uri="{FF2B5EF4-FFF2-40B4-BE49-F238E27FC236}">
                    <a16:creationId xmlns:a16="http://schemas.microsoft.com/office/drawing/2014/main" id="{9B9C2738-E5ED-E963-3166-6253945B8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704"/>
                <a:ext cx="1923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9" name="Line 48">
                <a:extLst>
                  <a:ext uri="{FF2B5EF4-FFF2-40B4-BE49-F238E27FC236}">
                    <a16:creationId xmlns:a16="http://schemas.microsoft.com/office/drawing/2014/main" id="{9759BF6B-A6E0-34EF-DFC5-05E16FFF4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8" y="1331"/>
                <a:ext cx="0" cy="2675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0" name="Line 49">
                <a:extLst>
                  <a:ext uri="{FF2B5EF4-FFF2-40B4-BE49-F238E27FC236}">
                    <a16:creationId xmlns:a16="http://schemas.microsoft.com/office/drawing/2014/main" id="{5D9C1DB0-CB50-0A34-1C0B-6F79D2671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89" y="1331"/>
                <a:ext cx="0" cy="2675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1" name="Line 50">
                <a:extLst>
                  <a:ext uri="{FF2B5EF4-FFF2-40B4-BE49-F238E27FC236}">
                    <a16:creationId xmlns:a16="http://schemas.microsoft.com/office/drawing/2014/main" id="{FB421AD7-CE28-6CEE-E609-40AC433E9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90" y="1331"/>
                <a:ext cx="0" cy="2675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2" name="Rectangle 51">
                <a:extLst>
                  <a:ext uri="{FF2B5EF4-FFF2-40B4-BE49-F238E27FC236}">
                    <a16:creationId xmlns:a16="http://schemas.microsoft.com/office/drawing/2014/main" id="{9037EC24-A985-C54D-11A6-206C7312E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728"/>
                <a:ext cx="541" cy="2157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3" name="Rectangle 52">
                <a:extLst>
                  <a:ext uri="{FF2B5EF4-FFF2-40B4-BE49-F238E27FC236}">
                    <a16:creationId xmlns:a16="http://schemas.microsoft.com/office/drawing/2014/main" id="{189A6B42-00E6-3BA5-C9D9-C1122AA0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" y="2413"/>
                <a:ext cx="540" cy="1472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4" name="Rectangle 53">
                <a:extLst>
                  <a:ext uri="{FF2B5EF4-FFF2-40B4-BE49-F238E27FC236}">
                    <a16:creationId xmlns:a16="http://schemas.microsoft.com/office/drawing/2014/main" id="{2CAD9347-96BE-9B6F-8CED-B6FD9743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0" y="3759"/>
                <a:ext cx="540" cy="126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5" name="Rectangle 54">
                <a:extLst>
                  <a:ext uri="{FF2B5EF4-FFF2-40B4-BE49-F238E27FC236}">
                    <a16:creationId xmlns:a16="http://schemas.microsoft.com/office/drawing/2014/main" id="{10D137D3-5443-64F2-432E-A6A9C2ED9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2"/>
                <a:ext cx="541" cy="27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6" name="Rectangle 55">
                <a:extLst>
                  <a:ext uri="{FF2B5EF4-FFF2-40B4-BE49-F238E27FC236}">
                    <a16:creationId xmlns:a16="http://schemas.microsoft.com/office/drawing/2014/main" id="{A1B0F9BE-6739-EA7C-C842-F36D95995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843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56">
                <a:extLst>
                  <a:ext uri="{FF2B5EF4-FFF2-40B4-BE49-F238E27FC236}">
                    <a16:creationId xmlns:a16="http://schemas.microsoft.com/office/drawing/2014/main" id="{4D44B138-90F9-1D3A-98D6-22682C6B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" y="3729"/>
                <a:ext cx="7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57">
                <a:extLst>
                  <a:ext uri="{FF2B5EF4-FFF2-40B4-BE49-F238E27FC236}">
                    <a16:creationId xmlns:a16="http://schemas.microsoft.com/office/drawing/2014/main" id="{BCED2334-A6E6-56FD-4DC5-DB2DD780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3615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58">
                <a:extLst>
                  <a:ext uri="{FF2B5EF4-FFF2-40B4-BE49-F238E27FC236}">
                    <a16:creationId xmlns:a16="http://schemas.microsoft.com/office/drawing/2014/main" id="{9BB254B6-1BD1-91F5-E412-413570106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3501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Rectangle 59">
                <a:extLst>
                  <a:ext uri="{FF2B5EF4-FFF2-40B4-BE49-F238E27FC236}">
                    <a16:creationId xmlns:a16="http://schemas.microsoft.com/office/drawing/2014/main" id="{5A25677E-E582-F320-1397-C762C2962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3387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Rectangle 60">
                <a:extLst>
                  <a:ext uri="{FF2B5EF4-FFF2-40B4-BE49-F238E27FC236}">
                    <a16:creationId xmlns:a16="http://schemas.microsoft.com/office/drawing/2014/main" id="{E037D256-E001-DB1F-C72E-7115C84D3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3272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Rectangle 61">
                <a:extLst>
                  <a:ext uri="{FF2B5EF4-FFF2-40B4-BE49-F238E27FC236}">
                    <a16:creationId xmlns:a16="http://schemas.microsoft.com/office/drawing/2014/main" id="{887C847C-FE5D-5A2F-5207-AA4520C8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3158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62">
                <a:extLst>
                  <a:ext uri="{FF2B5EF4-FFF2-40B4-BE49-F238E27FC236}">
                    <a16:creationId xmlns:a16="http://schemas.microsoft.com/office/drawing/2014/main" id="{4653C8A4-A707-B9C3-9127-52CDA40B9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3038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63">
                <a:extLst>
                  <a:ext uri="{FF2B5EF4-FFF2-40B4-BE49-F238E27FC236}">
                    <a16:creationId xmlns:a16="http://schemas.microsoft.com/office/drawing/2014/main" id="{1CCE05C2-1B03-0BB5-09AA-4D8906408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924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Rectangle 64">
                <a:extLst>
                  <a:ext uri="{FF2B5EF4-FFF2-40B4-BE49-F238E27FC236}">
                    <a16:creationId xmlns:a16="http://schemas.microsoft.com/office/drawing/2014/main" id="{A4A6235E-FCFC-9787-5F75-85A008FBD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810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65">
                <a:extLst>
                  <a:ext uri="{FF2B5EF4-FFF2-40B4-BE49-F238E27FC236}">
                    <a16:creationId xmlns:a16="http://schemas.microsoft.com/office/drawing/2014/main" id="{F5D28463-691D-C5E2-73BC-0C4F5EBD5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696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66">
                <a:extLst>
                  <a:ext uri="{FF2B5EF4-FFF2-40B4-BE49-F238E27FC236}">
                    <a16:creationId xmlns:a16="http://schemas.microsoft.com/office/drawing/2014/main" id="{E640AEDE-E6AE-C092-3160-C66519057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581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550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Rectangle 67">
                <a:extLst>
                  <a:ext uri="{FF2B5EF4-FFF2-40B4-BE49-F238E27FC236}">
                    <a16:creationId xmlns:a16="http://schemas.microsoft.com/office/drawing/2014/main" id="{0BB1F424-AF21-6A29-6A3C-ECE4DAC9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467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Rectangle 68">
                <a:extLst>
                  <a:ext uri="{FF2B5EF4-FFF2-40B4-BE49-F238E27FC236}">
                    <a16:creationId xmlns:a16="http://schemas.microsoft.com/office/drawing/2014/main" id="{BDD1CA9B-9FCA-AC46-87CB-7F729D851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353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Rectangle 69">
                <a:extLst>
                  <a:ext uri="{FF2B5EF4-FFF2-40B4-BE49-F238E27FC236}">
                    <a16:creationId xmlns:a16="http://schemas.microsoft.com/office/drawing/2014/main" id="{98481E5D-78B8-E341-2E28-13740D9C4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239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Rectangle 70">
                <a:extLst>
                  <a:ext uri="{FF2B5EF4-FFF2-40B4-BE49-F238E27FC236}">
                    <a16:creationId xmlns:a16="http://schemas.microsoft.com/office/drawing/2014/main" id="{1957FDC4-6800-2703-5D11-CA32CBDA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125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Rectangle 71">
                <a:extLst>
                  <a:ext uri="{FF2B5EF4-FFF2-40B4-BE49-F238E27FC236}">
                    <a16:creationId xmlns:a16="http://schemas.microsoft.com/office/drawing/2014/main" id="{62A6C8F4-35C3-1AB3-DF1D-3396BF094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005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Rectangle 72">
                <a:extLst>
                  <a:ext uri="{FF2B5EF4-FFF2-40B4-BE49-F238E27FC236}">
                    <a16:creationId xmlns:a16="http://schemas.microsoft.com/office/drawing/2014/main" id="{EA6EB556-6009-563A-A837-539DEB00B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1890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73">
                <a:extLst>
                  <a:ext uri="{FF2B5EF4-FFF2-40B4-BE49-F238E27FC236}">
                    <a16:creationId xmlns:a16="http://schemas.microsoft.com/office/drawing/2014/main" id="{3BD0ACC3-9619-0C57-6CCF-3DDF18C9F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1776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Rectangle 74">
                <a:extLst>
                  <a:ext uri="{FF2B5EF4-FFF2-40B4-BE49-F238E27FC236}">
                    <a16:creationId xmlns:a16="http://schemas.microsoft.com/office/drawing/2014/main" id="{7E69DB06-22A7-0020-8080-96DFB7717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1662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950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75">
                <a:extLst>
                  <a:ext uri="{FF2B5EF4-FFF2-40B4-BE49-F238E27FC236}">
                    <a16:creationId xmlns:a16="http://schemas.microsoft.com/office/drawing/2014/main" id="{224B4E58-71C7-90D1-1FA8-38ED57AC6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" y="4048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76">
                <a:extLst>
                  <a:ext uri="{FF2B5EF4-FFF2-40B4-BE49-F238E27FC236}">
                    <a16:creationId xmlns:a16="http://schemas.microsoft.com/office/drawing/2014/main" id="{C97138FC-3930-BE33-5334-BCB67621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3" y="4048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77">
                <a:extLst>
                  <a:ext uri="{FF2B5EF4-FFF2-40B4-BE49-F238E27FC236}">
                    <a16:creationId xmlns:a16="http://schemas.microsoft.com/office/drawing/2014/main" id="{B994969F-598A-466E-3013-5F2FF0491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4" y="4048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78">
                <a:extLst>
                  <a:ext uri="{FF2B5EF4-FFF2-40B4-BE49-F238E27FC236}">
                    <a16:creationId xmlns:a16="http://schemas.microsoft.com/office/drawing/2014/main" id="{6F245925-CB25-1A41-D54B-43CFA8A0E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" y="4144"/>
                <a:ext cx="1034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Measurement number*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79">
                <a:extLst>
                  <a:ext uri="{FF2B5EF4-FFF2-40B4-BE49-F238E27FC236}">
                    <a16:creationId xmlns:a16="http://schemas.microsoft.com/office/drawing/2014/main" id="{9FBF6B6E-ACD5-973C-5D88-4B1D9920B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350" y="2610"/>
                <a:ext cx="717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 of plots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80">
                <a:extLst>
                  <a:ext uri="{FF2B5EF4-FFF2-40B4-BE49-F238E27FC236}">
                    <a16:creationId xmlns:a16="http://schemas.microsoft.com/office/drawing/2014/main" id="{6E55687B-9BDD-9F4C-577B-B0094763E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3" y="2434"/>
                <a:ext cx="34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Location</a:t>
                </a:r>
              </a:p>
            </p:txBody>
          </p:sp>
          <p:sp>
            <p:nvSpPr>
              <p:cNvPr id="142" name="Rectangle 81">
                <a:extLst>
                  <a:ext uri="{FF2B5EF4-FFF2-40B4-BE49-F238E27FC236}">
                    <a16:creationId xmlns:a16="http://schemas.microsoft.com/office/drawing/2014/main" id="{2D519D4A-C44E-6933-50DC-E69031AC3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" y="2599"/>
                <a:ext cx="126" cy="133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3" name="Rectangle 82">
                <a:extLst>
                  <a:ext uri="{FF2B5EF4-FFF2-40B4-BE49-F238E27FC236}">
                    <a16:creationId xmlns:a16="http://schemas.microsoft.com/office/drawing/2014/main" id="{1CBE68D0-71C8-D4E1-3B74-DE30BAC3D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" y="2744"/>
                <a:ext cx="126" cy="126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4" name="Rectangle 83">
                <a:extLst>
                  <a:ext uri="{FF2B5EF4-FFF2-40B4-BE49-F238E27FC236}">
                    <a16:creationId xmlns:a16="http://schemas.microsoft.com/office/drawing/2014/main" id="{4A79E2B3-71C2-486C-0902-C903A9BAC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9" y="2635"/>
                <a:ext cx="28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Changed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84">
                <a:extLst>
                  <a:ext uri="{FF2B5EF4-FFF2-40B4-BE49-F238E27FC236}">
                    <a16:creationId xmlns:a16="http://schemas.microsoft.com/office/drawing/2014/main" id="{A6C680A4-0958-F903-4974-9E6091DAC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9" y="2774"/>
                <a:ext cx="36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700" dirty="0">
                    <a:solidFill>
                      <a:srgbClr val="000000"/>
                    </a:solidFill>
                  </a:rPr>
                  <a:t>Unchanged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74">
                <a:extLst>
                  <a:ext uri="{FF2B5EF4-FFF2-40B4-BE49-F238E27FC236}">
                    <a16:creationId xmlns:a16="http://schemas.microsoft.com/office/drawing/2014/main" id="{EA04C7AE-887A-3904-A753-DB08FD78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1548"/>
                <a:ext cx="15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700" dirty="0">
                    <a:solidFill>
                      <a:srgbClr val="4D4D4D"/>
                    </a:solidFill>
                  </a:rPr>
                  <a:t>100</a:t>
                </a: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74">
                <a:extLst>
                  <a:ext uri="{FF2B5EF4-FFF2-40B4-BE49-F238E27FC236}">
                    <a16:creationId xmlns:a16="http://schemas.microsoft.com/office/drawing/2014/main" id="{35265F85-F861-8402-38E7-EE6185E7C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1423"/>
                <a:ext cx="15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700" dirty="0">
                    <a:solidFill>
                      <a:srgbClr val="4D4D4D"/>
                    </a:solidFill>
                  </a:rPr>
                  <a:t>105</a:t>
                </a: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69055D-9551-69CC-0FD7-17224FE383CC}"/>
                </a:ext>
              </a:extLst>
            </p:cNvPr>
            <p:cNvSpPr txBox="1"/>
            <p:nvPr/>
          </p:nvSpPr>
          <p:spPr>
            <a:xfrm>
              <a:off x="7396024" y="1842488"/>
              <a:ext cx="2030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These sites (11.3%) </a:t>
              </a:r>
            </a:p>
            <a:p>
              <a:r>
                <a:rPr lang="en-US" sz="900" dirty="0"/>
                <a:t>changed locations on the 2</a:t>
              </a:r>
              <a:r>
                <a:rPr lang="en-US" sz="900" baseline="30000" dirty="0"/>
                <a:t>nd</a:t>
              </a:r>
              <a:r>
                <a:rPr lang="en-US" sz="900" dirty="0"/>
                <a:t> campaign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6F49BF-F1E9-2CA1-02AD-59940F538C40}"/>
                </a:ext>
              </a:extLst>
            </p:cNvPr>
            <p:cNvSpPr txBox="1"/>
            <p:nvPr/>
          </p:nvSpPr>
          <p:spPr>
            <a:xfrm>
              <a:off x="7941249" y="296307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940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DB9142-FBB2-5D73-FD63-4D9E5C6439A3}"/>
                </a:ext>
              </a:extLst>
            </p:cNvPr>
            <p:cNvSpPr txBox="1"/>
            <p:nvPr/>
          </p:nvSpPr>
          <p:spPr>
            <a:xfrm>
              <a:off x="8716729" y="382166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641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BFF4CF-41B0-F673-66F0-6DAB00AC0624}"/>
                </a:ext>
              </a:extLst>
            </p:cNvPr>
            <p:cNvSpPr txBox="1"/>
            <p:nvPr/>
          </p:nvSpPr>
          <p:spPr>
            <a:xfrm>
              <a:off x="9483967" y="549015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55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729E5F-2F73-EDCA-77B0-8C30D3BC6652}"/>
                </a:ext>
              </a:extLst>
            </p:cNvPr>
            <p:cNvSpPr txBox="1"/>
            <p:nvPr/>
          </p:nvSpPr>
          <p:spPr>
            <a:xfrm>
              <a:off x="7928430" y="2637580"/>
              <a:ext cx="4475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120</a:t>
              </a:r>
              <a:r>
                <a:rPr lang="pt-BR" sz="1100" baseline="30000" dirty="0">
                  <a:solidFill>
                    <a:schemeClr val="bg1"/>
                  </a:solidFill>
                </a:rPr>
                <a:t>+</a:t>
              </a:r>
              <a:endParaRPr lang="en-US" sz="1100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55C141-B2F3-5409-1AF1-FE0837FAA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1226" y="2259612"/>
              <a:ext cx="236934" cy="386433"/>
            </a:xfrm>
            <a:prstGeom prst="line">
              <a:avLst/>
            </a:prstGeom>
            <a:ln>
              <a:solidFill>
                <a:srgbClr val="3333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65B1FFC-AB72-9B87-D0B9-2B115F007393}"/>
              </a:ext>
            </a:extLst>
          </p:cNvPr>
          <p:cNvCxnSpPr>
            <a:cxnSpLocks/>
          </p:cNvCxnSpPr>
          <p:nvPr/>
        </p:nvCxnSpPr>
        <p:spPr>
          <a:xfrm flipV="1">
            <a:off x="1616075" y="3593566"/>
            <a:ext cx="238125" cy="56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607CCFE-F9EA-8466-29A6-3FFC3335232E}"/>
              </a:ext>
            </a:extLst>
          </p:cNvPr>
          <p:cNvCxnSpPr>
            <a:cxnSpLocks/>
          </p:cNvCxnSpPr>
          <p:nvPr/>
        </p:nvCxnSpPr>
        <p:spPr>
          <a:xfrm flipH="1">
            <a:off x="1428750" y="4144827"/>
            <a:ext cx="187325" cy="45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565EE6A-373E-9B70-9FB6-CA980614894C}"/>
              </a:ext>
            </a:extLst>
          </p:cNvPr>
          <p:cNvGrpSpPr/>
          <p:nvPr/>
        </p:nvGrpSpPr>
        <p:grpSpPr>
          <a:xfrm>
            <a:off x="7275719" y="2498687"/>
            <a:ext cx="3781342" cy="3663107"/>
            <a:chOff x="895642" y="1915686"/>
            <a:chExt cx="4176371" cy="3709159"/>
          </a:xfrm>
        </p:grpSpPr>
        <p:grpSp>
          <p:nvGrpSpPr>
            <p:cNvPr id="98" name="Group 4">
              <a:extLst>
                <a:ext uri="{FF2B5EF4-FFF2-40B4-BE49-F238E27FC236}">
                  <a16:creationId xmlns:a16="http://schemas.microsoft.com/office/drawing/2014/main" id="{6FB1B8B7-B3E9-0A34-B8EE-99D4C6BF48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5642" y="1915686"/>
              <a:ext cx="4176371" cy="3709159"/>
              <a:chOff x="2941" y="635"/>
              <a:chExt cx="3513" cy="3120"/>
            </a:xfrm>
          </p:grpSpPr>
          <p:sp>
            <p:nvSpPr>
              <p:cNvPr id="100" name="Line 5">
                <a:extLst>
                  <a:ext uri="{FF2B5EF4-FFF2-40B4-BE49-F238E27FC236}">
                    <a16:creationId xmlns:a16="http://schemas.microsoft.com/office/drawing/2014/main" id="{13CF619E-9261-D260-D3FA-2C4DF089F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48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1" name="Line 6">
                <a:extLst>
                  <a:ext uri="{FF2B5EF4-FFF2-40B4-BE49-F238E27FC236}">
                    <a16:creationId xmlns:a16="http://schemas.microsoft.com/office/drawing/2014/main" id="{B512F5D2-2D24-422B-FA48-FF8E6D140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42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2" name="Line 7">
                <a:extLst>
                  <a:ext uri="{FF2B5EF4-FFF2-40B4-BE49-F238E27FC236}">
                    <a16:creationId xmlns:a16="http://schemas.microsoft.com/office/drawing/2014/main" id="{2B615B7B-2E46-1D8D-336C-8F3247A48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30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3" name="Line 8">
                <a:extLst>
                  <a:ext uri="{FF2B5EF4-FFF2-40B4-BE49-F238E27FC236}">
                    <a16:creationId xmlns:a16="http://schemas.microsoft.com/office/drawing/2014/main" id="{C439B688-A660-A29A-04D3-34FE9912B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17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" name="Line 9">
                <a:extLst>
                  <a:ext uri="{FF2B5EF4-FFF2-40B4-BE49-F238E27FC236}">
                    <a16:creationId xmlns:a16="http://schemas.microsoft.com/office/drawing/2014/main" id="{A501BF27-4FC6-44D3-5BFA-39C5F5E6A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05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5" name="Line 10">
                <a:extLst>
                  <a:ext uri="{FF2B5EF4-FFF2-40B4-BE49-F238E27FC236}">
                    <a16:creationId xmlns:a16="http://schemas.microsoft.com/office/drawing/2014/main" id="{13A29B9A-4135-5035-F3F5-E7674AC35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92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6" name="Line 11">
                <a:extLst>
                  <a:ext uri="{FF2B5EF4-FFF2-40B4-BE49-F238E27FC236}">
                    <a16:creationId xmlns:a16="http://schemas.microsoft.com/office/drawing/2014/main" id="{66C8A09F-0FE8-62E3-DDCD-B580FC7FB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80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7" name="Line 12">
                <a:extLst>
                  <a:ext uri="{FF2B5EF4-FFF2-40B4-BE49-F238E27FC236}">
                    <a16:creationId xmlns:a16="http://schemas.microsoft.com/office/drawing/2014/main" id="{FE6E615A-5A0E-1BCB-D078-9A3646A10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8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8" name="Line 13">
                <a:extLst>
                  <a:ext uri="{FF2B5EF4-FFF2-40B4-BE49-F238E27FC236}">
                    <a16:creationId xmlns:a16="http://schemas.microsoft.com/office/drawing/2014/main" id="{0F16D443-3FB0-A11F-8C23-155C780EF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56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9" name="Line 14">
                <a:extLst>
                  <a:ext uri="{FF2B5EF4-FFF2-40B4-BE49-F238E27FC236}">
                    <a16:creationId xmlns:a16="http://schemas.microsoft.com/office/drawing/2014/main" id="{67A70673-E42A-84CA-5A21-CA32576B7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44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0" name="Line 15">
                <a:extLst>
                  <a:ext uri="{FF2B5EF4-FFF2-40B4-BE49-F238E27FC236}">
                    <a16:creationId xmlns:a16="http://schemas.microsoft.com/office/drawing/2014/main" id="{55AA2C6F-8037-D491-0B6C-1D165FD1C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31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1" name="Line 16">
                <a:extLst>
                  <a:ext uri="{FF2B5EF4-FFF2-40B4-BE49-F238E27FC236}">
                    <a16:creationId xmlns:a16="http://schemas.microsoft.com/office/drawing/2014/main" id="{93DCA6D2-50E4-98F5-7DFB-4111D6B3E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9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2" name="Line 17">
                <a:extLst>
                  <a:ext uri="{FF2B5EF4-FFF2-40B4-BE49-F238E27FC236}">
                    <a16:creationId xmlns:a16="http://schemas.microsoft.com/office/drawing/2014/main" id="{CD8AEC06-0947-7487-C917-FA442B6D0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7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3" name="Line 18">
                <a:extLst>
                  <a:ext uri="{FF2B5EF4-FFF2-40B4-BE49-F238E27FC236}">
                    <a16:creationId xmlns:a16="http://schemas.microsoft.com/office/drawing/2014/main" id="{3CED96BE-B4C9-E401-5879-CF23CF747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5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4" name="Line 19">
                <a:extLst>
                  <a:ext uri="{FF2B5EF4-FFF2-40B4-BE49-F238E27FC236}">
                    <a16:creationId xmlns:a16="http://schemas.microsoft.com/office/drawing/2014/main" id="{21AFDDE9-3830-3AFE-D521-4A6ECB134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3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5" name="Line 20">
                <a:extLst>
                  <a:ext uri="{FF2B5EF4-FFF2-40B4-BE49-F238E27FC236}">
                    <a16:creationId xmlns:a16="http://schemas.microsoft.com/office/drawing/2014/main" id="{DE7B7C52-E360-C2CB-0B19-A1E7A5760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0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6" name="Line 21">
                <a:extLst>
                  <a:ext uri="{FF2B5EF4-FFF2-40B4-BE49-F238E27FC236}">
                    <a16:creationId xmlns:a16="http://schemas.microsoft.com/office/drawing/2014/main" id="{95B9BB70-86B4-C710-E0A1-6187DD17A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7" name="Line 22">
                <a:extLst>
                  <a:ext uri="{FF2B5EF4-FFF2-40B4-BE49-F238E27FC236}">
                    <a16:creationId xmlns:a16="http://schemas.microsoft.com/office/drawing/2014/main" id="{74ADEABC-1B62-D9FD-4963-3FEA5746A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46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8" name="Line 23">
                <a:extLst>
                  <a:ext uri="{FF2B5EF4-FFF2-40B4-BE49-F238E27FC236}">
                    <a16:creationId xmlns:a16="http://schemas.microsoft.com/office/drawing/2014/main" id="{9DA0883D-3EA7-08F1-2900-AF420A9D4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33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9" name="Line 24">
                <a:extLst>
                  <a:ext uri="{FF2B5EF4-FFF2-40B4-BE49-F238E27FC236}">
                    <a16:creationId xmlns:a16="http://schemas.microsoft.com/office/drawing/2014/main" id="{F44287C1-403D-0356-F18A-AFABAF971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21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0" name="Line 25">
                <a:extLst>
                  <a:ext uri="{FF2B5EF4-FFF2-40B4-BE49-F238E27FC236}">
                    <a16:creationId xmlns:a16="http://schemas.microsoft.com/office/drawing/2014/main" id="{9DFE1DCC-F6EB-9E4D-7047-7538CA720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092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1" name="Line 26">
                <a:extLst>
                  <a:ext uri="{FF2B5EF4-FFF2-40B4-BE49-F238E27FC236}">
                    <a16:creationId xmlns:a16="http://schemas.microsoft.com/office/drawing/2014/main" id="{81B67A83-87D2-7BB7-C9FB-B3AD7860A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97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2" name="Line 27">
                <a:extLst>
                  <a:ext uri="{FF2B5EF4-FFF2-40B4-BE49-F238E27FC236}">
                    <a16:creationId xmlns:a16="http://schemas.microsoft.com/office/drawing/2014/main" id="{B3F4747B-20C0-BA2F-3B14-B0FCE22DC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85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3" name="Line 28">
                <a:extLst>
                  <a:ext uri="{FF2B5EF4-FFF2-40B4-BE49-F238E27FC236}">
                    <a16:creationId xmlns:a16="http://schemas.microsoft.com/office/drawing/2014/main" id="{EFD3215F-9106-A17A-DA66-791D00D4E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72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4" name="Line 29">
                <a:extLst>
                  <a:ext uri="{FF2B5EF4-FFF2-40B4-BE49-F238E27FC236}">
                    <a16:creationId xmlns:a16="http://schemas.microsoft.com/office/drawing/2014/main" id="{17BF49CE-FE9C-3870-A05B-123C2A265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66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5" name="Line 30">
                <a:extLst>
                  <a:ext uri="{FF2B5EF4-FFF2-40B4-BE49-F238E27FC236}">
                    <a16:creationId xmlns:a16="http://schemas.microsoft.com/office/drawing/2014/main" id="{06D38E2F-E05C-8B61-89BC-91E062D69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36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3BB10D12-98CC-9F0B-AA7B-731D8F960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23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7" name="Line 32">
                <a:extLst>
                  <a:ext uri="{FF2B5EF4-FFF2-40B4-BE49-F238E27FC236}">
                    <a16:creationId xmlns:a16="http://schemas.microsoft.com/office/drawing/2014/main" id="{37CBC7D1-1ECD-F8B7-9E2D-B3B5AE851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11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8" name="Line 33">
                <a:extLst>
                  <a:ext uri="{FF2B5EF4-FFF2-40B4-BE49-F238E27FC236}">
                    <a16:creationId xmlns:a16="http://schemas.microsoft.com/office/drawing/2014/main" id="{0AE7BB35-81CA-E903-45C5-7BD965051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99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29" name="Line 34">
                <a:extLst>
                  <a:ext uri="{FF2B5EF4-FFF2-40B4-BE49-F238E27FC236}">
                    <a16:creationId xmlns:a16="http://schemas.microsoft.com/office/drawing/2014/main" id="{7F6C2F5A-1FAF-E48F-4B08-EE0053F10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86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0" name="Line 35">
                <a:extLst>
                  <a:ext uri="{FF2B5EF4-FFF2-40B4-BE49-F238E27FC236}">
                    <a16:creationId xmlns:a16="http://schemas.microsoft.com/office/drawing/2014/main" id="{CD453E09-F53A-6099-70E8-5B414F539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4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1" name="Line 36">
                <a:extLst>
                  <a:ext uri="{FF2B5EF4-FFF2-40B4-BE49-F238E27FC236}">
                    <a16:creationId xmlns:a16="http://schemas.microsoft.com/office/drawing/2014/main" id="{E10698A7-BE86-03E8-5E8C-CC1C6F59B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2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2" name="Line 37">
                <a:extLst>
                  <a:ext uri="{FF2B5EF4-FFF2-40B4-BE49-F238E27FC236}">
                    <a16:creationId xmlns:a16="http://schemas.microsoft.com/office/drawing/2014/main" id="{02B1D0F7-E6B4-9B47-564C-ACBB7AA87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50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3" name="Line 38">
                <a:extLst>
                  <a:ext uri="{FF2B5EF4-FFF2-40B4-BE49-F238E27FC236}">
                    <a16:creationId xmlns:a16="http://schemas.microsoft.com/office/drawing/2014/main" id="{1DA3B068-11AF-7D6C-7AF1-5775238A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38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4" name="Line 39">
                <a:extLst>
                  <a:ext uri="{FF2B5EF4-FFF2-40B4-BE49-F238E27FC236}">
                    <a16:creationId xmlns:a16="http://schemas.microsoft.com/office/drawing/2014/main" id="{FD94FE41-854D-B1A4-EC06-17D989544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25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5" name="Line 40">
                <a:extLst>
                  <a:ext uri="{FF2B5EF4-FFF2-40B4-BE49-F238E27FC236}">
                    <a16:creationId xmlns:a16="http://schemas.microsoft.com/office/drawing/2014/main" id="{06080D33-C1A1-7E2D-BC7D-0B0BDA19B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3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6" name="Line 41">
                <a:extLst>
                  <a:ext uri="{FF2B5EF4-FFF2-40B4-BE49-F238E27FC236}">
                    <a16:creationId xmlns:a16="http://schemas.microsoft.com/office/drawing/2014/main" id="{65E2B9A5-3726-124F-9664-C01E787A1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7" name="Line 42">
                <a:extLst>
                  <a:ext uri="{FF2B5EF4-FFF2-40B4-BE49-F238E27FC236}">
                    <a16:creationId xmlns:a16="http://schemas.microsoft.com/office/drawing/2014/main" id="{E7B08296-959A-336F-86D0-2EBE3922D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9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8" name="Line 43">
                <a:extLst>
                  <a:ext uri="{FF2B5EF4-FFF2-40B4-BE49-F238E27FC236}">
                    <a16:creationId xmlns:a16="http://schemas.microsoft.com/office/drawing/2014/main" id="{5A67CE86-6E37-4D48-B8AD-0AC314540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7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39" name="Line 44">
                <a:extLst>
                  <a:ext uri="{FF2B5EF4-FFF2-40B4-BE49-F238E27FC236}">
                    <a16:creationId xmlns:a16="http://schemas.microsoft.com/office/drawing/2014/main" id="{EB7A148E-295D-3BB2-2309-114A06541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64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0" name="Line 45">
                <a:extLst>
                  <a:ext uri="{FF2B5EF4-FFF2-40B4-BE49-F238E27FC236}">
                    <a16:creationId xmlns:a16="http://schemas.microsoft.com/office/drawing/2014/main" id="{A699D24C-B34B-2B3F-0CC1-3A6E7F38C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52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1" name="Line 46">
                <a:extLst>
                  <a:ext uri="{FF2B5EF4-FFF2-40B4-BE49-F238E27FC236}">
                    <a16:creationId xmlns:a16="http://schemas.microsoft.com/office/drawing/2014/main" id="{D3569DC0-31E8-388E-932B-EE70A153F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39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2" name="Line 47">
                <a:extLst>
                  <a:ext uri="{FF2B5EF4-FFF2-40B4-BE49-F238E27FC236}">
                    <a16:creationId xmlns:a16="http://schemas.microsoft.com/office/drawing/2014/main" id="{F05BA9B4-6B41-36F9-429B-369C82899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27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3" name="Line 48">
                <a:extLst>
                  <a:ext uri="{FF2B5EF4-FFF2-40B4-BE49-F238E27FC236}">
                    <a16:creationId xmlns:a16="http://schemas.microsoft.com/office/drawing/2014/main" id="{4AE191E3-982E-A9A3-6369-091F47930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15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4" name="Line 49">
                <a:extLst>
                  <a:ext uri="{FF2B5EF4-FFF2-40B4-BE49-F238E27FC236}">
                    <a16:creationId xmlns:a16="http://schemas.microsoft.com/office/drawing/2014/main" id="{490983BA-D5EF-27BE-FCB0-00BA4A2D8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03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5" name="Line 50">
                <a:extLst>
                  <a:ext uri="{FF2B5EF4-FFF2-40B4-BE49-F238E27FC236}">
                    <a16:creationId xmlns:a16="http://schemas.microsoft.com/office/drawing/2014/main" id="{8557AE6B-3ECF-C35A-81F8-78DFB890E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91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6" name="Line 51">
                <a:extLst>
                  <a:ext uri="{FF2B5EF4-FFF2-40B4-BE49-F238E27FC236}">
                    <a16:creationId xmlns:a16="http://schemas.microsoft.com/office/drawing/2014/main" id="{E096B465-E078-DF2D-C206-8006AA342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78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7" name="Line 52">
                <a:extLst>
                  <a:ext uri="{FF2B5EF4-FFF2-40B4-BE49-F238E27FC236}">
                    <a16:creationId xmlns:a16="http://schemas.microsoft.com/office/drawing/2014/main" id="{F67AF364-3D85-4BB3-886C-38C573C00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635"/>
                <a:ext cx="0" cy="2852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8" name="Line 53">
                <a:extLst>
                  <a:ext uri="{FF2B5EF4-FFF2-40B4-BE49-F238E27FC236}">
                    <a16:creationId xmlns:a16="http://schemas.microsoft.com/office/drawing/2014/main" id="{7B8BA8BE-7BF5-D713-16AE-D0FAE55C3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5" y="635"/>
                <a:ext cx="0" cy="2852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9" name="Line 54">
                <a:extLst>
                  <a:ext uri="{FF2B5EF4-FFF2-40B4-BE49-F238E27FC236}">
                    <a16:creationId xmlns:a16="http://schemas.microsoft.com/office/drawing/2014/main" id="{EB1052AD-23AD-6A56-1C6F-D75A5AC9F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7" y="635"/>
                <a:ext cx="0" cy="2852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0" name="Rectangle 55">
                <a:extLst>
                  <a:ext uri="{FF2B5EF4-FFF2-40B4-BE49-F238E27FC236}">
                    <a16:creationId xmlns:a16="http://schemas.microsoft.com/office/drawing/2014/main" id="{2B9B29E3-9D55-86A3-8819-6007A1C35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1056"/>
                <a:ext cx="637" cy="516"/>
              </a:xfrm>
              <a:prstGeom prst="rect">
                <a:avLst/>
              </a:prstGeom>
              <a:solidFill>
                <a:srgbClr val="228B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1" name="Rectangle 56">
                <a:extLst>
                  <a:ext uri="{FF2B5EF4-FFF2-40B4-BE49-F238E27FC236}">
                    <a16:creationId xmlns:a16="http://schemas.microsoft.com/office/drawing/2014/main" id="{7FED2C06-5B35-59F5-3F32-A2CF2386D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1788"/>
                <a:ext cx="630" cy="1471"/>
              </a:xfrm>
              <a:prstGeom prst="rect">
                <a:avLst/>
              </a:prstGeom>
              <a:solidFill>
                <a:srgbClr val="228B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2" name="Rectangle 57">
                <a:extLst>
                  <a:ext uri="{FF2B5EF4-FFF2-40B4-BE49-F238E27FC236}">
                    <a16:creationId xmlns:a16="http://schemas.microsoft.com/office/drawing/2014/main" id="{C11E3CA1-7B91-25C0-BF9F-F4EAB8034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223"/>
                <a:ext cx="631" cy="132"/>
              </a:xfrm>
              <a:prstGeom prst="rect">
                <a:avLst/>
              </a:prstGeom>
              <a:solidFill>
                <a:srgbClr val="228B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3" name="Rectangle 58">
                <a:extLst>
                  <a:ext uri="{FF2B5EF4-FFF2-40B4-BE49-F238E27FC236}">
                    <a16:creationId xmlns:a16="http://schemas.microsoft.com/office/drawing/2014/main" id="{D4FEF3CC-BFBD-8748-6255-75BE52BE8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1692"/>
                <a:ext cx="637" cy="166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4" name="Rectangle 59">
                <a:extLst>
                  <a:ext uri="{FF2B5EF4-FFF2-40B4-BE49-F238E27FC236}">
                    <a16:creationId xmlns:a16="http://schemas.microsoft.com/office/drawing/2014/main" id="{C2FB8343-D1B0-F464-A24D-CF0164878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319"/>
                <a:ext cx="630" cy="36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5" name="Rectangle 60">
                <a:extLst>
                  <a:ext uri="{FF2B5EF4-FFF2-40B4-BE49-F238E27FC236}">
                    <a16:creationId xmlns:a16="http://schemas.microsoft.com/office/drawing/2014/main" id="{D550CA55-66CB-BD9E-D774-DA5C99261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361"/>
                <a:ext cx="631" cy="1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6" name="Rectangle 61">
                <a:extLst>
                  <a:ext uri="{FF2B5EF4-FFF2-40B4-BE49-F238E27FC236}">
                    <a16:creationId xmlns:a16="http://schemas.microsoft.com/office/drawing/2014/main" id="{7EDF8DB8-4872-498F-8BF9-3D97681F1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1572"/>
                <a:ext cx="637" cy="120"/>
              </a:xfrm>
              <a:prstGeom prst="rect">
                <a:avLst/>
              </a:prstGeom>
              <a:solidFill>
                <a:srgbClr val="8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7" name="Rectangle 62">
                <a:extLst>
                  <a:ext uri="{FF2B5EF4-FFF2-40B4-BE49-F238E27FC236}">
                    <a16:creationId xmlns:a16="http://schemas.microsoft.com/office/drawing/2014/main" id="{67B118F1-5878-EE97-8BCD-2327504B6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259"/>
                <a:ext cx="630" cy="60"/>
              </a:xfrm>
              <a:prstGeom prst="rect">
                <a:avLst/>
              </a:prstGeom>
              <a:solidFill>
                <a:srgbClr val="8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8" name="Rectangle 63">
                <a:extLst>
                  <a:ext uri="{FF2B5EF4-FFF2-40B4-BE49-F238E27FC236}">
                    <a16:creationId xmlns:a16="http://schemas.microsoft.com/office/drawing/2014/main" id="{6AA11250-0564-BC9D-E06B-F90C38DAA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355"/>
                <a:ext cx="631" cy="6"/>
              </a:xfrm>
              <a:prstGeom prst="rect">
                <a:avLst/>
              </a:prstGeom>
              <a:solidFill>
                <a:srgbClr val="8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59" name="Rectangle 64">
                <a:extLst>
                  <a:ext uri="{FF2B5EF4-FFF2-40B4-BE49-F238E27FC236}">
                    <a16:creationId xmlns:a16="http://schemas.microsoft.com/office/drawing/2014/main" id="{08D28B67-3EB2-E5D4-4EB0-78F107F6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3355"/>
                <a:ext cx="63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60" name="Rectangle 65">
                <a:extLst>
                  <a:ext uri="{FF2B5EF4-FFF2-40B4-BE49-F238E27FC236}">
                    <a16:creationId xmlns:a16="http://schemas.microsoft.com/office/drawing/2014/main" id="{23C24356-C4E9-25E1-58A1-5304685D0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355"/>
                <a:ext cx="6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61" name="Rectangle 66">
                <a:extLst>
                  <a:ext uri="{FF2B5EF4-FFF2-40B4-BE49-F238E27FC236}">
                    <a16:creationId xmlns:a16="http://schemas.microsoft.com/office/drawing/2014/main" id="{CA8B7DB3-1EBC-87CA-E21E-50946F2FE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361"/>
                <a:ext cx="63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62" name="Rectangle 67">
                <a:extLst>
                  <a:ext uri="{FF2B5EF4-FFF2-40B4-BE49-F238E27FC236}">
                    <a16:creationId xmlns:a16="http://schemas.microsoft.com/office/drawing/2014/main" id="{92DF1616-F6FD-0CD7-8290-CB4F3074B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761"/>
                <a:ext cx="637" cy="258"/>
              </a:xfrm>
              <a:prstGeom prst="rect">
                <a:avLst/>
              </a:prstGeom>
              <a:solidFill>
                <a:srgbClr val="7CC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63" name="Rectangle 68">
                <a:extLst>
                  <a:ext uri="{FF2B5EF4-FFF2-40B4-BE49-F238E27FC236}">
                    <a16:creationId xmlns:a16="http://schemas.microsoft.com/office/drawing/2014/main" id="{52F02BE2-2BD9-1D28-D4E1-6502BB986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1019"/>
                <a:ext cx="637" cy="37"/>
              </a:xfrm>
              <a:prstGeom prst="rect">
                <a:avLst/>
              </a:prstGeom>
              <a:solidFill>
                <a:srgbClr val="CD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64" name="Rectangle 69">
                <a:extLst>
                  <a:ext uri="{FF2B5EF4-FFF2-40B4-BE49-F238E27FC236}">
                    <a16:creationId xmlns:a16="http://schemas.microsoft.com/office/drawing/2014/main" id="{90A746BF-755F-5D34-4D10-68B469C7D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3331"/>
                <a:ext cx="4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70">
                <a:extLst>
                  <a:ext uri="{FF2B5EF4-FFF2-40B4-BE49-F238E27FC236}">
                    <a16:creationId xmlns:a16="http://schemas.microsoft.com/office/drawing/2014/main" id="{45B010C0-1D92-CA7F-4801-5364D406B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205"/>
                <a:ext cx="84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71">
                <a:extLst>
                  <a:ext uri="{FF2B5EF4-FFF2-40B4-BE49-F238E27FC236}">
                    <a16:creationId xmlns:a16="http://schemas.microsoft.com/office/drawing/2014/main" id="{11A17479-4AB4-467E-15C7-BCD34A496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85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Rectangle 72">
                <a:extLst>
                  <a:ext uri="{FF2B5EF4-FFF2-40B4-BE49-F238E27FC236}">
                    <a16:creationId xmlns:a16="http://schemas.microsoft.com/office/drawing/2014/main" id="{174F3FA1-54DB-D4C2-DFEB-99680849A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965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73">
                <a:extLst>
                  <a:ext uri="{FF2B5EF4-FFF2-40B4-BE49-F238E27FC236}">
                    <a16:creationId xmlns:a16="http://schemas.microsoft.com/office/drawing/2014/main" id="{24C471A9-3A2E-DC6E-F019-220AB0BF6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39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74">
                <a:extLst>
                  <a:ext uri="{FF2B5EF4-FFF2-40B4-BE49-F238E27FC236}">
                    <a16:creationId xmlns:a16="http://schemas.microsoft.com/office/drawing/2014/main" id="{1D181534-3F36-B8A7-52EE-5C5C7A691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719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Rectangle 75">
                <a:extLst>
                  <a:ext uri="{FF2B5EF4-FFF2-40B4-BE49-F238E27FC236}">
                    <a16:creationId xmlns:a16="http://schemas.microsoft.com/office/drawing/2014/main" id="{C7FF42ED-F53E-8C60-FDC5-D35B388AD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593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76">
                <a:extLst>
                  <a:ext uri="{FF2B5EF4-FFF2-40B4-BE49-F238E27FC236}">
                    <a16:creationId xmlns:a16="http://schemas.microsoft.com/office/drawing/2014/main" id="{AA8B2ADB-48F9-1325-EF77-A58A82A4B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473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77">
                <a:extLst>
                  <a:ext uri="{FF2B5EF4-FFF2-40B4-BE49-F238E27FC236}">
                    <a16:creationId xmlns:a16="http://schemas.microsoft.com/office/drawing/2014/main" id="{5E31A4F8-C336-1622-DF2E-3D80C7742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353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78">
                <a:extLst>
                  <a:ext uri="{FF2B5EF4-FFF2-40B4-BE49-F238E27FC236}">
                    <a16:creationId xmlns:a16="http://schemas.microsoft.com/office/drawing/2014/main" id="{F1109EB6-46D5-25AB-1240-65692C022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26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79">
                <a:extLst>
                  <a:ext uri="{FF2B5EF4-FFF2-40B4-BE49-F238E27FC236}">
                    <a16:creationId xmlns:a16="http://schemas.microsoft.com/office/drawing/2014/main" id="{08A8C5A1-790F-D14D-1348-4CB1801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06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80">
                <a:extLst>
                  <a:ext uri="{FF2B5EF4-FFF2-40B4-BE49-F238E27FC236}">
                    <a16:creationId xmlns:a16="http://schemas.microsoft.com/office/drawing/2014/main" id="{F54C5FE2-6317-FB84-A945-D099480AD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80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81">
                <a:extLst>
                  <a:ext uri="{FF2B5EF4-FFF2-40B4-BE49-F238E27FC236}">
                    <a16:creationId xmlns:a16="http://schemas.microsoft.com/office/drawing/2014/main" id="{68BCA736-9BAC-F36F-CF1D-8F8A5876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860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82">
                <a:extLst>
                  <a:ext uri="{FF2B5EF4-FFF2-40B4-BE49-F238E27FC236}">
                    <a16:creationId xmlns:a16="http://schemas.microsoft.com/office/drawing/2014/main" id="{30FAA649-14AD-4C32-E8B2-8A026322D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40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74C55EC5-88CA-653A-41DE-78E21ACB0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614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84">
                <a:extLst>
                  <a:ext uri="{FF2B5EF4-FFF2-40B4-BE49-F238E27FC236}">
                    <a16:creationId xmlns:a16="http://schemas.microsoft.com/office/drawing/2014/main" id="{EAB2EF4E-2199-41BA-6A5D-73AB69E9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494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85">
                <a:extLst>
                  <a:ext uri="{FF2B5EF4-FFF2-40B4-BE49-F238E27FC236}">
                    <a16:creationId xmlns:a16="http://schemas.microsoft.com/office/drawing/2014/main" id="{F5CBA183-4F95-E56B-867A-35AF67947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68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86">
                <a:extLst>
                  <a:ext uri="{FF2B5EF4-FFF2-40B4-BE49-F238E27FC236}">
                    <a16:creationId xmlns:a16="http://schemas.microsoft.com/office/drawing/2014/main" id="{1F59E4E1-1BA3-C2A3-17BF-44AD82648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248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87">
                <a:extLst>
                  <a:ext uri="{FF2B5EF4-FFF2-40B4-BE49-F238E27FC236}">
                    <a16:creationId xmlns:a16="http://schemas.microsoft.com/office/drawing/2014/main" id="{3E96775D-1419-5EC2-25EA-26C8AEEB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28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88">
                <a:extLst>
                  <a:ext uri="{FF2B5EF4-FFF2-40B4-BE49-F238E27FC236}">
                    <a16:creationId xmlns:a16="http://schemas.microsoft.com/office/drawing/2014/main" id="{2191BCDC-E09E-5B08-67C5-6D800B82B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002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89">
                <a:extLst>
                  <a:ext uri="{FF2B5EF4-FFF2-40B4-BE49-F238E27FC236}">
                    <a16:creationId xmlns:a16="http://schemas.microsoft.com/office/drawing/2014/main" id="{43485920-F290-9A8B-927C-1EDF58782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881"/>
                <a:ext cx="167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90">
                <a:extLst>
                  <a:ext uri="{FF2B5EF4-FFF2-40B4-BE49-F238E27FC236}">
                    <a16:creationId xmlns:a16="http://schemas.microsoft.com/office/drawing/2014/main" id="{BD5B9A84-63AB-E065-F403-A8B3260B2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755"/>
                <a:ext cx="167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91">
                <a:extLst>
                  <a:ext uri="{FF2B5EF4-FFF2-40B4-BE49-F238E27FC236}">
                    <a16:creationId xmlns:a16="http://schemas.microsoft.com/office/drawing/2014/main" id="{54D14FB8-85C0-22A6-0482-2EE65CB47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3529"/>
                <a:ext cx="4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92">
                <a:extLst>
                  <a:ext uri="{FF2B5EF4-FFF2-40B4-BE49-F238E27FC236}">
                    <a16:creationId xmlns:a16="http://schemas.microsoft.com/office/drawing/2014/main" id="{E1418630-9834-A10B-C283-835A68197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529"/>
                <a:ext cx="4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93">
                <a:extLst>
                  <a:ext uri="{FF2B5EF4-FFF2-40B4-BE49-F238E27FC236}">
                    <a16:creationId xmlns:a16="http://schemas.microsoft.com/office/drawing/2014/main" id="{DB3E9AFC-AE08-2BEE-1DCA-91EE2C762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" y="3529"/>
                <a:ext cx="4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94">
                <a:extLst>
                  <a:ext uri="{FF2B5EF4-FFF2-40B4-BE49-F238E27FC236}">
                    <a16:creationId xmlns:a16="http://schemas.microsoft.com/office/drawing/2014/main" id="{CFE890B8-1D4D-B634-E9D6-A5F3A8884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626"/>
                <a:ext cx="10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Measurement number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95">
                <a:extLst>
                  <a:ext uri="{FF2B5EF4-FFF2-40B4-BE49-F238E27FC236}">
                    <a16:creationId xmlns:a16="http://schemas.microsoft.com/office/drawing/2014/main" id="{A74C5C8A-EEF3-5B29-1F5B-53DBDE1FC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27" y="1999"/>
                <a:ext cx="758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 of plots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96">
                <a:extLst>
                  <a:ext uri="{FF2B5EF4-FFF2-40B4-BE49-F238E27FC236}">
                    <a16:creationId xmlns:a16="http://schemas.microsoft.com/office/drawing/2014/main" id="{4C222B69-E322-9D0B-AF73-BEA6ED14A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" y="1565"/>
                <a:ext cx="75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Completeness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99">
                <a:extLst>
                  <a:ext uri="{FF2B5EF4-FFF2-40B4-BE49-F238E27FC236}">
                    <a16:creationId xmlns:a16="http://schemas.microsoft.com/office/drawing/2014/main" id="{7B36D88B-5027-3A4C-8467-5DCCA5B87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" y="1773"/>
                <a:ext cx="102" cy="108"/>
              </a:xfrm>
              <a:prstGeom prst="rect">
                <a:avLst/>
              </a:prstGeom>
              <a:solidFill>
                <a:srgbClr val="228B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5" name="Rectangle 100">
                <a:extLst>
                  <a:ext uri="{FF2B5EF4-FFF2-40B4-BE49-F238E27FC236}">
                    <a16:creationId xmlns:a16="http://schemas.microsoft.com/office/drawing/2014/main" id="{A0D53ED7-69FB-E130-4B66-A6CABB0E9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" y="1911"/>
                <a:ext cx="102" cy="108"/>
              </a:xfrm>
              <a:prstGeom prst="rect">
                <a:avLst/>
              </a:prstGeom>
              <a:solidFill>
                <a:srgbClr val="8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6" name="Rectangle 101">
                <a:extLst>
                  <a:ext uri="{FF2B5EF4-FFF2-40B4-BE49-F238E27FC236}">
                    <a16:creationId xmlns:a16="http://schemas.microsoft.com/office/drawing/2014/main" id="{0E5745DD-42C5-6EC8-CFBB-E1300EC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" y="2049"/>
                <a:ext cx="102" cy="10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7" name="Rectangle 102">
                <a:extLst>
                  <a:ext uri="{FF2B5EF4-FFF2-40B4-BE49-F238E27FC236}">
                    <a16:creationId xmlns:a16="http://schemas.microsoft.com/office/drawing/2014/main" id="{591365F8-AE71-BCC7-47FB-2BF7845F1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" y="2193"/>
                <a:ext cx="102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00" name="Rectangle 105">
                <a:extLst>
                  <a:ext uri="{FF2B5EF4-FFF2-40B4-BE49-F238E27FC236}">
                    <a16:creationId xmlns:a16="http://schemas.microsoft.com/office/drawing/2014/main" id="{63B1B7FE-8D54-B935-322A-0B02603B7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1777"/>
                <a:ext cx="12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106">
                <a:extLst>
                  <a:ext uri="{FF2B5EF4-FFF2-40B4-BE49-F238E27FC236}">
                    <a16:creationId xmlns:a16="http://schemas.microsoft.com/office/drawing/2014/main" id="{E5DE5526-2273-4906-9F33-41087F08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1915"/>
                <a:ext cx="213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Partial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107">
                <a:extLst>
                  <a:ext uri="{FF2B5EF4-FFF2-40B4-BE49-F238E27FC236}">
                    <a16:creationId xmlns:a16="http://schemas.microsoft.com/office/drawing/2014/main" id="{D5C74E0D-0F52-9341-3CE1-A45790EEE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2054"/>
                <a:ext cx="50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Not reported</a:t>
                </a:r>
                <a:endPara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108">
                <a:extLst>
                  <a:ext uri="{FF2B5EF4-FFF2-40B4-BE49-F238E27FC236}">
                    <a16:creationId xmlns:a16="http://schemas.microsoft.com/office/drawing/2014/main" id="{5159565C-FF9B-DF02-BAC4-431E33D32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2193"/>
                <a:ext cx="369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Incomplete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99">
                <a:extLst>
                  <a:ext uri="{FF2B5EF4-FFF2-40B4-BE49-F238E27FC236}">
                    <a16:creationId xmlns:a16="http://schemas.microsoft.com/office/drawing/2014/main" id="{7D0C18B0-609A-E376-DEE5-F233FAB0B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5" y="1773"/>
                <a:ext cx="51" cy="108"/>
              </a:xfrm>
              <a:prstGeom prst="rect">
                <a:avLst/>
              </a:prstGeom>
              <a:solidFill>
                <a:srgbClr val="7CC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26" name="Rectangle 100">
                <a:extLst>
                  <a:ext uri="{FF2B5EF4-FFF2-40B4-BE49-F238E27FC236}">
                    <a16:creationId xmlns:a16="http://schemas.microsoft.com/office/drawing/2014/main" id="{C1562BFD-1643-C18C-BE49-E5C986C73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5" y="1911"/>
                <a:ext cx="51" cy="108"/>
              </a:xfrm>
              <a:prstGeom prst="rect">
                <a:avLst/>
              </a:prstGeom>
              <a:solidFill>
                <a:srgbClr val="CD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CBA653A-0E4C-1F61-4BD6-B1F4D172EC64}"/>
                </a:ext>
              </a:extLst>
            </p:cNvPr>
            <p:cNvSpPr/>
            <p:nvPr/>
          </p:nvSpPr>
          <p:spPr>
            <a:xfrm>
              <a:off x="1466287" y="2061211"/>
              <a:ext cx="739140" cy="3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3" name="Table 212">
            <a:extLst>
              <a:ext uri="{FF2B5EF4-FFF2-40B4-BE49-F238E27FC236}">
                <a16:creationId xmlns:a16="http://schemas.microsoft.com/office/drawing/2014/main" id="{A700D830-7455-778C-360D-33691BB6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94297"/>
              </p:ext>
            </p:extLst>
          </p:nvPr>
        </p:nvGraphicFramePr>
        <p:xfrm>
          <a:off x="6450013" y="128017"/>
          <a:ext cx="5364479" cy="9144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18883">
                  <a:extLst>
                    <a:ext uri="{9D8B030D-6E8A-4147-A177-3AD203B41FA5}">
                      <a16:colId xmlns:a16="http://schemas.microsoft.com/office/drawing/2014/main" val="438463286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87004231"/>
                    </a:ext>
                  </a:extLst>
                </a:gridCol>
                <a:gridCol w="731631">
                  <a:extLst>
                    <a:ext uri="{9D8B030D-6E8A-4147-A177-3AD203B41FA5}">
                      <a16:colId xmlns:a16="http://schemas.microsoft.com/office/drawing/2014/main" val="3030822841"/>
                    </a:ext>
                  </a:extLst>
                </a:gridCol>
                <a:gridCol w="926703">
                  <a:extLst>
                    <a:ext uri="{9D8B030D-6E8A-4147-A177-3AD203B41FA5}">
                      <a16:colId xmlns:a16="http://schemas.microsoft.com/office/drawing/2014/main" val="1558967296"/>
                    </a:ext>
                  </a:extLst>
                </a:gridCol>
                <a:gridCol w="926703">
                  <a:extLst>
                    <a:ext uri="{9D8B030D-6E8A-4147-A177-3AD203B41FA5}">
                      <a16:colId xmlns:a16="http://schemas.microsoft.com/office/drawing/2014/main" val="1465909675"/>
                    </a:ext>
                  </a:extLst>
                </a:gridCol>
                <a:gridCol w="926703">
                  <a:extLst>
                    <a:ext uri="{9D8B030D-6E8A-4147-A177-3AD203B41FA5}">
                      <a16:colId xmlns:a16="http://schemas.microsoft.com/office/drawing/2014/main" val="67528451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change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(F)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 (P)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(N)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Incomplete (U)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36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2330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3661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648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807433"/>
                  </a:ext>
                </a:extLst>
              </a:tr>
            </a:tbl>
          </a:graphicData>
        </a:graphic>
      </p:graphicFrame>
      <p:sp>
        <p:nvSpPr>
          <p:cNvPr id="214" name="TextBox 213">
            <a:extLst>
              <a:ext uri="{FF2B5EF4-FFF2-40B4-BE49-F238E27FC236}">
                <a16:creationId xmlns:a16="http://schemas.microsoft.com/office/drawing/2014/main" id="{4AACD8EC-60F5-F40C-EF4D-D219F687CA86}"/>
              </a:ext>
            </a:extLst>
          </p:cNvPr>
          <p:cNvSpPr txBox="1"/>
          <p:nvPr/>
        </p:nvSpPr>
        <p:spPr>
          <a:xfrm>
            <a:off x="7953923" y="1108332"/>
            <a:ext cx="404245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* A newly established plot will have measurement number = 0. First re-measurement would be 1, etc. 	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01CE492-17FA-5321-EA6F-FD151C22ACEB}"/>
              </a:ext>
            </a:extLst>
          </p:cNvPr>
          <p:cNvSpPr txBox="1"/>
          <p:nvPr/>
        </p:nvSpPr>
        <p:spPr>
          <a:xfrm>
            <a:off x="0" y="422815"/>
            <a:ext cx="147909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NFI plots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32982BB-FF92-CC31-56AD-FE153284F84D}"/>
              </a:ext>
            </a:extLst>
          </p:cNvPr>
          <p:cNvSpPr txBox="1"/>
          <p:nvPr/>
        </p:nvSpPr>
        <p:spPr>
          <a:xfrm>
            <a:off x="0" y="830177"/>
            <a:ext cx="1213105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Summary sites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7D09214-69F6-98C5-30FD-9F359966B238}"/>
              </a:ext>
            </a:extLst>
          </p:cNvPr>
          <p:cNvSpPr txBox="1"/>
          <p:nvPr/>
        </p:nvSpPr>
        <p:spPr>
          <a:xfrm>
            <a:off x="-1" y="1145206"/>
            <a:ext cx="1213105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Location changes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5DB5049-812B-044C-F135-D1AFB544AE58}"/>
              </a:ext>
            </a:extLst>
          </p:cNvPr>
          <p:cNvSpPr txBox="1"/>
          <p:nvPr/>
        </p:nvSpPr>
        <p:spPr>
          <a:xfrm>
            <a:off x="-4800" y="1461155"/>
            <a:ext cx="1213105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Completeness</a:t>
            </a:r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457C5FAF-8AB2-EEDA-F1B2-49AD61DFD276}"/>
              </a:ext>
            </a:extLst>
          </p:cNvPr>
          <p:cNvCxnSpPr>
            <a:cxnSpLocks/>
          </p:cNvCxnSpPr>
          <p:nvPr/>
        </p:nvCxnSpPr>
        <p:spPr>
          <a:xfrm flipH="1" flipV="1">
            <a:off x="6325807" y="1991489"/>
            <a:ext cx="1459042" cy="1748193"/>
          </a:xfrm>
          <a:prstGeom prst="line">
            <a:avLst/>
          </a:prstGeom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7C06E90-33C7-3139-1ECA-1193CB9B554D}"/>
              </a:ext>
            </a:extLst>
          </p:cNvPr>
          <p:cNvCxnSpPr>
            <a:cxnSpLocks/>
          </p:cNvCxnSpPr>
          <p:nvPr/>
        </p:nvCxnSpPr>
        <p:spPr>
          <a:xfrm flipH="1" flipV="1">
            <a:off x="6324979" y="5528969"/>
            <a:ext cx="1462661" cy="165076"/>
          </a:xfrm>
          <a:prstGeom prst="line">
            <a:avLst/>
          </a:prstGeom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6135FCF-6463-1AA1-ED71-F63B578AFD30}"/>
              </a:ext>
            </a:extLst>
          </p:cNvPr>
          <p:cNvGrpSpPr/>
          <p:nvPr/>
        </p:nvGrpSpPr>
        <p:grpSpPr>
          <a:xfrm>
            <a:off x="502462" y="565335"/>
            <a:ext cx="5893420" cy="5184286"/>
            <a:chOff x="502462" y="565335"/>
            <a:chExt cx="5893420" cy="5184286"/>
          </a:xfrm>
        </p:grpSpPr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A49FAE29-2B28-6E03-45ED-440593FE2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035" r="19930" b="26059"/>
            <a:stretch/>
          </p:blipFill>
          <p:spPr>
            <a:xfrm>
              <a:off x="1249253" y="2883408"/>
              <a:ext cx="5146629" cy="2866213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CE54B7-7FAE-038C-8FE1-8A11DFB58CB8}"/>
                </a:ext>
              </a:extLst>
            </p:cNvPr>
            <p:cNvGrpSpPr/>
            <p:nvPr/>
          </p:nvGrpSpPr>
          <p:grpSpPr>
            <a:xfrm>
              <a:off x="502462" y="3938678"/>
              <a:ext cx="747114" cy="520878"/>
              <a:chOff x="502462" y="3938678"/>
              <a:chExt cx="747114" cy="520878"/>
            </a:xfrm>
          </p:grpSpPr>
          <p:pic>
            <p:nvPicPr>
              <p:cNvPr id="647" name="Picture 646">
                <a:extLst>
                  <a:ext uri="{FF2B5EF4-FFF2-40B4-BE49-F238E27FC236}">
                    <a16:creationId xmlns:a16="http://schemas.microsoft.com/office/drawing/2014/main" id="{B6399306-76CE-E919-DDEA-7CFED37AA0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44" t="74454" r="56981" b="19596"/>
              <a:stretch/>
            </p:blipFill>
            <p:spPr>
              <a:xfrm>
                <a:off x="502462" y="3938678"/>
                <a:ext cx="666917" cy="355973"/>
              </a:xfrm>
              <a:prstGeom prst="rect">
                <a:avLst/>
              </a:prstGeom>
            </p:spPr>
          </p:pic>
          <p:pic>
            <p:nvPicPr>
              <p:cNvPr id="484" name="Picture 483">
                <a:extLst>
                  <a:ext uri="{FF2B5EF4-FFF2-40B4-BE49-F238E27FC236}">
                    <a16:creationId xmlns:a16="http://schemas.microsoft.com/office/drawing/2014/main" id="{6EAC986C-A4BA-04AF-46E0-E8FBB600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37" t="74454" r="46880" b="21078"/>
              <a:stretch/>
            </p:blipFill>
            <p:spPr>
              <a:xfrm>
                <a:off x="582177" y="4192277"/>
                <a:ext cx="667399" cy="267279"/>
              </a:xfrm>
              <a:prstGeom prst="rect">
                <a:avLst/>
              </a:prstGeom>
            </p:spPr>
          </p:pic>
        </p:grpSp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CFADA02A-3090-3BAF-B116-340508AA6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12" r="20069" b="29953"/>
            <a:stretch/>
          </p:blipFill>
          <p:spPr>
            <a:xfrm>
              <a:off x="1246729" y="565335"/>
              <a:ext cx="5132163" cy="2322902"/>
            </a:xfrm>
            <a:prstGeom prst="rect">
              <a:avLst/>
            </a:prstGeom>
          </p:spPr>
        </p:pic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5E3F26A0-7673-1240-1823-CF30B9A8A1E5}"/>
                </a:ext>
              </a:extLst>
            </p:cNvPr>
            <p:cNvGrpSpPr/>
            <p:nvPr/>
          </p:nvGrpSpPr>
          <p:grpSpPr>
            <a:xfrm>
              <a:off x="624386" y="2134150"/>
              <a:ext cx="658187" cy="536681"/>
              <a:chOff x="420586" y="2467444"/>
              <a:chExt cx="658187" cy="536681"/>
            </a:xfrm>
          </p:grpSpPr>
          <p:pic>
            <p:nvPicPr>
              <p:cNvPr id="648" name="Picture 647">
                <a:extLst>
                  <a:ext uri="{FF2B5EF4-FFF2-40B4-BE49-F238E27FC236}">
                    <a16:creationId xmlns:a16="http://schemas.microsoft.com/office/drawing/2014/main" id="{C74592DA-4B92-A18A-A0FA-ACD7DE734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38" t="71611" r="57146" b="20310"/>
              <a:stretch/>
            </p:blipFill>
            <p:spPr>
              <a:xfrm>
                <a:off x="420586" y="2467444"/>
                <a:ext cx="585320" cy="277080"/>
              </a:xfrm>
              <a:prstGeom prst="rect">
                <a:avLst/>
              </a:prstGeom>
            </p:spPr>
          </p:pic>
          <p:pic>
            <p:nvPicPr>
              <p:cNvPr id="649" name="Picture 648">
                <a:extLst>
                  <a:ext uri="{FF2B5EF4-FFF2-40B4-BE49-F238E27FC236}">
                    <a16:creationId xmlns:a16="http://schemas.microsoft.com/office/drawing/2014/main" id="{7540E6C9-D13D-CA5B-412D-B3B6765DEA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96" t="71611" r="47178" b="20310"/>
              <a:stretch/>
            </p:blipFill>
            <p:spPr>
              <a:xfrm>
                <a:off x="447854" y="2727045"/>
                <a:ext cx="630919" cy="277080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472334-A8EF-A912-B561-0BCB8B9D961E}"/>
              </a:ext>
            </a:extLst>
          </p:cNvPr>
          <p:cNvSpPr/>
          <p:nvPr/>
        </p:nvSpPr>
        <p:spPr>
          <a:xfrm>
            <a:off x="10264047" y="5746673"/>
            <a:ext cx="1927948" cy="1111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75CBF1FB-43BA-B543-7C6B-35F721838186}"/>
              </a:ext>
            </a:extLst>
          </p:cNvPr>
          <p:cNvSpPr/>
          <p:nvPr/>
        </p:nvSpPr>
        <p:spPr>
          <a:xfrm>
            <a:off x="1615028" y="565336"/>
            <a:ext cx="1773221" cy="5012504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9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4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370">
            <a:extLst>
              <a:ext uri="{FF2B5EF4-FFF2-40B4-BE49-F238E27FC236}">
                <a16:creationId xmlns:a16="http://schemas.microsoft.com/office/drawing/2014/main" id="{C36F43C0-1CF6-85E4-306E-E6AB44904A24}"/>
              </a:ext>
            </a:extLst>
          </p:cNvPr>
          <p:cNvSpPr/>
          <p:nvPr/>
        </p:nvSpPr>
        <p:spPr>
          <a:xfrm>
            <a:off x="2568431" y="6475036"/>
            <a:ext cx="2225232" cy="307777"/>
          </a:xfrm>
          <a:prstGeom prst="rect">
            <a:avLst/>
          </a:prstGeom>
          <a:solidFill>
            <a:srgbClr val="8B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779BD55-590E-CCF6-38D6-35A33D169134}"/>
              </a:ext>
            </a:extLst>
          </p:cNvPr>
          <p:cNvSpPr/>
          <p:nvPr/>
        </p:nvSpPr>
        <p:spPr>
          <a:xfrm>
            <a:off x="4892261" y="3608070"/>
            <a:ext cx="1691002" cy="821342"/>
          </a:xfrm>
          <a:prstGeom prst="rect">
            <a:avLst/>
          </a:prstGeom>
          <a:solidFill>
            <a:srgbClr val="8B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56951017-9B19-077C-AD6E-4D9BC531560A}"/>
              </a:ext>
            </a:extLst>
          </p:cNvPr>
          <p:cNvGrpSpPr/>
          <p:nvPr/>
        </p:nvGrpSpPr>
        <p:grpSpPr>
          <a:xfrm>
            <a:off x="7275719" y="2498687"/>
            <a:ext cx="3781342" cy="3663107"/>
            <a:chOff x="895642" y="1915686"/>
            <a:chExt cx="4176371" cy="3709159"/>
          </a:xfrm>
        </p:grpSpPr>
        <p:grpSp>
          <p:nvGrpSpPr>
            <p:cNvPr id="391" name="Group 4">
              <a:extLst>
                <a:ext uri="{FF2B5EF4-FFF2-40B4-BE49-F238E27FC236}">
                  <a16:creationId xmlns:a16="http://schemas.microsoft.com/office/drawing/2014/main" id="{E5AD51D3-6258-904B-ABD7-2B61A70020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5642" y="1915686"/>
              <a:ext cx="4176371" cy="3709159"/>
              <a:chOff x="2941" y="635"/>
              <a:chExt cx="3513" cy="3120"/>
            </a:xfrm>
          </p:grpSpPr>
          <p:sp>
            <p:nvSpPr>
              <p:cNvPr id="393" name="Line 5">
                <a:extLst>
                  <a:ext uri="{FF2B5EF4-FFF2-40B4-BE49-F238E27FC236}">
                    <a16:creationId xmlns:a16="http://schemas.microsoft.com/office/drawing/2014/main" id="{95F0BE99-4856-2CD9-3A1D-06C55DD59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48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94" name="Line 6">
                <a:extLst>
                  <a:ext uri="{FF2B5EF4-FFF2-40B4-BE49-F238E27FC236}">
                    <a16:creationId xmlns:a16="http://schemas.microsoft.com/office/drawing/2014/main" id="{8332D431-7C19-D4C4-6F20-D6D9BB2E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42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95" name="Line 7">
                <a:extLst>
                  <a:ext uri="{FF2B5EF4-FFF2-40B4-BE49-F238E27FC236}">
                    <a16:creationId xmlns:a16="http://schemas.microsoft.com/office/drawing/2014/main" id="{DDDF30A2-0824-8D0A-F501-412DD83FF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30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96" name="Line 8">
                <a:extLst>
                  <a:ext uri="{FF2B5EF4-FFF2-40B4-BE49-F238E27FC236}">
                    <a16:creationId xmlns:a16="http://schemas.microsoft.com/office/drawing/2014/main" id="{062BE0B8-1181-87E8-2668-66515C524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17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97" name="Line 9">
                <a:extLst>
                  <a:ext uri="{FF2B5EF4-FFF2-40B4-BE49-F238E27FC236}">
                    <a16:creationId xmlns:a16="http://schemas.microsoft.com/office/drawing/2014/main" id="{3485DC7D-946F-13F2-1E17-765C7954F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05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98" name="Line 10">
                <a:extLst>
                  <a:ext uri="{FF2B5EF4-FFF2-40B4-BE49-F238E27FC236}">
                    <a16:creationId xmlns:a16="http://schemas.microsoft.com/office/drawing/2014/main" id="{85C14C83-4656-B356-2DB4-16D7923D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92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99" name="Line 11">
                <a:extLst>
                  <a:ext uri="{FF2B5EF4-FFF2-40B4-BE49-F238E27FC236}">
                    <a16:creationId xmlns:a16="http://schemas.microsoft.com/office/drawing/2014/main" id="{D3CA6E1E-96D9-0A18-7F6C-379E15E0A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80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0" name="Line 12">
                <a:extLst>
                  <a:ext uri="{FF2B5EF4-FFF2-40B4-BE49-F238E27FC236}">
                    <a16:creationId xmlns:a16="http://schemas.microsoft.com/office/drawing/2014/main" id="{63E727EE-D072-807F-2DC4-5276FF40E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8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1" name="Line 13">
                <a:extLst>
                  <a:ext uri="{FF2B5EF4-FFF2-40B4-BE49-F238E27FC236}">
                    <a16:creationId xmlns:a16="http://schemas.microsoft.com/office/drawing/2014/main" id="{34264D82-0542-AB26-2879-38887C3E6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56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2" name="Line 14">
                <a:extLst>
                  <a:ext uri="{FF2B5EF4-FFF2-40B4-BE49-F238E27FC236}">
                    <a16:creationId xmlns:a16="http://schemas.microsoft.com/office/drawing/2014/main" id="{14DF9431-E904-0387-7BC7-F107581B3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44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3" name="Line 15">
                <a:extLst>
                  <a:ext uri="{FF2B5EF4-FFF2-40B4-BE49-F238E27FC236}">
                    <a16:creationId xmlns:a16="http://schemas.microsoft.com/office/drawing/2014/main" id="{71197845-8D79-BE44-E3D0-E9934614A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31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4" name="Line 16">
                <a:extLst>
                  <a:ext uri="{FF2B5EF4-FFF2-40B4-BE49-F238E27FC236}">
                    <a16:creationId xmlns:a16="http://schemas.microsoft.com/office/drawing/2014/main" id="{D5AE480E-B602-678F-433B-002BA87CA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9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5" name="Line 17">
                <a:extLst>
                  <a:ext uri="{FF2B5EF4-FFF2-40B4-BE49-F238E27FC236}">
                    <a16:creationId xmlns:a16="http://schemas.microsoft.com/office/drawing/2014/main" id="{F12D715A-8254-133C-ABAC-AA0994684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7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6" name="Line 18">
                <a:extLst>
                  <a:ext uri="{FF2B5EF4-FFF2-40B4-BE49-F238E27FC236}">
                    <a16:creationId xmlns:a16="http://schemas.microsoft.com/office/drawing/2014/main" id="{B7CA6D21-43F9-A700-053B-0ABDD9AC5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5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7" name="Line 19">
                <a:extLst>
                  <a:ext uri="{FF2B5EF4-FFF2-40B4-BE49-F238E27FC236}">
                    <a16:creationId xmlns:a16="http://schemas.microsoft.com/office/drawing/2014/main" id="{293F8F21-EBED-0CD2-39FB-28205C38D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3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8" name="Line 20">
                <a:extLst>
                  <a:ext uri="{FF2B5EF4-FFF2-40B4-BE49-F238E27FC236}">
                    <a16:creationId xmlns:a16="http://schemas.microsoft.com/office/drawing/2014/main" id="{B6A0EEBF-C06E-5AA5-D812-3E40A333F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0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9" name="Line 21">
                <a:extLst>
                  <a:ext uri="{FF2B5EF4-FFF2-40B4-BE49-F238E27FC236}">
                    <a16:creationId xmlns:a16="http://schemas.microsoft.com/office/drawing/2014/main" id="{A46D5607-4272-F542-ED9A-C0692EAA6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0" name="Line 22">
                <a:extLst>
                  <a:ext uri="{FF2B5EF4-FFF2-40B4-BE49-F238E27FC236}">
                    <a16:creationId xmlns:a16="http://schemas.microsoft.com/office/drawing/2014/main" id="{BE94B9E5-D169-0C8B-3D73-7BE30A116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46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1" name="Line 23">
                <a:extLst>
                  <a:ext uri="{FF2B5EF4-FFF2-40B4-BE49-F238E27FC236}">
                    <a16:creationId xmlns:a16="http://schemas.microsoft.com/office/drawing/2014/main" id="{35467605-B1A0-170F-40F0-7EC89286B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33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2" name="Line 24">
                <a:extLst>
                  <a:ext uri="{FF2B5EF4-FFF2-40B4-BE49-F238E27FC236}">
                    <a16:creationId xmlns:a16="http://schemas.microsoft.com/office/drawing/2014/main" id="{28E93609-9A9D-10D4-C8B5-8F6357E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21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3" name="Line 25">
                <a:extLst>
                  <a:ext uri="{FF2B5EF4-FFF2-40B4-BE49-F238E27FC236}">
                    <a16:creationId xmlns:a16="http://schemas.microsoft.com/office/drawing/2014/main" id="{18501C89-1105-37ED-12CA-5FE109935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092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4" name="Line 26">
                <a:extLst>
                  <a:ext uri="{FF2B5EF4-FFF2-40B4-BE49-F238E27FC236}">
                    <a16:creationId xmlns:a16="http://schemas.microsoft.com/office/drawing/2014/main" id="{A174AAE1-E179-B1CA-8F48-D102CC9A4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97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5" name="Line 27">
                <a:extLst>
                  <a:ext uri="{FF2B5EF4-FFF2-40B4-BE49-F238E27FC236}">
                    <a16:creationId xmlns:a16="http://schemas.microsoft.com/office/drawing/2014/main" id="{B816FFF4-DAED-B4F0-761C-9834909E3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85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6" name="Line 28">
                <a:extLst>
                  <a:ext uri="{FF2B5EF4-FFF2-40B4-BE49-F238E27FC236}">
                    <a16:creationId xmlns:a16="http://schemas.microsoft.com/office/drawing/2014/main" id="{FBAD49E2-7A06-115D-33FD-06F7DB9CB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72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7" name="Line 29">
                <a:extLst>
                  <a:ext uri="{FF2B5EF4-FFF2-40B4-BE49-F238E27FC236}">
                    <a16:creationId xmlns:a16="http://schemas.microsoft.com/office/drawing/2014/main" id="{A921A2C5-3843-BDB9-2798-AEFA1D5CD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66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8" name="Line 30">
                <a:extLst>
                  <a:ext uri="{FF2B5EF4-FFF2-40B4-BE49-F238E27FC236}">
                    <a16:creationId xmlns:a16="http://schemas.microsoft.com/office/drawing/2014/main" id="{42F78631-8CEA-E634-1C9A-9B8064AFF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36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9" name="Line 31">
                <a:extLst>
                  <a:ext uri="{FF2B5EF4-FFF2-40B4-BE49-F238E27FC236}">
                    <a16:creationId xmlns:a16="http://schemas.microsoft.com/office/drawing/2014/main" id="{BBA9040E-14E8-19C7-5EA6-12226409A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23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0" name="Line 32">
                <a:extLst>
                  <a:ext uri="{FF2B5EF4-FFF2-40B4-BE49-F238E27FC236}">
                    <a16:creationId xmlns:a16="http://schemas.microsoft.com/office/drawing/2014/main" id="{70C654C6-5B82-F41D-B4D0-F97783C33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11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1" name="Line 33">
                <a:extLst>
                  <a:ext uri="{FF2B5EF4-FFF2-40B4-BE49-F238E27FC236}">
                    <a16:creationId xmlns:a16="http://schemas.microsoft.com/office/drawing/2014/main" id="{104D40E1-9E3F-0312-00CE-F0A6679C1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99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2" name="Line 34">
                <a:extLst>
                  <a:ext uri="{FF2B5EF4-FFF2-40B4-BE49-F238E27FC236}">
                    <a16:creationId xmlns:a16="http://schemas.microsoft.com/office/drawing/2014/main" id="{6EB6D43D-9AC3-3EB5-8D9E-04C360F6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86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3" name="Line 35">
                <a:extLst>
                  <a:ext uri="{FF2B5EF4-FFF2-40B4-BE49-F238E27FC236}">
                    <a16:creationId xmlns:a16="http://schemas.microsoft.com/office/drawing/2014/main" id="{9F87CC67-AD95-253D-C120-70A4A025C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49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4" name="Line 36">
                <a:extLst>
                  <a:ext uri="{FF2B5EF4-FFF2-40B4-BE49-F238E27FC236}">
                    <a16:creationId xmlns:a16="http://schemas.microsoft.com/office/drawing/2014/main" id="{A04D6737-F74A-E7E4-CE99-82F7C44F8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2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5" name="Line 37">
                <a:extLst>
                  <a:ext uri="{FF2B5EF4-FFF2-40B4-BE49-F238E27FC236}">
                    <a16:creationId xmlns:a16="http://schemas.microsoft.com/office/drawing/2014/main" id="{EC45F100-21AF-D5AA-CD7E-213BC19FE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50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6" name="Line 38">
                <a:extLst>
                  <a:ext uri="{FF2B5EF4-FFF2-40B4-BE49-F238E27FC236}">
                    <a16:creationId xmlns:a16="http://schemas.microsoft.com/office/drawing/2014/main" id="{C0B6BE51-189C-24E3-7DCC-CE2FC91D7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383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7" name="Line 39">
                <a:extLst>
                  <a:ext uri="{FF2B5EF4-FFF2-40B4-BE49-F238E27FC236}">
                    <a16:creationId xmlns:a16="http://schemas.microsoft.com/office/drawing/2014/main" id="{46776E73-EFA5-0823-62C4-9F2C11D9C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25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8" name="Line 40">
                <a:extLst>
                  <a:ext uri="{FF2B5EF4-FFF2-40B4-BE49-F238E27FC236}">
                    <a16:creationId xmlns:a16="http://schemas.microsoft.com/office/drawing/2014/main" id="{107FCB0D-030C-1044-E7AF-4E9188C8A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36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9" name="Line 41">
                <a:extLst>
                  <a:ext uri="{FF2B5EF4-FFF2-40B4-BE49-F238E27FC236}">
                    <a16:creationId xmlns:a16="http://schemas.microsoft.com/office/drawing/2014/main" id="{EDB82967-C2D0-4931-E184-9B889C08A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0" name="Line 42">
                <a:extLst>
                  <a:ext uri="{FF2B5EF4-FFF2-40B4-BE49-F238E27FC236}">
                    <a16:creationId xmlns:a16="http://schemas.microsoft.com/office/drawing/2014/main" id="{6297D6ED-A6EF-8A96-AEF0-F0717139E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9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1" name="Line 43">
                <a:extLst>
                  <a:ext uri="{FF2B5EF4-FFF2-40B4-BE49-F238E27FC236}">
                    <a16:creationId xmlns:a16="http://schemas.microsoft.com/office/drawing/2014/main" id="{04140442-DE0E-14B4-B8A0-619B32597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70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2" name="Line 44">
                <a:extLst>
                  <a:ext uri="{FF2B5EF4-FFF2-40B4-BE49-F238E27FC236}">
                    <a16:creationId xmlns:a16="http://schemas.microsoft.com/office/drawing/2014/main" id="{259621B3-A1DB-52EF-982A-681E2A325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64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3" name="Line 45">
                <a:extLst>
                  <a:ext uri="{FF2B5EF4-FFF2-40B4-BE49-F238E27FC236}">
                    <a16:creationId xmlns:a16="http://schemas.microsoft.com/office/drawing/2014/main" id="{15518AAF-2457-3CEB-F857-05DAC513E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524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4" name="Line 46">
                <a:extLst>
                  <a:ext uri="{FF2B5EF4-FFF2-40B4-BE49-F238E27FC236}">
                    <a16:creationId xmlns:a16="http://schemas.microsoft.com/office/drawing/2014/main" id="{C304BCC1-B27D-ABFD-5ADD-F805C527C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39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5" name="Line 47">
                <a:extLst>
                  <a:ext uri="{FF2B5EF4-FFF2-40B4-BE49-F238E27FC236}">
                    <a16:creationId xmlns:a16="http://schemas.microsoft.com/office/drawing/2014/main" id="{2678BB33-5209-5081-40C5-ECBC97F31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27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6" name="Line 48">
                <a:extLst>
                  <a:ext uri="{FF2B5EF4-FFF2-40B4-BE49-F238E27FC236}">
                    <a16:creationId xmlns:a16="http://schemas.microsoft.com/office/drawing/2014/main" id="{DCC5AEAA-5CC6-20F9-4321-BFEBACB1F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158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7" name="Line 49">
                <a:extLst>
                  <a:ext uri="{FF2B5EF4-FFF2-40B4-BE49-F238E27FC236}">
                    <a16:creationId xmlns:a16="http://schemas.microsoft.com/office/drawing/2014/main" id="{4E518F85-43AE-E4C0-75D8-5C7D74B94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03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8" name="Line 50">
                <a:extLst>
                  <a:ext uri="{FF2B5EF4-FFF2-40B4-BE49-F238E27FC236}">
                    <a16:creationId xmlns:a16="http://schemas.microsoft.com/office/drawing/2014/main" id="{ABB79493-27E1-9C75-1CF6-D07603383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911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9" name="Line 51">
                <a:extLst>
                  <a:ext uri="{FF2B5EF4-FFF2-40B4-BE49-F238E27FC236}">
                    <a16:creationId xmlns:a16="http://schemas.microsoft.com/office/drawing/2014/main" id="{48D3FF7C-2D91-7E89-5F67-F397D493D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785"/>
                <a:ext cx="2252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0" name="Line 52">
                <a:extLst>
                  <a:ext uri="{FF2B5EF4-FFF2-40B4-BE49-F238E27FC236}">
                    <a16:creationId xmlns:a16="http://schemas.microsoft.com/office/drawing/2014/main" id="{A35BC932-C8C5-E808-FE71-5FC28BF78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635"/>
                <a:ext cx="0" cy="2852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1" name="Line 53">
                <a:extLst>
                  <a:ext uri="{FF2B5EF4-FFF2-40B4-BE49-F238E27FC236}">
                    <a16:creationId xmlns:a16="http://schemas.microsoft.com/office/drawing/2014/main" id="{6072B43B-E621-7C59-9A25-14CA1ADF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5" y="635"/>
                <a:ext cx="0" cy="2852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2" name="Line 54">
                <a:extLst>
                  <a:ext uri="{FF2B5EF4-FFF2-40B4-BE49-F238E27FC236}">
                    <a16:creationId xmlns:a16="http://schemas.microsoft.com/office/drawing/2014/main" id="{81E7E276-E93B-82C0-A428-4E9EB82C8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7" y="635"/>
                <a:ext cx="0" cy="2852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3" name="Rectangle 55">
                <a:extLst>
                  <a:ext uri="{FF2B5EF4-FFF2-40B4-BE49-F238E27FC236}">
                    <a16:creationId xmlns:a16="http://schemas.microsoft.com/office/drawing/2014/main" id="{400E1975-8CF6-BDFE-CAC8-7959E32E2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1056"/>
                <a:ext cx="637" cy="516"/>
              </a:xfrm>
              <a:prstGeom prst="rect">
                <a:avLst/>
              </a:prstGeom>
              <a:solidFill>
                <a:srgbClr val="228B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4" name="Rectangle 56">
                <a:extLst>
                  <a:ext uri="{FF2B5EF4-FFF2-40B4-BE49-F238E27FC236}">
                    <a16:creationId xmlns:a16="http://schemas.microsoft.com/office/drawing/2014/main" id="{17635E68-3AF5-5865-DCD7-6F06AF816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1788"/>
                <a:ext cx="630" cy="1471"/>
              </a:xfrm>
              <a:prstGeom prst="rect">
                <a:avLst/>
              </a:prstGeom>
              <a:solidFill>
                <a:srgbClr val="228B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5" name="Rectangle 57">
                <a:extLst>
                  <a:ext uri="{FF2B5EF4-FFF2-40B4-BE49-F238E27FC236}">
                    <a16:creationId xmlns:a16="http://schemas.microsoft.com/office/drawing/2014/main" id="{A2438D5A-765B-4492-BD04-C6264AF3C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223"/>
                <a:ext cx="631" cy="132"/>
              </a:xfrm>
              <a:prstGeom prst="rect">
                <a:avLst/>
              </a:prstGeom>
              <a:solidFill>
                <a:srgbClr val="228B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6" name="Rectangle 58">
                <a:extLst>
                  <a:ext uri="{FF2B5EF4-FFF2-40B4-BE49-F238E27FC236}">
                    <a16:creationId xmlns:a16="http://schemas.microsoft.com/office/drawing/2014/main" id="{CBEF2E1B-E881-32E0-FBCE-2992BF925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1692"/>
                <a:ext cx="637" cy="166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7" name="Rectangle 59">
                <a:extLst>
                  <a:ext uri="{FF2B5EF4-FFF2-40B4-BE49-F238E27FC236}">
                    <a16:creationId xmlns:a16="http://schemas.microsoft.com/office/drawing/2014/main" id="{86DB46FB-CA7D-CC91-B765-5D9C53D7B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319"/>
                <a:ext cx="630" cy="36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8" name="Rectangle 60">
                <a:extLst>
                  <a:ext uri="{FF2B5EF4-FFF2-40B4-BE49-F238E27FC236}">
                    <a16:creationId xmlns:a16="http://schemas.microsoft.com/office/drawing/2014/main" id="{9C98FAEE-B097-E5D7-CCFD-075919B90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361"/>
                <a:ext cx="631" cy="1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49" name="Rectangle 61">
                <a:extLst>
                  <a:ext uri="{FF2B5EF4-FFF2-40B4-BE49-F238E27FC236}">
                    <a16:creationId xmlns:a16="http://schemas.microsoft.com/office/drawing/2014/main" id="{42C64976-AC62-D946-6402-9A5187767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1572"/>
                <a:ext cx="637" cy="120"/>
              </a:xfrm>
              <a:prstGeom prst="rect">
                <a:avLst/>
              </a:prstGeom>
              <a:solidFill>
                <a:srgbClr val="8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0" name="Rectangle 62">
                <a:extLst>
                  <a:ext uri="{FF2B5EF4-FFF2-40B4-BE49-F238E27FC236}">
                    <a16:creationId xmlns:a16="http://schemas.microsoft.com/office/drawing/2014/main" id="{5F0E91F7-12D2-BA6B-FB6F-6A9E0C25A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259"/>
                <a:ext cx="630" cy="60"/>
              </a:xfrm>
              <a:prstGeom prst="rect">
                <a:avLst/>
              </a:prstGeom>
              <a:solidFill>
                <a:srgbClr val="8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1" name="Rectangle 63">
                <a:extLst>
                  <a:ext uri="{FF2B5EF4-FFF2-40B4-BE49-F238E27FC236}">
                    <a16:creationId xmlns:a16="http://schemas.microsoft.com/office/drawing/2014/main" id="{50A7867F-D664-E0B8-FA6B-70B6F475B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355"/>
                <a:ext cx="631" cy="6"/>
              </a:xfrm>
              <a:prstGeom prst="rect">
                <a:avLst/>
              </a:prstGeom>
              <a:solidFill>
                <a:srgbClr val="8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2" name="Rectangle 64">
                <a:extLst>
                  <a:ext uri="{FF2B5EF4-FFF2-40B4-BE49-F238E27FC236}">
                    <a16:creationId xmlns:a16="http://schemas.microsoft.com/office/drawing/2014/main" id="{B0C94386-84BE-23C7-7C7D-D674BA630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3355"/>
                <a:ext cx="63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3" name="Rectangle 65">
                <a:extLst>
                  <a:ext uri="{FF2B5EF4-FFF2-40B4-BE49-F238E27FC236}">
                    <a16:creationId xmlns:a16="http://schemas.microsoft.com/office/drawing/2014/main" id="{A48F63EF-A899-9F9B-E7C6-5B1FE1DD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355"/>
                <a:ext cx="6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4" name="Rectangle 66">
                <a:extLst>
                  <a:ext uri="{FF2B5EF4-FFF2-40B4-BE49-F238E27FC236}">
                    <a16:creationId xmlns:a16="http://schemas.microsoft.com/office/drawing/2014/main" id="{397D9D3A-8960-2CDB-BF36-E63810E6C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361"/>
                <a:ext cx="63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5" name="Rectangle 67">
                <a:extLst>
                  <a:ext uri="{FF2B5EF4-FFF2-40B4-BE49-F238E27FC236}">
                    <a16:creationId xmlns:a16="http://schemas.microsoft.com/office/drawing/2014/main" id="{C20B2854-2BAE-6EA1-13FD-5BBEF771F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761"/>
                <a:ext cx="637" cy="258"/>
              </a:xfrm>
              <a:prstGeom prst="rect">
                <a:avLst/>
              </a:prstGeom>
              <a:solidFill>
                <a:srgbClr val="7CC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6" name="Rectangle 68">
                <a:extLst>
                  <a:ext uri="{FF2B5EF4-FFF2-40B4-BE49-F238E27FC236}">
                    <a16:creationId xmlns:a16="http://schemas.microsoft.com/office/drawing/2014/main" id="{9D61DFBC-7160-4203-19B3-0426EE572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1019"/>
                <a:ext cx="637" cy="37"/>
              </a:xfrm>
              <a:prstGeom prst="rect">
                <a:avLst/>
              </a:prstGeom>
              <a:solidFill>
                <a:srgbClr val="CD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7" name="Rectangle 69">
                <a:extLst>
                  <a:ext uri="{FF2B5EF4-FFF2-40B4-BE49-F238E27FC236}">
                    <a16:creationId xmlns:a16="http://schemas.microsoft.com/office/drawing/2014/main" id="{643EB342-DD5B-5D4F-FAE9-B58D425AB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3331"/>
                <a:ext cx="4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" name="Rectangle 70">
                <a:extLst>
                  <a:ext uri="{FF2B5EF4-FFF2-40B4-BE49-F238E27FC236}">
                    <a16:creationId xmlns:a16="http://schemas.microsoft.com/office/drawing/2014/main" id="{5FF56A41-ADCA-79C1-F7F5-B60346C93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205"/>
                <a:ext cx="84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" name="Rectangle 71">
                <a:extLst>
                  <a:ext uri="{FF2B5EF4-FFF2-40B4-BE49-F238E27FC236}">
                    <a16:creationId xmlns:a16="http://schemas.microsoft.com/office/drawing/2014/main" id="{DDAF9B35-B00C-5022-3A6A-9E79B86CD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85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" name="Rectangle 72">
                <a:extLst>
                  <a:ext uri="{FF2B5EF4-FFF2-40B4-BE49-F238E27FC236}">
                    <a16:creationId xmlns:a16="http://schemas.microsoft.com/office/drawing/2014/main" id="{BE97FF28-9781-D52D-E2F5-5A9941B2F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965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" name="Rectangle 73">
                <a:extLst>
                  <a:ext uri="{FF2B5EF4-FFF2-40B4-BE49-F238E27FC236}">
                    <a16:creationId xmlns:a16="http://schemas.microsoft.com/office/drawing/2014/main" id="{40541A80-4B43-3DD9-2F8B-2313F6D86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39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" name="Rectangle 74">
                <a:extLst>
                  <a:ext uri="{FF2B5EF4-FFF2-40B4-BE49-F238E27FC236}">
                    <a16:creationId xmlns:a16="http://schemas.microsoft.com/office/drawing/2014/main" id="{6BEACB04-1CFB-DF9A-5EAC-0D336A98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719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3" name="Rectangle 75">
                <a:extLst>
                  <a:ext uri="{FF2B5EF4-FFF2-40B4-BE49-F238E27FC236}">
                    <a16:creationId xmlns:a16="http://schemas.microsoft.com/office/drawing/2014/main" id="{A4C9493F-D066-8BFB-8811-5C4B3F71A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593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" name="Rectangle 76">
                <a:extLst>
                  <a:ext uri="{FF2B5EF4-FFF2-40B4-BE49-F238E27FC236}">
                    <a16:creationId xmlns:a16="http://schemas.microsoft.com/office/drawing/2014/main" id="{0E392EB7-B724-5646-F721-CB3D0086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473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5" name="Rectangle 77">
                <a:extLst>
                  <a:ext uri="{FF2B5EF4-FFF2-40B4-BE49-F238E27FC236}">
                    <a16:creationId xmlns:a16="http://schemas.microsoft.com/office/drawing/2014/main" id="{CF466819-00EE-5076-CB75-F947E8555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353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6" name="Rectangle 78">
                <a:extLst>
                  <a:ext uri="{FF2B5EF4-FFF2-40B4-BE49-F238E27FC236}">
                    <a16:creationId xmlns:a16="http://schemas.microsoft.com/office/drawing/2014/main" id="{3B029F7F-A3DD-CCAA-7999-D30A4E7D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26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" name="Rectangle 79">
                <a:extLst>
                  <a:ext uri="{FF2B5EF4-FFF2-40B4-BE49-F238E27FC236}">
                    <a16:creationId xmlns:a16="http://schemas.microsoft.com/office/drawing/2014/main" id="{9466E085-FF55-61E0-AF55-61E97A79E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06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8" name="Rectangle 80">
                <a:extLst>
                  <a:ext uri="{FF2B5EF4-FFF2-40B4-BE49-F238E27FC236}">
                    <a16:creationId xmlns:a16="http://schemas.microsoft.com/office/drawing/2014/main" id="{B8727DB2-A5FD-5A2B-9380-1EB344C3C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80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9" name="Rectangle 81">
                <a:extLst>
                  <a:ext uri="{FF2B5EF4-FFF2-40B4-BE49-F238E27FC236}">
                    <a16:creationId xmlns:a16="http://schemas.microsoft.com/office/drawing/2014/main" id="{89B29365-3F32-88B9-206D-C90639AEE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860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0" name="Rectangle 82">
                <a:extLst>
                  <a:ext uri="{FF2B5EF4-FFF2-40B4-BE49-F238E27FC236}">
                    <a16:creationId xmlns:a16="http://schemas.microsoft.com/office/drawing/2014/main" id="{2CC7CA12-74B9-CCF3-28A6-533882ABF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40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1" name="Rectangle 83">
                <a:extLst>
                  <a:ext uri="{FF2B5EF4-FFF2-40B4-BE49-F238E27FC236}">
                    <a16:creationId xmlns:a16="http://schemas.microsoft.com/office/drawing/2014/main" id="{D06863EF-9F2F-EA49-FCCA-7E32D2677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614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" name="Rectangle 84">
                <a:extLst>
                  <a:ext uri="{FF2B5EF4-FFF2-40B4-BE49-F238E27FC236}">
                    <a16:creationId xmlns:a16="http://schemas.microsoft.com/office/drawing/2014/main" id="{1980896E-B57C-C20D-80CB-B2CC433B0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494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" name="Rectangle 85">
                <a:extLst>
                  <a:ext uri="{FF2B5EF4-FFF2-40B4-BE49-F238E27FC236}">
                    <a16:creationId xmlns:a16="http://schemas.microsoft.com/office/drawing/2014/main" id="{F6317B15-4E49-0398-7C83-823E149A9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68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4" name="Rectangle 86">
                <a:extLst>
                  <a:ext uri="{FF2B5EF4-FFF2-40B4-BE49-F238E27FC236}">
                    <a16:creationId xmlns:a16="http://schemas.microsoft.com/office/drawing/2014/main" id="{4F57D29C-194D-7CB4-521C-815B0F67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248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" name="Rectangle 87">
                <a:extLst>
                  <a:ext uri="{FF2B5EF4-FFF2-40B4-BE49-F238E27FC236}">
                    <a16:creationId xmlns:a16="http://schemas.microsoft.com/office/drawing/2014/main" id="{6AC534A8-5A39-87A6-8940-04F0E3AA2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28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" name="Rectangle 88">
                <a:extLst>
                  <a:ext uri="{FF2B5EF4-FFF2-40B4-BE49-F238E27FC236}">
                    <a16:creationId xmlns:a16="http://schemas.microsoft.com/office/drawing/2014/main" id="{6E13997A-1137-7E73-7D7E-4C79AA921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002"/>
                <a:ext cx="12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7" name="Rectangle 89">
                <a:extLst>
                  <a:ext uri="{FF2B5EF4-FFF2-40B4-BE49-F238E27FC236}">
                    <a16:creationId xmlns:a16="http://schemas.microsoft.com/office/drawing/2014/main" id="{7F21FBF8-6701-0EC6-4457-DF7A2917D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881"/>
                <a:ext cx="167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1000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8" name="Rectangle 90">
                <a:extLst>
                  <a:ext uri="{FF2B5EF4-FFF2-40B4-BE49-F238E27FC236}">
                    <a16:creationId xmlns:a16="http://schemas.microsoft.com/office/drawing/2014/main" id="{8CACB016-37A1-8231-C997-29815F0B8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755"/>
                <a:ext cx="167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1050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" name="Rectangle 91">
                <a:extLst>
                  <a:ext uri="{FF2B5EF4-FFF2-40B4-BE49-F238E27FC236}">
                    <a16:creationId xmlns:a16="http://schemas.microsoft.com/office/drawing/2014/main" id="{F1DF1EDD-0BF2-AF91-D9CA-87FA2A0E7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3529"/>
                <a:ext cx="4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" name="Rectangle 92">
                <a:extLst>
                  <a:ext uri="{FF2B5EF4-FFF2-40B4-BE49-F238E27FC236}">
                    <a16:creationId xmlns:a16="http://schemas.microsoft.com/office/drawing/2014/main" id="{37D01ADA-9515-6B99-3380-4142A0CA4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529"/>
                <a:ext cx="4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" name="Rectangle 93">
                <a:extLst>
                  <a:ext uri="{FF2B5EF4-FFF2-40B4-BE49-F238E27FC236}">
                    <a16:creationId xmlns:a16="http://schemas.microsoft.com/office/drawing/2014/main" id="{FBAF8B1A-BF1F-0C1A-59DF-C77AF1E7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" y="3529"/>
                <a:ext cx="4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" name="Rectangle 94">
                <a:extLst>
                  <a:ext uri="{FF2B5EF4-FFF2-40B4-BE49-F238E27FC236}">
                    <a16:creationId xmlns:a16="http://schemas.microsoft.com/office/drawing/2014/main" id="{B883F05F-9D58-5616-42B9-B6E78374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626"/>
                <a:ext cx="10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Measurement number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" name="Rectangle 95">
                <a:extLst>
                  <a:ext uri="{FF2B5EF4-FFF2-40B4-BE49-F238E27FC236}">
                    <a16:creationId xmlns:a16="http://schemas.microsoft.com/office/drawing/2014/main" id="{0A385D3F-F325-80F2-20F1-F4B5A8EC3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27" y="1999"/>
                <a:ext cx="758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 of plots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96">
                <a:extLst>
                  <a:ext uri="{FF2B5EF4-FFF2-40B4-BE49-F238E27FC236}">
                    <a16:creationId xmlns:a16="http://schemas.microsoft.com/office/drawing/2014/main" id="{71324FCF-33CE-9D5B-B4AB-6ADF75B9C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" y="1565"/>
                <a:ext cx="75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Completeness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" name="Rectangle 99">
                <a:extLst>
                  <a:ext uri="{FF2B5EF4-FFF2-40B4-BE49-F238E27FC236}">
                    <a16:creationId xmlns:a16="http://schemas.microsoft.com/office/drawing/2014/main" id="{B21C8DEE-9C25-75C5-A283-899816F2F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" y="1773"/>
                <a:ext cx="102" cy="108"/>
              </a:xfrm>
              <a:prstGeom prst="rect">
                <a:avLst/>
              </a:prstGeom>
              <a:solidFill>
                <a:srgbClr val="228B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86" name="Rectangle 100">
                <a:extLst>
                  <a:ext uri="{FF2B5EF4-FFF2-40B4-BE49-F238E27FC236}">
                    <a16:creationId xmlns:a16="http://schemas.microsoft.com/office/drawing/2014/main" id="{FBF1AC3E-1891-BFA2-76C7-88A5C7963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" y="1911"/>
                <a:ext cx="102" cy="108"/>
              </a:xfrm>
              <a:prstGeom prst="rect">
                <a:avLst/>
              </a:prstGeom>
              <a:solidFill>
                <a:srgbClr val="8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87" name="Rectangle 101">
                <a:extLst>
                  <a:ext uri="{FF2B5EF4-FFF2-40B4-BE49-F238E27FC236}">
                    <a16:creationId xmlns:a16="http://schemas.microsoft.com/office/drawing/2014/main" id="{CEA2D91D-5F1C-848D-27C2-57EAF454E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" y="2049"/>
                <a:ext cx="102" cy="10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88" name="Rectangle 102">
                <a:extLst>
                  <a:ext uri="{FF2B5EF4-FFF2-40B4-BE49-F238E27FC236}">
                    <a16:creationId xmlns:a16="http://schemas.microsoft.com/office/drawing/2014/main" id="{9107EA05-BCCF-0634-2A40-AAC13025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" y="2193"/>
                <a:ext cx="102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89" name="Rectangle 105">
                <a:extLst>
                  <a:ext uri="{FF2B5EF4-FFF2-40B4-BE49-F238E27FC236}">
                    <a16:creationId xmlns:a16="http://schemas.microsoft.com/office/drawing/2014/main" id="{39F7D716-B995-3008-911C-8E657A560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1777"/>
                <a:ext cx="12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" name="Rectangle 106">
                <a:extLst>
                  <a:ext uri="{FF2B5EF4-FFF2-40B4-BE49-F238E27FC236}">
                    <a16:creationId xmlns:a16="http://schemas.microsoft.com/office/drawing/2014/main" id="{55315A65-56D7-BB1D-52BB-FB3BE8F4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1915"/>
                <a:ext cx="213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Partial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" name="Rectangle 107">
                <a:extLst>
                  <a:ext uri="{FF2B5EF4-FFF2-40B4-BE49-F238E27FC236}">
                    <a16:creationId xmlns:a16="http://schemas.microsoft.com/office/drawing/2014/main" id="{60E7D216-C811-CBB6-9775-988B3474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2054"/>
                <a:ext cx="50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Not reported</a:t>
                </a:r>
                <a:endPara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" name="Rectangle 108">
                <a:extLst>
                  <a:ext uri="{FF2B5EF4-FFF2-40B4-BE49-F238E27FC236}">
                    <a16:creationId xmlns:a16="http://schemas.microsoft.com/office/drawing/2014/main" id="{93DD30B2-529F-F349-E980-F55190DFD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2193"/>
                <a:ext cx="369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Incomplete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Rectangle 99">
                <a:extLst>
                  <a:ext uri="{FF2B5EF4-FFF2-40B4-BE49-F238E27FC236}">
                    <a16:creationId xmlns:a16="http://schemas.microsoft.com/office/drawing/2014/main" id="{AF87E076-5F56-0AC0-1DFF-4ADA6ED1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5" y="1773"/>
                <a:ext cx="51" cy="108"/>
              </a:xfrm>
              <a:prstGeom prst="rect">
                <a:avLst/>
              </a:prstGeom>
              <a:solidFill>
                <a:srgbClr val="7CC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94" name="Rectangle 100">
                <a:extLst>
                  <a:ext uri="{FF2B5EF4-FFF2-40B4-BE49-F238E27FC236}">
                    <a16:creationId xmlns:a16="http://schemas.microsoft.com/office/drawing/2014/main" id="{19EF25E4-E62A-753F-72D7-3984CA3D2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5" y="1911"/>
                <a:ext cx="51" cy="108"/>
              </a:xfrm>
              <a:prstGeom prst="rect">
                <a:avLst/>
              </a:prstGeom>
              <a:solidFill>
                <a:srgbClr val="CD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7144993E-9BCC-D1B8-CB07-E77E43A0C0DC}"/>
                </a:ext>
              </a:extLst>
            </p:cNvPr>
            <p:cNvSpPr/>
            <p:nvPr/>
          </p:nvSpPr>
          <p:spPr>
            <a:xfrm>
              <a:off x="1466287" y="2061211"/>
              <a:ext cx="739140" cy="3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375D87C-A5E8-3C45-8375-5F1D47B39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28954"/>
              </p:ext>
            </p:extLst>
          </p:nvPr>
        </p:nvGraphicFramePr>
        <p:xfrm>
          <a:off x="6450013" y="128017"/>
          <a:ext cx="5364479" cy="9144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18883">
                  <a:extLst>
                    <a:ext uri="{9D8B030D-6E8A-4147-A177-3AD203B41FA5}">
                      <a16:colId xmlns:a16="http://schemas.microsoft.com/office/drawing/2014/main" val="438463286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87004231"/>
                    </a:ext>
                  </a:extLst>
                </a:gridCol>
                <a:gridCol w="731631">
                  <a:extLst>
                    <a:ext uri="{9D8B030D-6E8A-4147-A177-3AD203B41FA5}">
                      <a16:colId xmlns:a16="http://schemas.microsoft.com/office/drawing/2014/main" val="3030822841"/>
                    </a:ext>
                  </a:extLst>
                </a:gridCol>
                <a:gridCol w="926703">
                  <a:extLst>
                    <a:ext uri="{9D8B030D-6E8A-4147-A177-3AD203B41FA5}">
                      <a16:colId xmlns:a16="http://schemas.microsoft.com/office/drawing/2014/main" val="1558967296"/>
                    </a:ext>
                  </a:extLst>
                </a:gridCol>
                <a:gridCol w="926703">
                  <a:extLst>
                    <a:ext uri="{9D8B030D-6E8A-4147-A177-3AD203B41FA5}">
                      <a16:colId xmlns:a16="http://schemas.microsoft.com/office/drawing/2014/main" val="1465909675"/>
                    </a:ext>
                  </a:extLst>
                </a:gridCol>
                <a:gridCol w="926703">
                  <a:extLst>
                    <a:ext uri="{9D8B030D-6E8A-4147-A177-3AD203B41FA5}">
                      <a16:colId xmlns:a16="http://schemas.microsoft.com/office/drawing/2014/main" val="67528451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change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(F)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 (P)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(N)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Incomplete (U)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36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AF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2330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solidFill>
                      <a:srgbClr val="E9AF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3661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solidFill>
                      <a:srgbClr val="E9AF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648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rgbClr val="E9AF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80743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8B02D42-BEED-0E64-323A-ED3E7489A023}"/>
              </a:ext>
            </a:extLst>
          </p:cNvPr>
          <p:cNvSpPr txBox="1"/>
          <p:nvPr/>
        </p:nvSpPr>
        <p:spPr>
          <a:xfrm>
            <a:off x="7953923" y="1108332"/>
            <a:ext cx="404245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* A newly established plot will have measurement number = 0. First re-measurement would be 1, etc. 	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3D8936-1BAF-874C-9AE4-64C5BB1D546D}"/>
              </a:ext>
            </a:extLst>
          </p:cNvPr>
          <p:cNvGrpSpPr/>
          <p:nvPr/>
        </p:nvGrpSpPr>
        <p:grpSpPr>
          <a:xfrm>
            <a:off x="927877" y="3839306"/>
            <a:ext cx="3615223" cy="2249074"/>
            <a:chOff x="498217" y="1959862"/>
            <a:chExt cx="5897665" cy="366900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BD913E9-39AA-EAB0-C7CE-CCB0113A6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035" r="19930" b="28077"/>
            <a:stretch/>
          </p:blipFill>
          <p:spPr>
            <a:xfrm>
              <a:off x="1249253" y="2883409"/>
              <a:ext cx="5146629" cy="27454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744723-DFE6-EE05-E06C-2844783EC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37" t="74454" r="46880" b="21078"/>
            <a:stretch/>
          </p:blipFill>
          <p:spPr>
            <a:xfrm>
              <a:off x="519912" y="4192277"/>
              <a:ext cx="667398" cy="26727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BB3254F-2DCE-DEBB-8379-E302B94F3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2976" r="20069" b="29953"/>
            <a:stretch/>
          </p:blipFill>
          <p:spPr>
            <a:xfrm>
              <a:off x="1246727" y="1959862"/>
              <a:ext cx="5143830" cy="928376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6A8C4EC-069A-223E-8660-995EFD8D4F4F}"/>
                </a:ext>
              </a:extLst>
            </p:cNvPr>
            <p:cNvGrpSpPr/>
            <p:nvPr/>
          </p:nvGrpSpPr>
          <p:grpSpPr>
            <a:xfrm>
              <a:off x="525302" y="2134150"/>
              <a:ext cx="658187" cy="536681"/>
              <a:chOff x="321502" y="2467444"/>
              <a:chExt cx="658187" cy="536681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2E63744-E61D-01B2-7235-266B61E827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38" t="71611" r="57146" b="20310"/>
              <a:stretch/>
            </p:blipFill>
            <p:spPr>
              <a:xfrm>
                <a:off x="321502" y="2467444"/>
                <a:ext cx="585319" cy="27708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721FD76-C1F8-8B98-BE62-041FB8465C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96" t="71611" r="47178" b="20310"/>
              <a:stretch/>
            </p:blipFill>
            <p:spPr>
              <a:xfrm>
                <a:off x="348770" y="2727045"/>
                <a:ext cx="630919" cy="277080"/>
              </a:xfrm>
              <a:prstGeom prst="rect">
                <a:avLst/>
              </a:prstGeom>
            </p:spPr>
          </p:pic>
        </p:grpSp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8DBBB523-2B8A-7790-99C8-2D83291FC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85" t="75144" r="56727" b="20422"/>
            <a:stretch/>
          </p:blipFill>
          <p:spPr>
            <a:xfrm>
              <a:off x="498217" y="3981514"/>
              <a:ext cx="629169" cy="265253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178135A-042D-1C55-D0F3-7934EAFC287A}"/>
              </a:ext>
            </a:extLst>
          </p:cNvPr>
          <p:cNvSpPr/>
          <p:nvPr/>
        </p:nvSpPr>
        <p:spPr>
          <a:xfrm>
            <a:off x="4609818" y="3799186"/>
            <a:ext cx="120561" cy="22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B3BE6E1-024C-424F-D6C8-0E916E5DD076}"/>
              </a:ext>
            </a:extLst>
          </p:cNvPr>
          <p:cNvSpPr/>
          <p:nvPr/>
        </p:nvSpPr>
        <p:spPr>
          <a:xfrm>
            <a:off x="4609817" y="3211829"/>
            <a:ext cx="120561" cy="593092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646F079-AE6C-E21A-3121-691A9FAB6982}"/>
              </a:ext>
            </a:extLst>
          </p:cNvPr>
          <p:cNvSpPr/>
          <p:nvPr/>
        </p:nvSpPr>
        <p:spPr>
          <a:xfrm>
            <a:off x="4609817" y="1035141"/>
            <a:ext cx="120561" cy="2174894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8094824-476E-E6D4-7143-0A207F138EFC}"/>
              </a:ext>
            </a:extLst>
          </p:cNvPr>
          <p:cNvCxnSpPr/>
          <p:nvPr/>
        </p:nvCxnSpPr>
        <p:spPr>
          <a:xfrm>
            <a:off x="4609817" y="3211828"/>
            <a:ext cx="120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FC94BF1-36CD-4107-4B46-E0A5CE5F2FD9}"/>
              </a:ext>
            </a:extLst>
          </p:cNvPr>
          <p:cNvCxnSpPr/>
          <p:nvPr/>
        </p:nvCxnSpPr>
        <p:spPr>
          <a:xfrm>
            <a:off x="4609817" y="3801091"/>
            <a:ext cx="120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54C73EF-0DA7-3E0F-5E41-25D813AAB4C8}"/>
              </a:ext>
            </a:extLst>
          </p:cNvPr>
          <p:cNvGrpSpPr/>
          <p:nvPr/>
        </p:nvGrpSpPr>
        <p:grpSpPr>
          <a:xfrm>
            <a:off x="907961" y="133098"/>
            <a:ext cx="3621080" cy="3097236"/>
            <a:chOff x="602940" y="2892064"/>
            <a:chExt cx="3621080" cy="3097236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5FFD3CA5-3D87-B9A2-33B2-4CAC87C8D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90" r="20273" b="25983"/>
            <a:stretch/>
          </p:blipFill>
          <p:spPr>
            <a:xfrm>
              <a:off x="1046700" y="2892064"/>
              <a:ext cx="3177320" cy="3097236"/>
            </a:xfrm>
            <a:prstGeom prst="rect">
              <a:avLst/>
            </a:prstGeom>
          </p:spPr>
        </p:pic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A7ACB603-067E-3393-E575-1CF825504C35}"/>
                </a:ext>
              </a:extLst>
            </p:cNvPr>
            <p:cNvGrpSpPr/>
            <p:nvPr/>
          </p:nvGrpSpPr>
          <p:grpSpPr>
            <a:xfrm>
              <a:off x="602940" y="4696567"/>
              <a:ext cx="434363" cy="364814"/>
              <a:chOff x="334980" y="4609237"/>
              <a:chExt cx="434363" cy="364814"/>
            </a:xfrm>
          </p:grpSpPr>
          <p:pic>
            <p:nvPicPr>
              <p:cNvPr id="329" name="Picture 328">
                <a:extLst>
                  <a:ext uri="{FF2B5EF4-FFF2-40B4-BE49-F238E27FC236}">
                    <a16:creationId xmlns:a16="http://schemas.microsoft.com/office/drawing/2014/main" id="{E80B086C-3648-A5F9-F919-C8680BB125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3201" t="74914" r="56534" b="20248"/>
              <a:stretch/>
            </p:blipFill>
            <p:spPr>
              <a:xfrm>
                <a:off x="334980" y="4609237"/>
                <a:ext cx="409110" cy="205740"/>
              </a:xfrm>
              <a:prstGeom prst="rect">
                <a:avLst/>
              </a:prstGeom>
            </p:spPr>
          </p:pic>
          <p:pic>
            <p:nvPicPr>
              <p:cNvPr id="331" name="Picture 330">
                <a:extLst>
                  <a:ext uri="{FF2B5EF4-FFF2-40B4-BE49-F238E27FC236}">
                    <a16:creationId xmlns:a16="http://schemas.microsoft.com/office/drawing/2014/main" id="{D026301D-1B16-1C9A-F6CD-98A7D77FEF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2733" t="74961" r="47002" b="20201"/>
              <a:stretch/>
            </p:blipFill>
            <p:spPr>
              <a:xfrm>
                <a:off x="360233" y="4768311"/>
                <a:ext cx="409110" cy="205740"/>
              </a:xfrm>
              <a:prstGeom prst="rect">
                <a:avLst/>
              </a:prstGeom>
            </p:spPr>
          </p:pic>
        </p:grp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1665A81-BE41-41D9-A1F9-2A563CEC593F}"/>
              </a:ext>
            </a:extLst>
          </p:cNvPr>
          <p:cNvGrpSpPr/>
          <p:nvPr/>
        </p:nvGrpSpPr>
        <p:grpSpPr>
          <a:xfrm>
            <a:off x="934010" y="3225254"/>
            <a:ext cx="3588514" cy="573932"/>
            <a:chOff x="628989" y="3225254"/>
            <a:chExt cx="3588514" cy="57393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512AD40-E511-D6E6-0797-D8BDC7B5B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2082" r="20490" b="30368"/>
            <a:stretch/>
          </p:blipFill>
          <p:spPr>
            <a:xfrm>
              <a:off x="1116361" y="3225254"/>
              <a:ext cx="3101142" cy="573932"/>
            </a:xfrm>
            <a:prstGeom prst="rect">
              <a:avLst/>
            </a:prstGeom>
          </p:spPr>
        </p:pic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C4CC96BA-382B-AB04-3D5C-687E847E2462}"/>
                </a:ext>
              </a:extLst>
            </p:cNvPr>
            <p:cNvGrpSpPr/>
            <p:nvPr/>
          </p:nvGrpSpPr>
          <p:grpSpPr>
            <a:xfrm>
              <a:off x="628989" y="3370181"/>
              <a:ext cx="383004" cy="339766"/>
              <a:chOff x="628989" y="3370181"/>
              <a:chExt cx="383004" cy="339766"/>
            </a:xfrm>
          </p:grpSpPr>
          <p:pic>
            <p:nvPicPr>
              <p:cNvPr id="334" name="Picture 333">
                <a:extLst>
                  <a:ext uri="{FF2B5EF4-FFF2-40B4-BE49-F238E27FC236}">
                    <a16:creationId xmlns:a16="http://schemas.microsoft.com/office/drawing/2014/main" id="{EF083D4E-A835-C6FC-2091-A17E37102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2275" t="71196" r="48148" b="20702"/>
              <a:stretch/>
            </p:blipFill>
            <p:spPr>
              <a:xfrm>
                <a:off x="638454" y="3541125"/>
                <a:ext cx="373539" cy="168822"/>
              </a:xfrm>
              <a:prstGeom prst="rect">
                <a:avLst/>
              </a:prstGeom>
            </p:spPr>
          </p:pic>
          <p:pic>
            <p:nvPicPr>
              <p:cNvPr id="335" name="Picture 334">
                <a:extLst>
                  <a:ext uri="{FF2B5EF4-FFF2-40B4-BE49-F238E27FC236}">
                    <a16:creationId xmlns:a16="http://schemas.microsoft.com/office/drawing/2014/main" id="{BE479CE5-08BB-4B1F-322C-E70BE3F7E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292" t="71196" r="57404" b="20702"/>
              <a:stretch/>
            </p:blipFill>
            <p:spPr>
              <a:xfrm>
                <a:off x="628989" y="3370181"/>
                <a:ext cx="362879" cy="168822"/>
              </a:xfrm>
              <a:prstGeom prst="rect">
                <a:avLst/>
              </a:prstGeom>
            </p:spPr>
          </p:pic>
        </p:grpSp>
      </p:grpSp>
      <p:sp>
        <p:nvSpPr>
          <p:cNvPr id="339" name="Rectangle 338">
            <a:extLst>
              <a:ext uri="{FF2B5EF4-FFF2-40B4-BE49-F238E27FC236}">
                <a16:creationId xmlns:a16="http://schemas.microsoft.com/office/drawing/2014/main" id="{85F70D17-AF47-2205-CC18-B8CC4408B2CD}"/>
              </a:ext>
            </a:extLst>
          </p:cNvPr>
          <p:cNvSpPr/>
          <p:nvPr/>
        </p:nvSpPr>
        <p:spPr>
          <a:xfrm>
            <a:off x="1612474" y="128017"/>
            <a:ext cx="1086971" cy="5918453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6A3775B8-CCFC-CA2D-DED6-F46B139111BA}"/>
              </a:ext>
            </a:extLst>
          </p:cNvPr>
          <p:cNvCxnSpPr>
            <a:cxnSpLocks/>
          </p:cNvCxnSpPr>
          <p:nvPr/>
        </p:nvCxnSpPr>
        <p:spPr>
          <a:xfrm flipH="1" flipV="1">
            <a:off x="4726940" y="1038860"/>
            <a:ext cx="3065780" cy="1605280"/>
          </a:xfrm>
          <a:prstGeom prst="line">
            <a:avLst/>
          </a:prstGeom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8F855FA3-CC93-AF2D-5CC9-588BDA0E2557}"/>
              </a:ext>
            </a:extLst>
          </p:cNvPr>
          <p:cNvCxnSpPr>
            <a:cxnSpLocks/>
            <a:stCxn id="452" idx="1"/>
          </p:cNvCxnSpPr>
          <p:nvPr/>
        </p:nvCxnSpPr>
        <p:spPr>
          <a:xfrm flipH="1">
            <a:off x="4730496" y="5695687"/>
            <a:ext cx="3054353" cy="375929"/>
          </a:xfrm>
          <a:prstGeom prst="line">
            <a:avLst/>
          </a:prstGeom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BB0F684-F734-4D87-7FA4-7219F2B53A41}"/>
              </a:ext>
            </a:extLst>
          </p:cNvPr>
          <p:cNvSpPr txBox="1"/>
          <p:nvPr/>
        </p:nvSpPr>
        <p:spPr>
          <a:xfrm>
            <a:off x="4214321" y="6457320"/>
            <a:ext cx="140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Plotbio_lgshrub_live</a:t>
            </a:r>
          </a:p>
          <a:p>
            <a:r>
              <a:rPr lang="en-US" sz="400" dirty="0"/>
              <a:t>Plotbio_lgshrub_dead</a:t>
            </a:r>
          </a:p>
          <a:p>
            <a:r>
              <a:rPr lang="en-US" sz="400" dirty="0"/>
              <a:t>Plotbio_smshrub</a:t>
            </a:r>
          </a:p>
          <a:p>
            <a:r>
              <a:rPr lang="en-US" sz="400" dirty="0"/>
              <a:t>Plotbio_bryo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B411139-C93D-7DEA-B2ED-C2459E3920DF}"/>
              </a:ext>
            </a:extLst>
          </p:cNvPr>
          <p:cNvSpPr txBox="1"/>
          <p:nvPr/>
        </p:nvSpPr>
        <p:spPr>
          <a:xfrm>
            <a:off x="2466652" y="6463630"/>
            <a:ext cx="1879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Partially complete’ and ‘Not reported’ have these variables with similar missing patterns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24C6937-1246-E56C-104A-FF1322BC89CE}"/>
              </a:ext>
            </a:extLst>
          </p:cNvPr>
          <p:cNvSpPr txBox="1"/>
          <p:nvPr/>
        </p:nvSpPr>
        <p:spPr>
          <a:xfrm>
            <a:off x="5280131" y="4395485"/>
            <a:ext cx="1327059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200" dirty="0">
                <a:solidFill>
                  <a:schemeClr val="tx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https://www.ncbi.nlm.nih.gov/pmc/articles/PMC8234928/#ref-50</a:t>
            </a:r>
            <a:endParaRPr lang="en-US" sz="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sz="200" dirty="0">
                <a:solidFill>
                  <a:schemeClr val="tx2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https://mffp.gouv.qc.ca/documents/forets/inventaire/Norme_inventaire_PIEN.pdf</a:t>
            </a:r>
            <a:endParaRPr lang="en-US" sz="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88CEE3-1942-BF20-2707-E62314919475}"/>
              </a:ext>
            </a:extLst>
          </p:cNvPr>
          <p:cNvGrpSpPr/>
          <p:nvPr/>
        </p:nvGrpSpPr>
        <p:grpSpPr>
          <a:xfrm>
            <a:off x="4801283" y="3622806"/>
            <a:ext cx="1849668" cy="818750"/>
            <a:chOff x="4801283" y="3622806"/>
            <a:chExt cx="1849668" cy="81875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B269F3B-8F86-D378-7A11-4A6E6E9AC64D}"/>
                </a:ext>
              </a:extLst>
            </p:cNvPr>
            <p:cNvSpPr txBox="1"/>
            <p:nvPr/>
          </p:nvSpPr>
          <p:spPr>
            <a:xfrm>
              <a:off x="4930707" y="3622806"/>
              <a:ext cx="1582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The long horizontal lines are mostly Quebec. </a:t>
              </a:r>
            </a:p>
            <a:p>
              <a:pPr algn="ctr"/>
              <a:r>
                <a:rPr lang="en-US" sz="600" dirty="0"/>
                <a:t>They all contain the following comment: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975B10A1-0BC2-2BCD-80D9-8606389EC6AC}"/>
                </a:ext>
              </a:extLst>
            </p:cNvPr>
            <p:cNvSpPr txBox="1"/>
            <p:nvPr/>
          </p:nvSpPr>
          <p:spPr>
            <a:xfrm>
              <a:off x="5211614" y="3887800"/>
              <a:ext cx="10090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" i="1" dirty="0"/>
                <a:t>QC_MRNF-</a:t>
              </a:r>
              <a:r>
                <a:rPr lang="en-US" sz="600" i="1" dirty="0" err="1"/>
                <a:t>PSPConverted</a:t>
              </a:r>
              <a:endParaRPr lang="en-US" sz="600" i="1" dirty="0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660C98F9-8527-D81A-DDD0-E85A086B63BC}"/>
                </a:ext>
              </a:extLst>
            </p:cNvPr>
            <p:cNvSpPr txBox="1"/>
            <p:nvPr/>
          </p:nvSpPr>
          <p:spPr>
            <a:xfrm>
              <a:off x="4801283" y="4072224"/>
              <a:ext cx="1849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I think this means it was converted from a Permanent Sample Plot from the </a:t>
              </a:r>
              <a:r>
                <a:rPr lang="fr-FR" sz="600" i="1" dirty="0"/>
                <a:t>le ministre des Ressources naturelles et de la Faune (MRFN) </a:t>
              </a:r>
              <a:r>
                <a:rPr lang="en-US" sz="600" dirty="0"/>
                <a:t>to a NFI plot</a:t>
              </a:r>
            </a:p>
          </p:txBody>
        </p:sp>
      </p:grp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E9AA588-82DA-D180-DF93-26E3F163272B}"/>
              </a:ext>
            </a:extLst>
          </p:cNvPr>
          <p:cNvSpPr/>
          <p:nvPr/>
        </p:nvSpPr>
        <p:spPr>
          <a:xfrm>
            <a:off x="3259340" y="3120391"/>
            <a:ext cx="81280" cy="292920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6412B89-5AC7-6C74-8B55-71B311E96537}"/>
              </a:ext>
            </a:extLst>
          </p:cNvPr>
          <p:cNvSpPr/>
          <p:nvPr/>
        </p:nvSpPr>
        <p:spPr>
          <a:xfrm>
            <a:off x="3384633" y="3120390"/>
            <a:ext cx="45719" cy="292920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4E14A8A4-5E5B-4D31-47AE-0B89BA046872}"/>
              </a:ext>
            </a:extLst>
          </p:cNvPr>
          <p:cNvSpPr/>
          <p:nvPr/>
        </p:nvSpPr>
        <p:spPr>
          <a:xfrm>
            <a:off x="3472897" y="3120390"/>
            <a:ext cx="45719" cy="292920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rapezoid 364">
            <a:extLst>
              <a:ext uri="{FF2B5EF4-FFF2-40B4-BE49-F238E27FC236}">
                <a16:creationId xmlns:a16="http://schemas.microsoft.com/office/drawing/2014/main" id="{7D3A64D9-511A-B316-D892-9FA7AAE5D077}"/>
              </a:ext>
            </a:extLst>
          </p:cNvPr>
          <p:cNvSpPr/>
          <p:nvPr/>
        </p:nvSpPr>
        <p:spPr>
          <a:xfrm rot="16200000">
            <a:off x="4292677" y="3829835"/>
            <a:ext cx="821348" cy="377820"/>
          </a:xfrm>
          <a:prstGeom prst="trapezoid">
            <a:avLst>
              <a:gd name="adj" fmla="val 68541"/>
            </a:avLst>
          </a:prstGeom>
          <a:solidFill>
            <a:srgbClr val="8B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rapezoid 366">
            <a:extLst>
              <a:ext uri="{FF2B5EF4-FFF2-40B4-BE49-F238E27FC236}">
                <a16:creationId xmlns:a16="http://schemas.microsoft.com/office/drawing/2014/main" id="{A8E5C908-93C0-8C90-AB67-63F24DEFF4CB}"/>
              </a:ext>
            </a:extLst>
          </p:cNvPr>
          <p:cNvSpPr/>
          <p:nvPr/>
        </p:nvSpPr>
        <p:spPr>
          <a:xfrm>
            <a:off x="2565203" y="6098133"/>
            <a:ext cx="1650462" cy="377820"/>
          </a:xfrm>
          <a:prstGeom prst="trapezoid">
            <a:avLst>
              <a:gd name="adj" fmla="val 185014"/>
            </a:avLst>
          </a:prstGeom>
          <a:solidFill>
            <a:srgbClr val="8B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9FCC130-A0BE-1C3B-67D2-33ADDC98BB20}"/>
              </a:ext>
            </a:extLst>
          </p:cNvPr>
          <p:cNvSpPr/>
          <p:nvPr/>
        </p:nvSpPr>
        <p:spPr>
          <a:xfrm>
            <a:off x="3258905" y="6051683"/>
            <a:ext cx="81280" cy="4571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285FED3A-FF31-F6B0-BC4B-20C331C94419}"/>
              </a:ext>
            </a:extLst>
          </p:cNvPr>
          <p:cNvSpPr/>
          <p:nvPr/>
        </p:nvSpPr>
        <p:spPr>
          <a:xfrm>
            <a:off x="3384934" y="6051683"/>
            <a:ext cx="45719" cy="4571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E29B3634-3899-13FD-1B44-B6609D962265}"/>
              </a:ext>
            </a:extLst>
          </p:cNvPr>
          <p:cNvSpPr/>
          <p:nvPr/>
        </p:nvSpPr>
        <p:spPr>
          <a:xfrm>
            <a:off x="3472896" y="6050365"/>
            <a:ext cx="47765" cy="4754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E7C7E1CC-6BC4-82A8-98BA-6690B8235E55}"/>
              </a:ext>
            </a:extLst>
          </p:cNvPr>
          <p:cNvSpPr txBox="1"/>
          <p:nvPr/>
        </p:nvSpPr>
        <p:spPr>
          <a:xfrm>
            <a:off x="0" y="422815"/>
            <a:ext cx="147909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NFI plots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69BAD6BF-41DC-DB44-3D38-2447AB5687B4}"/>
              </a:ext>
            </a:extLst>
          </p:cNvPr>
          <p:cNvSpPr txBox="1"/>
          <p:nvPr/>
        </p:nvSpPr>
        <p:spPr>
          <a:xfrm>
            <a:off x="0" y="830177"/>
            <a:ext cx="1213105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Summary sites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D23C8A30-4F2E-E59A-AF5D-4B9659985B2E}"/>
              </a:ext>
            </a:extLst>
          </p:cNvPr>
          <p:cNvSpPr txBox="1"/>
          <p:nvPr/>
        </p:nvSpPr>
        <p:spPr>
          <a:xfrm>
            <a:off x="-1" y="1145206"/>
            <a:ext cx="1213105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Location changes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2E264793-D03D-64D9-08F5-8DBD2BB99ACC}"/>
              </a:ext>
            </a:extLst>
          </p:cNvPr>
          <p:cNvSpPr txBox="1"/>
          <p:nvPr/>
        </p:nvSpPr>
        <p:spPr>
          <a:xfrm>
            <a:off x="-4800" y="1461155"/>
            <a:ext cx="1213105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Completeness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4EDBDCA-80AF-9B3C-992A-EADCFE9020CA}"/>
              </a:ext>
            </a:extLst>
          </p:cNvPr>
          <p:cNvSpPr/>
          <p:nvPr/>
        </p:nvSpPr>
        <p:spPr>
          <a:xfrm>
            <a:off x="3257273" y="274508"/>
            <a:ext cx="82912" cy="82277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BDD1B2F3-0149-0959-797B-F1289EB0E405}"/>
              </a:ext>
            </a:extLst>
          </p:cNvPr>
          <p:cNvSpPr/>
          <p:nvPr/>
        </p:nvSpPr>
        <p:spPr>
          <a:xfrm>
            <a:off x="3383280" y="274507"/>
            <a:ext cx="46637" cy="82277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9E33B56B-0C87-E713-865E-651E05FE081F}"/>
              </a:ext>
            </a:extLst>
          </p:cNvPr>
          <p:cNvSpPr/>
          <p:nvPr/>
        </p:nvSpPr>
        <p:spPr>
          <a:xfrm>
            <a:off x="3471544" y="274507"/>
            <a:ext cx="46637" cy="82277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42FBB-B41A-22CC-6EE5-FB910988BAC4}"/>
              </a:ext>
            </a:extLst>
          </p:cNvPr>
          <p:cNvSpPr/>
          <p:nvPr/>
        </p:nvSpPr>
        <p:spPr>
          <a:xfrm>
            <a:off x="10264047" y="5746673"/>
            <a:ext cx="1927948" cy="1111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ED02A6-D9E3-537E-AB21-91F5A27AC3DC}"/>
              </a:ext>
            </a:extLst>
          </p:cNvPr>
          <p:cNvSpPr/>
          <p:nvPr/>
        </p:nvSpPr>
        <p:spPr>
          <a:xfrm>
            <a:off x="761053" y="1857198"/>
            <a:ext cx="581271" cy="365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366" grpId="0" animBg="1"/>
      <p:bldP spid="352" grpId="0"/>
      <p:bldP spid="354" grpId="0"/>
      <p:bldP spid="357" grpId="0" animBg="1"/>
      <p:bldP spid="358" grpId="0" animBg="1"/>
      <p:bldP spid="359" grpId="0" animBg="1"/>
      <p:bldP spid="365" grpId="0" animBg="1"/>
      <p:bldP spid="367" grpId="0" animBg="1"/>
      <p:bldP spid="379" grpId="0" animBg="1"/>
      <p:bldP spid="380" grpId="0" animBg="1"/>
      <p:bldP spid="3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20" name="Group 20219">
            <a:extLst>
              <a:ext uri="{FF2B5EF4-FFF2-40B4-BE49-F238E27FC236}">
                <a16:creationId xmlns:a16="http://schemas.microsoft.com/office/drawing/2014/main" id="{B76E45D3-AD33-41A7-2421-55D3163F7031}"/>
              </a:ext>
            </a:extLst>
          </p:cNvPr>
          <p:cNvGrpSpPr/>
          <p:nvPr/>
        </p:nvGrpSpPr>
        <p:grpSpPr>
          <a:xfrm>
            <a:off x="3777539" y="145895"/>
            <a:ext cx="1268902" cy="788886"/>
            <a:chOff x="339235" y="-2561"/>
            <a:chExt cx="1268902" cy="788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907A5F-CB5B-2543-45E7-5E64BDF8BA72}"/>
                </a:ext>
              </a:extLst>
            </p:cNvPr>
            <p:cNvSpPr txBox="1"/>
            <p:nvPr/>
          </p:nvSpPr>
          <p:spPr>
            <a:xfrm>
              <a:off x="797179" y="269563"/>
              <a:ext cx="810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Incomplete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3777C7-BE31-81FE-590B-A7BAE8235AA1}"/>
                </a:ext>
              </a:extLst>
            </p:cNvPr>
            <p:cNvSpPr txBox="1"/>
            <p:nvPr/>
          </p:nvSpPr>
          <p:spPr>
            <a:xfrm>
              <a:off x="797178" y="524715"/>
              <a:ext cx="7241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Complete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83BB7B-545C-7249-0623-91F889FBE760}"/>
                </a:ext>
              </a:extLst>
            </p:cNvPr>
            <p:cNvSpPr txBox="1"/>
            <p:nvPr/>
          </p:nvSpPr>
          <p:spPr>
            <a:xfrm>
              <a:off x="339235" y="-2561"/>
              <a:ext cx="103205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Completeness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F61FF4C-79B8-1499-D4D4-C2F4BB2E331D}"/>
                </a:ext>
              </a:extLst>
            </p:cNvPr>
            <p:cNvGrpSpPr/>
            <p:nvPr/>
          </p:nvGrpSpPr>
          <p:grpSpPr>
            <a:xfrm>
              <a:off x="424695" y="365267"/>
              <a:ext cx="310896" cy="91440"/>
              <a:chOff x="6327742" y="663423"/>
              <a:chExt cx="310896" cy="914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F40A179-AB01-EFF6-619B-CC8890DACB29}"/>
                  </a:ext>
                </a:extLst>
              </p:cNvPr>
              <p:cNvSpPr/>
              <p:nvPr/>
            </p:nvSpPr>
            <p:spPr>
              <a:xfrm>
                <a:off x="6437470" y="663423"/>
                <a:ext cx="91440" cy="91440"/>
              </a:xfrm>
              <a:prstGeom prst="ellipse">
                <a:avLst/>
              </a:prstGeom>
              <a:solidFill>
                <a:srgbClr val="8B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B4552C3-4E69-F335-0223-AF667560D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7742" y="709143"/>
                <a:ext cx="310896" cy="0"/>
              </a:xfrm>
              <a:prstGeom prst="line">
                <a:avLst/>
              </a:prstGeom>
              <a:ln w="19050">
                <a:solidFill>
                  <a:srgbClr val="8B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E1FC8731-B4C8-DD74-05A1-C15C03B61851}"/>
                </a:ext>
              </a:extLst>
            </p:cNvPr>
            <p:cNvGrpSpPr/>
            <p:nvPr/>
          </p:nvGrpSpPr>
          <p:grpSpPr>
            <a:xfrm>
              <a:off x="424695" y="617495"/>
              <a:ext cx="310896" cy="91440"/>
              <a:chOff x="6327742" y="915651"/>
              <a:chExt cx="310896" cy="9144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07A6F97-A955-617F-A840-168902811128}"/>
                  </a:ext>
                </a:extLst>
              </p:cNvPr>
              <p:cNvSpPr/>
              <p:nvPr/>
            </p:nvSpPr>
            <p:spPr>
              <a:xfrm>
                <a:off x="6437470" y="915651"/>
                <a:ext cx="91440" cy="91440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97A22DF-22C6-F494-0BE3-BDBA9015FD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7742" y="961371"/>
                <a:ext cx="310896" cy="0"/>
              </a:xfrm>
              <a:prstGeom prst="line">
                <a:avLst/>
              </a:prstGeom>
              <a:ln w="19050">
                <a:solidFill>
                  <a:srgbClr val="228B2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21" name="Group 20220">
            <a:extLst>
              <a:ext uri="{FF2B5EF4-FFF2-40B4-BE49-F238E27FC236}">
                <a16:creationId xmlns:a16="http://schemas.microsoft.com/office/drawing/2014/main" id="{43B14B52-2B23-61BB-D78D-B53AC0DBE374}"/>
              </a:ext>
            </a:extLst>
          </p:cNvPr>
          <p:cNvGrpSpPr/>
          <p:nvPr/>
        </p:nvGrpSpPr>
        <p:grpSpPr>
          <a:xfrm>
            <a:off x="2359461" y="146196"/>
            <a:ext cx="1261070" cy="782239"/>
            <a:chOff x="3023836" y="10544"/>
            <a:chExt cx="1261070" cy="782239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77E970D-2266-591C-4BAA-6D61D7956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9296" y="406826"/>
              <a:ext cx="31089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EA26262-86E9-9D3C-2B24-D0CE6BA38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9296" y="667465"/>
              <a:ext cx="3108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1889ED9-BF45-8818-EDE3-1206681EA999}"/>
                </a:ext>
              </a:extLst>
            </p:cNvPr>
            <p:cNvSpPr txBox="1"/>
            <p:nvPr/>
          </p:nvSpPr>
          <p:spPr>
            <a:xfrm>
              <a:off x="3023836" y="10544"/>
              <a:ext cx="1142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Location Change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06366-A26F-3622-D9FC-AA8F18BDFF1C}"/>
                </a:ext>
              </a:extLst>
            </p:cNvPr>
            <p:cNvSpPr txBox="1"/>
            <p:nvPr/>
          </p:nvSpPr>
          <p:spPr>
            <a:xfrm>
              <a:off x="3450097" y="276021"/>
              <a:ext cx="708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Changed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4F590C-D6AB-E9E5-AF50-614F89B5CE6A}"/>
                </a:ext>
              </a:extLst>
            </p:cNvPr>
            <p:cNvSpPr txBox="1"/>
            <p:nvPr/>
          </p:nvSpPr>
          <p:spPr>
            <a:xfrm>
              <a:off x="3450097" y="531173"/>
              <a:ext cx="8348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Unchanged</a:t>
              </a:r>
            </a:p>
          </p:txBody>
        </p:sp>
      </p:grpSp>
      <p:pic>
        <p:nvPicPr>
          <p:cNvPr id="17120" name="Picture 17119">
            <a:extLst>
              <a:ext uri="{FF2B5EF4-FFF2-40B4-BE49-F238E27FC236}">
                <a16:creationId xmlns:a16="http://schemas.microsoft.com/office/drawing/2014/main" id="{032135F7-0B3E-3E85-2138-9DD0E8994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12" b="19405"/>
          <a:stretch/>
        </p:blipFill>
        <p:spPr>
          <a:xfrm>
            <a:off x="824260" y="1146598"/>
            <a:ext cx="4501805" cy="54092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5DD970-B0AA-C08A-5693-1AFA03B844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24" b="19991"/>
          <a:stretch/>
        </p:blipFill>
        <p:spPr>
          <a:xfrm>
            <a:off x="6012536" y="1146598"/>
            <a:ext cx="5592085" cy="538863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76D859-098E-75F5-41D9-408AF4F7A472}"/>
              </a:ext>
            </a:extLst>
          </p:cNvPr>
          <p:cNvGrpSpPr/>
          <p:nvPr/>
        </p:nvGrpSpPr>
        <p:grpSpPr>
          <a:xfrm>
            <a:off x="5326065" y="221720"/>
            <a:ext cx="1641366" cy="621650"/>
            <a:chOff x="570036" y="930909"/>
            <a:chExt cx="1641366" cy="62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627F7C-0F71-BEA8-0908-1C1FB5E4F4BB}"/>
                </a:ext>
              </a:extLst>
            </p:cNvPr>
            <p:cNvSpPr/>
            <p:nvPr/>
          </p:nvSpPr>
          <p:spPr>
            <a:xfrm>
              <a:off x="570036" y="930909"/>
              <a:ext cx="1641366" cy="62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DE1D3C-F9ED-33FB-9DE7-E7259780AB5C}"/>
                </a:ext>
              </a:extLst>
            </p:cNvPr>
            <p:cNvGrpSpPr/>
            <p:nvPr/>
          </p:nvGrpSpPr>
          <p:grpSpPr>
            <a:xfrm>
              <a:off x="570037" y="963765"/>
              <a:ext cx="1540703" cy="518345"/>
              <a:chOff x="828056" y="1873217"/>
              <a:chExt cx="1540703" cy="51834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228EFE-26B4-0564-E400-CEF6FC2EF9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516" y="2276146"/>
                <a:ext cx="310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D868A-ACEE-598C-EC74-76AD9AC88F33}"/>
                  </a:ext>
                </a:extLst>
              </p:cNvPr>
              <p:cNvSpPr txBox="1"/>
              <p:nvPr/>
            </p:nvSpPr>
            <p:spPr>
              <a:xfrm>
                <a:off x="1299089" y="2145341"/>
                <a:ext cx="10696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Converted plot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F0981D-3B81-6ABD-07D5-0CA0620616AE}"/>
                  </a:ext>
                </a:extLst>
              </p:cNvPr>
              <p:cNvSpPr txBox="1"/>
              <p:nvPr/>
            </p:nvSpPr>
            <p:spPr>
              <a:xfrm>
                <a:off x="828056" y="1873217"/>
                <a:ext cx="114257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Other features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E6878E-7DCF-A309-AA38-08A9343C8265}"/>
              </a:ext>
            </a:extLst>
          </p:cNvPr>
          <p:cNvGrpSpPr/>
          <p:nvPr/>
        </p:nvGrpSpPr>
        <p:grpSpPr>
          <a:xfrm>
            <a:off x="7111267" y="243986"/>
            <a:ext cx="3664098" cy="753541"/>
            <a:chOff x="202993" y="2689606"/>
            <a:chExt cx="2578293" cy="11252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9061BB-F104-242F-F7AD-68F50786C9AB}"/>
                </a:ext>
              </a:extLst>
            </p:cNvPr>
            <p:cNvGrpSpPr/>
            <p:nvPr/>
          </p:nvGrpSpPr>
          <p:grpSpPr>
            <a:xfrm>
              <a:off x="202993" y="2689606"/>
              <a:ext cx="2578293" cy="1125297"/>
              <a:chOff x="167274" y="2110401"/>
              <a:chExt cx="2578293" cy="112529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E5B84ED-C661-ACD1-6797-BE842BAB2BE5}"/>
                  </a:ext>
                </a:extLst>
              </p:cNvPr>
              <p:cNvGrpSpPr/>
              <p:nvPr/>
            </p:nvGrpSpPr>
            <p:grpSpPr>
              <a:xfrm>
                <a:off x="167274" y="2125021"/>
                <a:ext cx="2578293" cy="1110677"/>
                <a:chOff x="-6794" y="2543666"/>
                <a:chExt cx="2761998" cy="118981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5433304-134E-6212-5ACA-27AAE53B9C2E}"/>
                    </a:ext>
                  </a:extLst>
                </p:cNvPr>
                <p:cNvSpPr/>
                <p:nvPr/>
              </p:nvSpPr>
              <p:spPr>
                <a:xfrm>
                  <a:off x="-6794" y="2543666"/>
                  <a:ext cx="2761998" cy="1189814"/>
                </a:xfrm>
                <a:prstGeom prst="rect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23" name="Group 4">
                  <a:extLst>
                    <a:ext uri="{FF2B5EF4-FFF2-40B4-BE49-F238E27FC236}">
                      <a16:creationId xmlns:a16="http://schemas.microsoft.com/office/drawing/2014/main" id="{8FB43B33-1BA5-124E-FB73-92524021A6D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9787" y="2753986"/>
                  <a:ext cx="2633664" cy="817568"/>
                  <a:chOff x="34" y="1563"/>
                  <a:chExt cx="1659" cy="515"/>
                </a:xfrm>
              </p:grpSpPr>
              <p:sp>
                <p:nvSpPr>
                  <p:cNvPr id="24" name="AutoShape 3">
                    <a:extLst>
                      <a:ext uri="{FF2B5EF4-FFF2-40B4-BE49-F238E27FC236}">
                        <a16:creationId xmlns:a16="http://schemas.microsoft.com/office/drawing/2014/main" id="{AFADE39F-E9EC-53F2-FD78-632A985DC316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169" y="1636"/>
                    <a:ext cx="1524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5" name="Line 5">
                    <a:extLst>
                      <a:ext uri="{FF2B5EF4-FFF2-40B4-BE49-F238E27FC236}">
                        <a16:creationId xmlns:a16="http://schemas.microsoft.com/office/drawing/2014/main" id="{A4EFCB48-712D-8E87-4E82-4AE800B198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" y="1649"/>
                    <a:ext cx="0" cy="26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26" name="Line 6">
                    <a:extLst>
                      <a:ext uri="{FF2B5EF4-FFF2-40B4-BE49-F238E27FC236}">
                        <a16:creationId xmlns:a16="http://schemas.microsoft.com/office/drawing/2014/main" id="{CACC3389-43A6-CDB1-3E24-5D228D49EB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1" y="1649"/>
                    <a:ext cx="0" cy="26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27" name="Line 7">
                    <a:extLst>
                      <a:ext uri="{FF2B5EF4-FFF2-40B4-BE49-F238E27FC236}">
                        <a16:creationId xmlns:a16="http://schemas.microsoft.com/office/drawing/2014/main" id="{C97051C2-8B55-C22F-2774-66BD7F0070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12" y="1649"/>
                    <a:ext cx="0" cy="26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28" name="Line 8">
                    <a:extLst>
                      <a:ext uri="{FF2B5EF4-FFF2-40B4-BE49-F238E27FC236}">
                        <a16:creationId xmlns:a16="http://schemas.microsoft.com/office/drawing/2014/main" id="{245C6419-8181-1AD7-0C15-FCC793E786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2" y="1649"/>
                    <a:ext cx="0" cy="26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29" name="Line 9">
                    <a:extLst>
                      <a:ext uri="{FF2B5EF4-FFF2-40B4-BE49-F238E27FC236}">
                        <a16:creationId xmlns:a16="http://schemas.microsoft.com/office/drawing/2014/main" id="{6127732F-FD3C-BE6B-F48E-B65E26019F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6" y="1843"/>
                    <a:ext cx="1386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30" name="Line 10">
                    <a:extLst>
                      <a:ext uri="{FF2B5EF4-FFF2-40B4-BE49-F238E27FC236}">
                        <a16:creationId xmlns:a16="http://schemas.microsoft.com/office/drawing/2014/main" id="{897B6287-73ED-3BCF-A09E-39C7E56D21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6" y="1721"/>
                    <a:ext cx="1386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31" name="Line 11">
                    <a:extLst>
                      <a:ext uri="{FF2B5EF4-FFF2-40B4-BE49-F238E27FC236}">
                        <a16:creationId xmlns:a16="http://schemas.microsoft.com/office/drawing/2014/main" id="{266AAACE-C5FA-4F42-D64B-A54393A26F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7" y="1649"/>
                    <a:ext cx="0" cy="26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28" name="Line 12">
                    <a:extLst>
                      <a:ext uri="{FF2B5EF4-FFF2-40B4-BE49-F238E27FC236}">
                        <a16:creationId xmlns:a16="http://schemas.microsoft.com/office/drawing/2014/main" id="{58965720-9E59-89F2-C589-C4B9E54568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6" y="1649"/>
                    <a:ext cx="0" cy="26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29" name="Line 13">
                    <a:extLst>
                      <a:ext uri="{FF2B5EF4-FFF2-40B4-BE49-F238E27FC236}">
                        <a16:creationId xmlns:a16="http://schemas.microsoft.com/office/drawing/2014/main" id="{3A197E4A-10D4-4314-5E56-64CBD91CFE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7" y="1649"/>
                    <a:ext cx="0" cy="26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EBEBEB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30" name="Line 14">
                    <a:extLst>
                      <a:ext uri="{FF2B5EF4-FFF2-40B4-BE49-F238E27FC236}">
                        <a16:creationId xmlns:a16="http://schemas.microsoft.com/office/drawing/2014/main" id="{2A67E1CF-6E34-7CFD-B523-33B008062D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24" y="1843"/>
                    <a:ext cx="2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31" name="Line 15">
                    <a:extLst>
                      <a:ext uri="{FF2B5EF4-FFF2-40B4-BE49-F238E27FC236}">
                        <a16:creationId xmlns:a16="http://schemas.microsoft.com/office/drawing/2014/main" id="{0E1A47D1-65E7-FF1F-4C16-84868FF6C8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" y="1843"/>
                    <a:ext cx="298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32" name="Rectangle 16">
                    <a:extLst>
                      <a:ext uri="{FF2B5EF4-FFF2-40B4-BE49-F238E27FC236}">
                        <a16:creationId xmlns:a16="http://schemas.microsoft.com/office/drawing/2014/main" id="{08DA7B7E-2207-9C04-5244-4DC3B7A1ED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7" y="1798"/>
                    <a:ext cx="667" cy="9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33" name="Freeform 17">
                    <a:extLst>
                      <a:ext uri="{FF2B5EF4-FFF2-40B4-BE49-F238E27FC236}">
                        <a16:creationId xmlns:a16="http://schemas.microsoft.com/office/drawing/2014/main" id="{332CE84A-13D4-12B4-B7CE-7D1DFE22C3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7" y="1798"/>
                    <a:ext cx="667" cy="92"/>
                  </a:xfrm>
                  <a:custGeom>
                    <a:avLst/>
                    <a:gdLst>
                      <a:gd name="T0" fmla="*/ 372 w 372"/>
                      <a:gd name="T1" fmla="*/ 51 h 51"/>
                      <a:gd name="T2" fmla="*/ 0 w 372"/>
                      <a:gd name="T3" fmla="*/ 51 h 51"/>
                      <a:gd name="T4" fmla="*/ 0 w 372"/>
                      <a:gd name="T5" fmla="*/ 0 h 51"/>
                      <a:gd name="T6" fmla="*/ 372 w 372"/>
                      <a:gd name="T7" fmla="*/ 0 h 51"/>
                      <a:gd name="T8" fmla="*/ 372 w 372"/>
                      <a:gd name="T9" fmla="*/ 51 h 51"/>
                      <a:gd name="T10" fmla="*/ 372 w 372"/>
                      <a:gd name="T11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2" h="51">
                        <a:moveTo>
                          <a:pt x="372" y="51"/>
                        </a:moveTo>
                        <a:lnTo>
                          <a:pt x="0" y="51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2" y="51"/>
                        </a:lnTo>
                        <a:lnTo>
                          <a:pt x="372" y="51"/>
                        </a:lnTo>
                      </a:path>
                    </a:pathLst>
                  </a:custGeom>
                  <a:noFill/>
                  <a:ln w="3175" cap="rnd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34" name="Line 18">
                    <a:extLst>
                      <a:ext uri="{FF2B5EF4-FFF2-40B4-BE49-F238E27FC236}">
                        <a16:creationId xmlns:a16="http://schemas.microsoft.com/office/drawing/2014/main" id="{67972FD5-DCD4-B061-6C71-707CCE48D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0" y="1798"/>
                    <a:ext cx="0" cy="92"/>
                  </a:xfrm>
                  <a:prstGeom prst="line">
                    <a:avLst/>
                  </a:prstGeom>
                  <a:noFill/>
                  <a:ln w="6350" cap="flat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35" name="Line 19">
                    <a:extLst>
                      <a:ext uri="{FF2B5EF4-FFF2-40B4-BE49-F238E27FC236}">
                        <a16:creationId xmlns:a16="http://schemas.microsoft.com/office/drawing/2014/main" id="{B23807F3-9A76-F7AD-CABF-9309AB6999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70" y="1721"/>
                    <a:ext cx="131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337" name="Line 20">
                    <a:extLst>
                      <a:ext uri="{FF2B5EF4-FFF2-40B4-BE49-F238E27FC236}">
                        <a16:creationId xmlns:a16="http://schemas.microsoft.com/office/drawing/2014/main" id="{AFB66E8D-FDBE-93C9-C2C4-80E0E6FE37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1" y="1721"/>
                    <a:ext cx="131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404" name="Rectangle 21">
                    <a:extLst>
                      <a:ext uri="{FF2B5EF4-FFF2-40B4-BE49-F238E27FC236}">
                        <a16:creationId xmlns:a16="http://schemas.microsoft.com/office/drawing/2014/main" id="{2370082F-89A5-2AF4-F227-B03112B656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2" y="1676"/>
                    <a:ext cx="258" cy="9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405" name="Freeform 22">
                    <a:extLst>
                      <a:ext uri="{FF2B5EF4-FFF2-40B4-BE49-F238E27FC236}">
                        <a16:creationId xmlns:a16="http://schemas.microsoft.com/office/drawing/2014/main" id="{42D8ADF0-26E0-141A-6CB7-CFF2717C30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" y="1676"/>
                    <a:ext cx="258" cy="91"/>
                  </a:xfrm>
                  <a:custGeom>
                    <a:avLst/>
                    <a:gdLst>
                      <a:gd name="T0" fmla="*/ 144 w 144"/>
                      <a:gd name="T1" fmla="*/ 51 h 51"/>
                      <a:gd name="T2" fmla="*/ 0 w 144"/>
                      <a:gd name="T3" fmla="*/ 51 h 51"/>
                      <a:gd name="T4" fmla="*/ 0 w 144"/>
                      <a:gd name="T5" fmla="*/ 0 h 51"/>
                      <a:gd name="T6" fmla="*/ 144 w 144"/>
                      <a:gd name="T7" fmla="*/ 0 h 51"/>
                      <a:gd name="T8" fmla="*/ 144 w 144"/>
                      <a:gd name="T9" fmla="*/ 51 h 51"/>
                      <a:gd name="T10" fmla="*/ 144 w 144"/>
                      <a:gd name="T11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4" h="51">
                        <a:moveTo>
                          <a:pt x="144" y="51"/>
                        </a:moveTo>
                        <a:lnTo>
                          <a:pt x="0" y="51"/>
                        </a:lnTo>
                        <a:lnTo>
                          <a:pt x="0" y="0"/>
                        </a:lnTo>
                        <a:lnTo>
                          <a:pt x="144" y="0"/>
                        </a:lnTo>
                        <a:lnTo>
                          <a:pt x="144" y="51"/>
                        </a:lnTo>
                        <a:lnTo>
                          <a:pt x="144" y="51"/>
                        </a:lnTo>
                      </a:path>
                    </a:pathLst>
                  </a:custGeom>
                  <a:noFill/>
                  <a:ln w="3175" cap="rnd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408" name="Line 23">
                    <a:extLst>
                      <a:ext uri="{FF2B5EF4-FFF2-40B4-BE49-F238E27FC236}">
                        <a16:creationId xmlns:a16="http://schemas.microsoft.com/office/drawing/2014/main" id="{3DDAD6EB-036F-C893-98C4-6946AF093F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1" y="1676"/>
                    <a:ext cx="0" cy="91"/>
                  </a:xfrm>
                  <a:prstGeom prst="line">
                    <a:avLst/>
                  </a:prstGeom>
                  <a:noFill/>
                  <a:ln w="6350" cap="flat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 sz="2800"/>
                  </a:p>
                </p:txBody>
              </p:sp>
              <p:sp>
                <p:nvSpPr>
                  <p:cNvPr id="19409" name="Rectangle 24">
                    <a:extLst>
                      <a:ext uri="{FF2B5EF4-FFF2-40B4-BE49-F238E27FC236}">
                        <a16:creationId xmlns:a16="http://schemas.microsoft.com/office/drawing/2014/main" id="{3CD06A0D-0E9D-26E5-8446-48B7EB43A9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" y="1816"/>
                    <a:ext cx="53" cy="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sz="600" dirty="0">
                        <a:solidFill>
                          <a:srgbClr val="4D4D4D"/>
                        </a:solidFill>
                      </a:rPr>
                      <a:t>0-1</a:t>
                    </a:r>
                    <a:endParaRPr kumimoji="0" lang="en-US" altLang="en-US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0" name="Rectangle 25">
                    <a:extLst>
                      <a:ext uri="{FF2B5EF4-FFF2-40B4-BE49-F238E27FC236}">
                        <a16:creationId xmlns:a16="http://schemas.microsoft.com/office/drawing/2014/main" id="{456B4737-8467-C9B5-2F29-4B23902208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" y="1693"/>
                    <a:ext cx="53" cy="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sz="600" dirty="0">
                        <a:solidFill>
                          <a:srgbClr val="4D4D4D"/>
                        </a:solidFill>
                      </a:rPr>
                      <a:t>1-2</a:t>
                    </a:r>
                    <a:endParaRPr kumimoji="0" lang="en-US" altLang="en-US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1" name="Rectangle 26">
                    <a:extLst>
                      <a:ext uri="{FF2B5EF4-FFF2-40B4-BE49-F238E27FC236}">
                        <a16:creationId xmlns:a16="http://schemas.microsoft.com/office/drawing/2014/main" id="{BFCB1154-91A9-4F8C-272B-8F58ADEA2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1929"/>
                    <a:ext cx="27" cy="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rPr>
                      <a:t>5</a:t>
                    </a:r>
                    <a:endParaRPr kumimoji="0" lang="en-US" altLang="en-US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2" name="Rectangle 27">
                    <a:extLst>
                      <a:ext uri="{FF2B5EF4-FFF2-40B4-BE49-F238E27FC236}">
                        <a16:creationId xmlns:a16="http://schemas.microsoft.com/office/drawing/2014/main" id="{DE0D6AA0-5E41-E8C0-F51A-55FA55D103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0" y="1929"/>
                    <a:ext cx="55" cy="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rPr>
                      <a:t>10</a:t>
                    </a:r>
                    <a:endParaRPr kumimoji="0" lang="en-US" altLang="en-US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3" name="Rectangle 28">
                    <a:extLst>
                      <a:ext uri="{FF2B5EF4-FFF2-40B4-BE49-F238E27FC236}">
                        <a16:creationId xmlns:a16="http://schemas.microsoft.com/office/drawing/2014/main" id="{99042CB5-980A-0ABE-199D-8BCFACE766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61" y="1929"/>
                    <a:ext cx="55" cy="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6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rPr>
                      <a:t>15</a:t>
                    </a:r>
                    <a:endParaRPr kumimoji="0" lang="en-US" altLang="en-US" sz="2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4" name="Rectangle 29">
                    <a:extLst>
                      <a:ext uri="{FF2B5EF4-FFF2-40B4-BE49-F238E27FC236}">
                        <a16:creationId xmlns:a16="http://schemas.microsoft.com/office/drawing/2014/main" id="{C880223F-2217-C43B-CCBD-60E69BC81E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0" y="2016"/>
                    <a:ext cx="136" cy="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sz="600" dirty="0">
                        <a:solidFill>
                          <a:srgbClr val="000000"/>
                        </a:solidFill>
                      </a:rPr>
                      <a:t>Years</a:t>
                    </a:r>
                    <a:endParaRPr kumimoji="0" lang="en-US" altLang="en-US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5" name="Rectangle 30">
                    <a:extLst>
                      <a:ext uri="{FF2B5EF4-FFF2-40B4-BE49-F238E27FC236}">
                        <a16:creationId xmlns:a16="http://schemas.microsoft.com/office/drawing/2014/main" id="{FD8D10AE-239E-62A1-AB6B-51E6B28D91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-153" y="1750"/>
                    <a:ext cx="435" cy="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Measurement pair </a:t>
                    </a:r>
                  </a:p>
                </p:txBody>
              </p:sp>
              <p:sp>
                <p:nvSpPr>
                  <p:cNvPr id="166" name="Rectangle 26">
                    <a:extLst>
                      <a:ext uri="{FF2B5EF4-FFF2-40B4-BE49-F238E27FC236}">
                        <a16:creationId xmlns:a16="http://schemas.microsoft.com/office/drawing/2014/main" id="{E3491C16-1E2F-984A-65FC-D9C82DA1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5" y="1925"/>
                    <a:ext cx="72" cy="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rPr>
                      <a:t>2.5</a:t>
                    </a:r>
                    <a:endParaRPr kumimoji="0" lang="en-US" altLang="en-US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7" name="Rectangle 26">
                    <a:extLst>
                      <a:ext uri="{FF2B5EF4-FFF2-40B4-BE49-F238E27FC236}">
                        <a16:creationId xmlns:a16="http://schemas.microsoft.com/office/drawing/2014/main" id="{0809ACFD-E9A1-63B4-142E-C9B2E4DEA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9" y="1931"/>
                    <a:ext cx="72" cy="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sz="600" dirty="0">
                        <a:solidFill>
                          <a:srgbClr val="4D4D4D"/>
                        </a:solidFill>
                      </a:rPr>
                      <a:t>7</a:t>
                    </a:r>
                    <a:r>
                      <a:rPr kumimoji="0" lang="en-US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rPr>
                      <a:t>.5</a:t>
                    </a:r>
                    <a:endParaRPr kumimoji="0" lang="en-US" altLang="en-US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Rectangle 26">
                    <a:extLst>
                      <a:ext uri="{FF2B5EF4-FFF2-40B4-BE49-F238E27FC236}">
                        <a16:creationId xmlns:a16="http://schemas.microsoft.com/office/drawing/2014/main" id="{2AB80200-1D60-67D3-E1AB-D12CFECD53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0" y="1935"/>
                    <a:ext cx="102" cy="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rPr>
                      <a:t>12.5</a:t>
                    </a:r>
                    <a:endParaRPr kumimoji="0" lang="en-US" altLang="en-US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75089E-CDE0-03DB-9712-C646292A6DE3}"/>
                  </a:ext>
                </a:extLst>
              </p:cNvPr>
              <p:cNvSpPr txBox="1"/>
              <p:nvPr/>
            </p:nvSpPr>
            <p:spPr>
              <a:xfrm>
                <a:off x="849269" y="2110401"/>
                <a:ext cx="1197181" cy="200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700" b="1" dirty="0">
                    <a:solidFill>
                      <a:srgbClr val="000000"/>
                    </a:solidFill>
                  </a:rPr>
                  <a:t>Time span between measurements</a:t>
                </a:r>
                <a:endParaRPr lang="en-CA" sz="1600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9CA948-F157-D65E-10AE-C801FAC9F613}"/>
                </a:ext>
              </a:extLst>
            </p:cNvPr>
            <p:cNvGrpSpPr/>
            <p:nvPr/>
          </p:nvGrpSpPr>
          <p:grpSpPr>
            <a:xfrm>
              <a:off x="632994" y="3043981"/>
              <a:ext cx="54973" cy="365970"/>
              <a:chOff x="632994" y="3043981"/>
              <a:chExt cx="54973" cy="36597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E48AE71-003E-AF6B-12B2-B2280488B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014" y="3043981"/>
                <a:ext cx="0" cy="365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2BA4DC-8779-36C9-E31F-DDD80072E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94" y="3315782"/>
                <a:ext cx="544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950B0C9-C7DF-9431-2644-FE88E4E02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511" y="3135645"/>
                <a:ext cx="544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939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>
            <a:extLst>
              <a:ext uri="{FF2B5EF4-FFF2-40B4-BE49-F238E27FC236}">
                <a16:creationId xmlns:a16="http://schemas.microsoft.com/office/drawing/2014/main" id="{EBF0C30A-8F22-C258-B5A1-C75DB83C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31678" y="2566523"/>
            <a:ext cx="5662787" cy="3397672"/>
          </a:xfrm>
          <a:prstGeom prst="rect">
            <a:avLst/>
          </a:prstGeom>
        </p:spPr>
      </p:pic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1E5444-BBE7-0132-5287-F7B489D609E9}"/>
              </a:ext>
            </a:extLst>
          </p:cNvPr>
          <p:cNvCxnSpPr>
            <a:cxnSpLocks/>
          </p:cNvCxnSpPr>
          <p:nvPr/>
        </p:nvCxnSpPr>
        <p:spPr>
          <a:xfrm flipV="1">
            <a:off x="2135640" y="2639699"/>
            <a:ext cx="0" cy="2991481"/>
          </a:xfrm>
          <a:prstGeom prst="line">
            <a:avLst/>
          </a:prstGeom>
          <a:ln>
            <a:solidFill>
              <a:srgbClr val="E2C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A04BC1-D499-3D81-319D-23E586AE965E}"/>
              </a:ext>
            </a:extLst>
          </p:cNvPr>
          <p:cNvCxnSpPr>
            <a:cxnSpLocks/>
          </p:cNvCxnSpPr>
          <p:nvPr/>
        </p:nvCxnSpPr>
        <p:spPr>
          <a:xfrm flipV="1">
            <a:off x="1790912" y="2639699"/>
            <a:ext cx="0" cy="2986456"/>
          </a:xfrm>
          <a:prstGeom prst="line">
            <a:avLst/>
          </a:prstGeom>
          <a:ln>
            <a:solidFill>
              <a:srgbClr val="E2C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422191-D37C-756D-C2D0-2AFD908B342C}"/>
              </a:ext>
            </a:extLst>
          </p:cNvPr>
          <p:cNvCxnSpPr>
            <a:cxnSpLocks/>
          </p:cNvCxnSpPr>
          <p:nvPr/>
        </p:nvCxnSpPr>
        <p:spPr>
          <a:xfrm flipV="1">
            <a:off x="2468615" y="2632813"/>
            <a:ext cx="0" cy="2993342"/>
          </a:xfrm>
          <a:prstGeom prst="line">
            <a:avLst/>
          </a:prstGeom>
          <a:ln>
            <a:solidFill>
              <a:srgbClr val="E2C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4EB31E75-22A9-F35F-3F95-66535481308C}"/>
              </a:ext>
            </a:extLst>
          </p:cNvPr>
          <p:cNvGrpSpPr/>
          <p:nvPr/>
        </p:nvGrpSpPr>
        <p:grpSpPr>
          <a:xfrm>
            <a:off x="1113510" y="2727357"/>
            <a:ext cx="1363566" cy="2898798"/>
            <a:chOff x="383503" y="2727357"/>
            <a:chExt cx="2550197" cy="2898798"/>
          </a:xfrm>
        </p:grpSpPr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7FB254A-9BF2-2398-6E70-6C4065DF1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24" y="5280375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9E6F5020-729B-327B-91BC-DB09DFC1C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23" y="5110171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E39B5C6-447E-79BD-6449-144964879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22" y="4939970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E00EF0B-62A6-65C3-988E-4C3019C0A7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20" y="4769769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4D33B52-AB0E-0B4A-0A99-E355A949B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19" y="4599568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25EB5FC-C5A6-A963-1ED7-E1E35513D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17" y="4429367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79CC971-8C75-E74E-425E-17642E4FD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16" y="4259166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EC080315-86B1-964F-A81D-8898BC7B4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14" y="4088965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83D39C58-FB8A-5AFF-A693-38A214C53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13" y="3918764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DAADCC3-378C-E6DC-B4A2-39636AF4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12" y="3748563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5DEB4D3-A9F4-1FC1-5F1A-EC95B3B3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10" y="3578362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F275C7F7-03B4-D245-C478-7AE69B31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09" y="3408161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9727D79-68E9-ED5E-26CB-CB6052A5E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07" y="3237960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B71EF5D-FB23-19FF-C701-42E691CCD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06" y="3067759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3EEC97D-314E-46F4-78DE-0DF607B62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04" y="2897558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A86179E-11C6-EDAC-9A8A-F0A583834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03" y="2727357"/>
              <a:ext cx="254124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A48499-749B-58DC-DE53-D8A519B07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287" y="5626155"/>
              <a:ext cx="252258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6BF0283-B3D5-1DBF-4878-6437FBB72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288" y="5454705"/>
              <a:ext cx="2538412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7FB912BE-BBCE-BC7C-9A4A-CED2A2706AEF}"/>
              </a:ext>
            </a:extLst>
          </p:cNvPr>
          <p:cNvSpPr txBox="1"/>
          <p:nvPr/>
        </p:nvSpPr>
        <p:spPr>
          <a:xfrm>
            <a:off x="6704200" y="6054397"/>
            <a:ext cx="163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2">
                    <a:lumMod val="50000"/>
                  </a:schemeClr>
                </a:solidFill>
              </a:rPr>
              <a:t>Total of 634 plots with </a:t>
            </a:r>
          </a:p>
          <a:p>
            <a:pPr algn="ctr"/>
            <a:r>
              <a:rPr lang="en-CA" sz="800" dirty="0">
                <a:solidFill>
                  <a:schemeClr val="bg2">
                    <a:lumMod val="50000"/>
                  </a:schemeClr>
                </a:solidFill>
              </a:rPr>
              <a:t>before and after measurements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F6ECE6E-4A45-2A2E-A3A4-C8C53783AC6B}"/>
              </a:ext>
            </a:extLst>
          </p:cNvPr>
          <p:cNvSpPr txBox="1"/>
          <p:nvPr/>
        </p:nvSpPr>
        <p:spPr>
          <a:xfrm>
            <a:off x="3762120" y="1995353"/>
            <a:ext cx="2013562" cy="461665"/>
          </a:xfrm>
          <a:prstGeom prst="rect">
            <a:avLst/>
          </a:prstGeom>
          <a:solidFill>
            <a:srgbClr val="BDC8E1"/>
          </a:solidFill>
        </p:spPr>
        <p:txBody>
          <a:bodyPr wrap="square" rtlCol="0">
            <a:spAutoFit/>
          </a:bodyPr>
          <a:lstStyle/>
          <a:p>
            <a:r>
              <a:rPr lang="en-CA" sz="800" b="1" dirty="0"/>
              <a:t>Why are there variables with mostly zeros e.g. </a:t>
            </a:r>
            <a:r>
              <a:rPr lang="en-CA" sz="800" b="1" i="1" dirty="0"/>
              <a:t>herbs</a:t>
            </a:r>
            <a:r>
              <a:rPr lang="en-CA" sz="800" b="1" dirty="0"/>
              <a:t>, and some with mostly NAs </a:t>
            </a:r>
          </a:p>
          <a:p>
            <a:r>
              <a:rPr lang="en-CA" sz="800" b="1" dirty="0"/>
              <a:t>e.g. </a:t>
            </a:r>
            <a:r>
              <a:rPr lang="en-CA" sz="800" b="1" i="1" dirty="0"/>
              <a:t>Lg Live Shrub</a:t>
            </a:r>
            <a:r>
              <a:rPr lang="en-CA" sz="800" b="1" dirty="0"/>
              <a:t>?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2FACBF8-EB93-09D1-DCF6-DB327D2DFB9C}"/>
              </a:ext>
            </a:extLst>
          </p:cNvPr>
          <p:cNvSpPr txBox="1"/>
          <p:nvPr/>
        </p:nvSpPr>
        <p:spPr>
          <a:xfrm>
            <a:off x="5476566" y="6115952"/>
            <a:ext cx="1213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Empty spaces mean NA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A72926E8-5DBF-5C9D-6A17-C4B6CE7D2A38}"/>
              </a:ext>
            </a:extLst>
          </p:cNvPr>
          <p:cNvGrpSpPr/>
          <p:nvPr/>
        </p:nvGrpSpPr>
        <p:grpSpPr>
          <a:xfrm>
            <a:off x="6207391" y="5399402"/>
            <a:ext cx="499874" cy="654995"/>
            <a:chOff x="1331308" y="2025721"/>
            <a:chExt cx="499874" cy="65499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0DF54C7-9955-86EC-26A7-B3A003C4A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308" y="2300620"/>
              <a:ext cx="267145" cy="380096"/>
            </a:xfrm>
            <a:prstGeom prst="line">
              <a:avLst/>
            </a:prstGeom>
            <a:ln>
              <a:solidFill>
                <a:schemeClr val="tx1">
                  <a:alpha val="50196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50B99A3-ED87-9D2A-063C-6002451BAF49}"/>
                </a:ext>
              </a:extLst>
            </p:cNvPr>
            <p:cNvSpPr/>
            <p:nvPr/>
          </p:nvSpPr>
          <p:spPr>
            <a:xfrm>
              <a:off x="1540726" y="2025721"/>
              <a:ext cx="290456" cy="290456"/>
            </a:xfrm>
            <a:prstGeom prst="ellipse">
              <a:avLst/>
            </a:prstGeom>
            <a:ln>
              <a:solidFill>
                <a:schemeClr val="tx1">
                  <a:alpha val="50196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E83FC675-6D40-08BE-F204-8BFDA182CCFF}"/>
              </a:ext>
            </a:extLst>
          </p:cNvPr>
          <p:cNvCxnSpPr>
            <a:cxnSpLocks/>
          </p:cNvCxnSpPr>
          <p:nvPr/>
        </p:nvCxnSpPr>
        <p:spPr>
          <a:xfrm>
            <a:off x="7264910" y="5747494"/>
            <a:ext cx="213416" cy="306903"/>
          </a:xfrm>
          <a:prstGeom prst="line">
            <a:avLst/>
          </a:prstGeom>
          <a:ln w="9525">
            <a:solidFill>
              <a:srgbClr val="C00000">
                <a:alpha val="50196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F63EC-7F4F-8F18-574F-38032F39F5B7}"/>
              </a:ext>
            </a:extLst>
          </p:cNvPr>
          <p:cNvSpPr txBox="1"/>
          <p:nvPr/>
        </p:nvSpPr>
        <p:spPr>
          <a:xfrm>
            <a:off x="6264418" y="1909175"/>
            <a:ext cx="1101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chemeClr val="bg2">
                    <a:lumMod val="75000"/>
                  </a:schemeClr>
                </a:solidFill>
              </a:rPr>
              <a:t>Non-zero to Non-zero</a:t>
            </a:r>
            <a:endParaRPr lang="en-CA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DB5C06-E7F9-3B71-138D-3987B5882A36}"/>
              </a:ext>
            </a:extLst>
          </p:cNvPr>
          <p:cNvSpPr txBox="1"/>
          <p:nvPr/>
        </p:nvSpPr>
        <p:spPr>
          <a:xfrm>
            <a:off x="6207391" y="2095734"/>
            <a:ext cx="76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rgbClr val="66C2A5"/>
                </a:solidFill>
              </a:rPr>
              <a:t>Non-zero -&gt; 0</a:t>
            </a:r>
            <a:endParaRPr lang="en-CA" sz="1100" b="1" dirty="0">
              <a:solidFill>
                <a:srgbClr val="66C2A5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B7BF200-EDB8-1DE8-F9DC-C9AB9B23D70F}"/>
              </a:ext>
            </a:extLst>
          </p:cNvPr>
          <p:cNvSpPr txBox="1"/>
          <p:nvPr/>
        </p:nvSpPr>
        <p:spPr>
          <a:xfrm>
            <a:off x="5762477" y="2267666"/>
            <a:ext cx="76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rgbClr val="FDA481"/>
                </a:solidFill>
              </a:rPr>
              <a:t>0 -&gt; Non-zero</a:t>
            </a:r>
            <a:endParaRPr lang="en-CA" sz="1100" b="1" dirty="0">
              <a:solidFill>
                <a:srgbClr val="FDA48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9D6F794-8DDC-0805-F8C8-A4EBF2B94DC1}"/>
              </a:ext>
            </a:extLst>
          </p:cNvPr>
          <p:cNvSpPr txBox="1"/>
          <p:nvPr/>
        </p:nvSpPr>
        <p:spPr>
          <a:xfrm>
            <a:off x="5591362" y="2410713"/>
            <a:ext cx="76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rgbClr val="8EA1CB"/>
                </a:solidFill>
              </a:rPr>
              <a:t>0 -&gt; 0</a:t>
            </a:r>
            <a:endParaRPr lang="en-CA" sz="1100" b="1" dirty="0">
              <a:solidFill>
                <a:srgbClr val="8EA1CB"/>
              </a:solidFill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79CFD38-B4CD-40E9-439B-F147D7215B6C}"/>
              </a:ext>
            </a:extLst>
          </p:cNvPr>
          <p:cNvCxnSpPr>
            <a:cxnSpLocks/>
          </p:cNvCxnSpPr>
          <p:nvPr/>
        </p:nvCxnSpPr>
        <p:spPr>
          <a:xfrm flipH="1" flipV="1">
            <a:off x="6423228" y="2431790"/>
            <a:ext cx="593" cy="213082"/>
          </a:xfrm>
          <a:prstGeom prst="line">
            <a:avLst/>
          </a:prstGeom>
          <a:ln w="12700">
            <a:solidFill>
              <a:srgbClr val="FDA48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3A21686-B872-2FA6-42FF-A41296EB71A0}"/>
              </a:ext>
            </a:extLst>
          </p:cNvPr>
          <p:cNvCxnSpPr>
            <a:cxnSpLocks/>
          </p:cNvCxnSpPr>
          <p:nvPr/>
        </p:nvCxnSpPr>
        <p:spPr>
          <a:xfrm flipH="1" flipV="1">
            <a:off x="6872832" y="2272246"/>
            <a:ext cx="439" cy="369545"/>
          </a:xfrm>
          <a:prstGeom prst="line">
            <a:avLst/>
          </a:prstGeom>
          <a:ln w="12700">
            <a:solidFill>
              <a:srgbClr val="85CEB7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239A460-3FB3-0191-3ABC-3A2B5A0F8D6D}"/>
              </a:ext>
            </a:extLst>
          </p:cNvPr>
          <p:cNvCxnSpPr>
            <a:cxnSpLocks/>
          </p:cNvCxnSpPr>
          <p:nvPr/>
        </p:nvCxnSpPr>
        <p:spPr>
          <a:xfrm flipH="1">
            <a:off x="7196797" y="2093949"/>
            <a:ext cx="4194" cy="547842"/>
          </a:xfrm>
          <a:prstGeom prst="line">
            <a:avLst/>
          </a:prstGeom>
          <a:ln w="12700">
            <a:solidFill>
              <a:srgbClr val="D6D6D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4B56A1F-06E1-9E02-46F9-100C02C279CF}"/>
              </a:ext>
            </a:extLst>
          </p:cNvPr>
          <p:cNvCxnSpPr>
            <a:cxnSpLocks/>
          </p:cNvCxnSpPr>
          <p:nvPr/>
        </p:nvCxnSpPr>
        <p:spPr>
          <a:xfrm flipV="1">
            <a:off x="6090881" y="2572873"/>
            <a:ext cx="0" cy="62233"/>
          </a:xfrm>
          <a:prstGeom prst="line">
            <a:avLst/>
          </a:prstGeom>
          <a:ln w="12700">
            <a:solidFill>
              <a:srgbClr val="A4B3D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" name="Oval 336">
            <a:extLst>
              <a:ext uri="{FF2B5EF4-FFF2-40B4-BE49-F238E27FC236}">
                <a16:creationId xmlns:a16="http://schemas.microsoft.com/office/drawing/2014/main" id="{D476E39F-A295-4DF9-4E3B-13F590A3F91E}"/>
              </a:ext>
            </a:extLst>
          </p:cNvPr>
          <p:cNvSpPr/>
          <p:nvPr/>
        </p:nvSpPr>
        <p:spPr>
          <a:xfrm>
            <a:off x="2824250" y="3375135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A4B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F9C27539-AEFC-5C00-F754-73FCB2CB90CC}"/>
              </a:ext>
            </a:extLst>
          </p:cNvPr>
          <p:cNvSpPr/>
          <p:nvPr/>
        </p:nvSpPr>
        <p:spPr>
          <a:xfrm>
            <a:off x="2825179" y="2699787"/>
            <a:ext cx="61933" cy="61933"/>
          </a:xfrm>
          <a:prstGeom prst="ellipse">
            <a:avLst/>
          </a:prstGeom>
          <a:solidFill>
            <a:srgbClr val="A4B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7B03F3F-87B6-F84F-0F6F-365BBD2D10BE}"/>
              </a:ext>
            </a:extLst>
          </p:cNvPr>
          <p:cNvSpPr/>
          <p:nvPr/>
        </p:nvSpPr>
        <p:spPr>
          <a:xfrm>
            <a:off x="2825179" y="2866001"/>
            <a:ext cx="61933" cy="61933"/>
          </a:xfrm>
          <a:prstGeom prst="ellipse">
            <a:avLst/>
          </a:prstGeom>
          <a:solidFill>
            <a:srgbClr val="A4B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A3083DB-0858-DC0E-8191-D05DFA0DB529}"/>
              </a:ext>
            </a:extLst>
          </p:cNvPr>
          <p:cNvSpPr/>
          <p:nvPr/>
        </p:nvSpPr>
        <p:spPr>
          <a:xfrm>
            <a:off x="2825179" y="4904876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A4B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7A415ED-4CB1-3D81-C805-27C5CE3EDE62}"/>
              </a:ext>
            </a:extLst>
          </p:cNvPr>
          <p:cNvCxnSpPr>
            <a:cxnSpLocks/>
            <a:stCxn id="340" idx="0"/>
            <a:endCxn id="337" idx="4"/>
          </p:cNvCxnSpPr>
          <p:nvPr/>
        </p:nvCxnSpPr>
        <p:spPr>
          <a:xfrm flipH="1" flipV="1">
            <a:off x="2855217" y="3437068"/>
            <a:ext cx="929" cy="1467808"/>
          </a:xfrm>
          <a:prstGeom prst="line">
            <a:avLst/>
          </a:prstGeom>
          <a:ln>
            <a:solidFill>
              <a:srgbClr val="A4B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767EB77-CC31-C104-4AAB-2EA6F5DB56C6}"/>
              </a:ext>
            </a:extLst>
          </p:cNvPr>
          <p:cNvCxnSpPr>
            <a:cxnSpLocks/>
            <a:stCxn id="339" idx="0"/>
            <a:endCxn id="338" idx="4"/>
          </p:cNvCxnSpPr>
          <p:nvPr/>
        </p:nvCxnSpPr>
        <p:spPr>
          <a:xfrm flipV="1">
            <a:off x="2856146" y="2761720"/>
            <a:ext cx="0" cy="104281"/>
          </a:xfrm>
          <a:prstGeom prst="line">
            <a:avLst/>
          </a:prstGeom>
          <a:ln>
            <a:solidFill>
              <a:srgbClr val="A4B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7DC234C7-DBA7-BD24-5963-D5DAD16810FD}"/>
              </a:ext>
            </a:extLst>
          </p:cNvPr>
          <p:cNvSpPr txBox="1"/>
          <p:nvPr/>
        </p:nvSpPr>
        <p:spPr>
          <a:xfrm>
            <a:off x="9204960" y="480060"/>
            <a:ext cx="29870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Are zero also used as NAs?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84CD1-3778-CF62-274B-38B1CA572263}"/>
              </a:ext>
            </a:extLst>
          </p:cNvPr>
          <p:cNvSpPr txBox="1"/>
          <p:nvPr/>
        </p:nvSpPr>
        <p:spPr>
          <a:xfrm rot="18000000">
            <a:off x="2185647" y="1694349"/>
            <a:ext cx="76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E2CDC4"/>
                </a:solidFill>
              </a:rPr>
              <a:t>Transect</a:t>
            </a:r>
            <a:endParaRPr lang="en-CA" sz="1100" dirty="0">
              <a:solidFill>
                <a:srgbClr val="E2CDC4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A1FF31-1A62-E8E7-585F-225A3D551AEA}"/>
              </a:ext>
            </a:extLst>
          </p:cNvPr>
          <p:cNvCxnSpPr>
            <a:cxnSpLocks/>
          </p:cNvCxnSpPr>
          <p:nvPr/>
        </p:nvCxnSpPr>
        <p:spPr>
          <a:xfrm flipV="1">
            <a:off x="2468614" y="2124619"/>
            <a:ext cx="0" cy="488506"/>
          </a:xfrm>
          <a:prstGeom prst="line">
            <a:avLst/>
          </a:prstGeom>
          <a:ln>
            <a:solidFill>
              <a:srgbClr val="E2CD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94DA9AC-9C46-49E0-F534-ACF4BE0BE258}"/>
              </a:ext>
            </a:extLst>
          </p:cNvPr>
          <p:cNvSpPr/>
          <p:nvPr/>
        </p:nvSpPr>
        <p:spPr>
          <a:xfrm>
            <a:off x="2107054" y="5249408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F7BDE07-93BF-B1FA-B43D-9B7C75DEC62A}"/>
              </a:ext>
            </a:extLst>
          </p:cNvPr>
          <p:cNvSpPr txBox="1"/>
          <p:nvPr/>
        </p:nvSpPr>
        <p:spPr>
          <a:xfrm rot="18000000">
            <a:off x="1846871" y="1694349"/>
            <a:ext cx="76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E2CDC4"/>
                </a:solidFill>
              </a:rPr>
              <a:t>Microplot</a:t>
            </a:r>
            <a:endParaRPr lang="en-CA" sz="1100" dirty="0">
              <a:solidFill>
                <a:srgbClr val="E2CDC4"/>
              </a:solidFill>
            </a:endParaRP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80340CB-8BE5-ED34-A1E8-B311835528D4}"/>
              </a:ext>
            </a:extLst>
          </p:cNvPr>
          <p:cNvCxnSpPr>
            <a:cxnSpLocks/>
          </p:cNvCxnSpPr>
          <p:nvPr/>
        </p:nvCxnSpPr>
        <p:spPr>
          <a:xfrm flipV="1">
            <a:off x="2129838" y="2124619"/>
            <a:ext cx="0" cy="488506"/>
          </a:xfrm>
          <a:prstGeom prst="line">
            <a:avLst/>
          </a:prstGeom>
          <a:ln>
            <a:solidFill>
              <a:srgbClr val="E2CD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041187A7-FEFC-2958-5880-8211C786C7B2}"/>
              </a:ext>
            </a:extLst>
          </p:cNvPr>
          <p:cNvSpPr/>
          <p:nvPr/>
        </p:nvSpPr>
        <p:spPr>
          <a:xfrm>
            <a:off x="1761135" y="3207475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E2014DA7-6978-383F-3879-FF792924B9E8}"/>
              </a:ext>
            </a:extLst>
          </p:cNvPr>
          <p:cNvSpPr/>
          <p:nvPr/>
        </p:nvSpPr>
        <p:spPr>
          <a:xfrm>
            <a:off x="1760096" y="3884253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15ECE4F-DC1A-7A54-0146-F40C72860AF5}"/>
              </a:ext>
            </a:extLst>
          </p:cNvPr>
          <p:cNvSpPr txBox="1"/>
          <p:nvPr/>
        </p:nvSpPr>
        <p:spPr>
          <a:xfrm rot="18000000">
            <a:off x="1508095" y="1694349"/>
            <a:ext cx="76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E2CDC4"/>
                </a:solidFill>
              </a:rPr>
              <a:t>Lg tree plot</a:t>
            </a:r>
            <a:endParaRPr lang="en-CA" sz="1100" dirty="0">
              <a:solidFill>
                <a:srgbClr val="E2CDC4"/>
              </a:solidFill>
            </a:endParaRP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C7837E6-4C4C-6FA9-A227-F5B0261B5E13}"/>
              </a:ext>
            </a:extLst>
          </p:cNvPr>
          <p:cNvCxnSpPr>
            <a:cxnSpLocks/>
          </p:cNvCxnSpPr>
          <p:nvPr/>
        </p:nvCxnSpPr>
        <p:spPr>
          <a:xfrm flipV="1">
            <a:off x="1791062" y="2124619"/>
            <a:ext cx="0" cy="488506"/>
          </a:xfrm>
          <a:prstGeom prst="line">
            <a:avLst/>
          </a:prstGeom>
          <a:ln>
            <a:solidFill>
              <a:srgbClr val="E2CD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ED8060F-6FC1-6D0E-DEC0-EA9C2198E349}"/>
              </a:ext>
            </a:extLst>
          </p:cNvPr>
          <p:cNvCxnSpPr>
            <a:cxnSpLocks/>
          </p:cNvCxnSpPr>
          <p:nvPr/>
        </p:nvCxnSpPr>
        <p:spPr>
          <a:xfrm flipV="1">
            <a:off x="1455375" y="2639699"/>
            <a:ext cx="0" cy="2986456"/>
          </a:xfrm>
          <a:prstGeom prst="line">
            <a:avLst/>
          </a:prstGeom>
          <a:ln>
            <a:solidFill>
              <a:srgbClr val="E2C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FC6DE0F8-8353-2C82-E816-CED384520B64}"/>
              </a:ext>
            </a:extLst>
          </p:cNvPr>
          <p:cNvSpPr txBox="1"/>
          <p:nvPr/>
        </p:nvSpPr>
        <p:spPr>
          <a:xfrm rot="18000000">
            <a:off x="1153623" y="1667163"/>
            <a:ext cx="832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E2CDC4"/>
                </a:solidFill>
              </a:rPr>
              <a:t>STr</a:t>
            </a:r>
            <a:r>
              <a:rPr lang="en-CA" sz="800" dirty="0">
                <a:solidFill>
                  <a:srgbClr val="E2CDC4"/>
                </a:solidFill>
              </a:rPr>
              <a:t>-Sh-Stp plot</a:t>
            </a:r>
            <a:endParaRPr lang="en-CA" sz="1100" dirty="0">
              <a:solidFill>
                <a:srgbClr val="E2CDC4"/>
              </a:solidFill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D8B0DA3-6B24-44A3-204B-7B51C3C9E5EE}"/>
              </a:ext>
            </a:extLst>
          </p:cNvPr>
          <p:cNvCxnSpPr>
            <a:cxnSpLocks/>
          </p:cNvCxnSpPr>
          <p:nvPr/>
        </p:nvCxnSpPr>
        <p:spPr>
          <a:xfrm flipV="1">
            <a:off x="1452286" y="2124619"/>
            <a:ext cx="0" cy="488506"/>
          </a:xfrm>
          <a:prstGeom prst="line">
            <a:avLst/>
          </a:prstGeom>
          <a:ln>
            <a:solidFill>
              <a:srgbClr val="E2CD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F28FBE2-93A4-5AD4-FF3C-0BA55386D638}"/>
              </a:ext>
            </a:extLst>
          </p:cNvPr>
          <p:cNvCxnSpPr>
            <a:cxnSpLocks/>
          </p:cNvCxnSpPr>
          <p:nvPr/>
        </p:nvCxnSpPr>
        <p:spPr>
          <a:xfrm flipV="1">
            <a:off x="1113511" y="2631992"/>
            <a:ext cx="0" cy="2994163"/>
          </a:xfrm>
          <a:prstGeom prst="line">
            <a:avLst/>
          </a:prstGeom>
          <a:ln>
            <a:solidFill>
              <a:srgbClr val="E2C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D32AE23-92CF-7608-6518-97B6D7FC7BB2}"/>
              </a:ext>
            </a:extLst>
          </p:cNvPr>
          <p:cNvSpPr txBox="1"/>
          <p:nvPr/>
        </p:nvSpPr>
        <p:spPr>
          <a:xfrm rot="18000000">
            <a:off x="830543" y="1694349"/>
            <a:ext cx="76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E2CDC4"/>
                </a:solidFill>
              </a:rPr>
              <a:t>Eco plots</a:t>
            </a:r>
            <a:endParaRPr lang="en-CA" sz="1100" dirty="0">
              <a:solidFill>
                <a:srgbClr val="E2CDC4"/>
              </a:solidFill>
            </a:endParaRP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98538E6-35FE-310D-8E74-3895CE022394}"/>
              </a:ext>
            </a:extLst>
          </p:cNvPr>
          <p:cNvCxnSpPr>
            <a:cxnSpLocks/>
          </p:cNvCxnSpPr>
          <p:nvPr/>
        </p:nvCxnSpPr>
        <p:spPr>
          <a:xfrm flipV="1">
            <a:off x="1113510" y="2124619"/>
            <a:ext cx="0" cy="488506"/>
          </a:xfrm>
          <a:prstGeom prst="line">
            <a:avLst/>
          </a:prstGeom>
          <a:ln>
            <a:solidFill>
              <a:srgbClr val="E2CD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ACD83F13-C1D1-38C3-68D8-649813CE1D09}"/>
              </a:ext>
            </a:extLst>
          </p:cNvPr>
          <p:cNvGrpSpPr/>
          <p:nvPr/>
        </p:nvGrpSpPr>
        <p:grpSpPr>
          <a:xfrm>
            <a:off x="2517921" y="1078549"/>
            <a:ext cx="308322" cy="306590"/>
            <a:chOff x="198305" y="0"/>
            <a:chExt cx="3029088" cy="3012069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BC7D392B-CA76-0205-63D4-C2B3415753F2}"/>
                </a:ext>
              </a:extLst>
            </p:cNvPr>
            <p:cNvSpPr/>
            <p:nvPr/>
          </p:nvSpPr>
          <p:spPr>
            <a:xfrm>
              <a:off x="549958" y="391348"/>
              <a:ext cx="2211860" cy="221186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ABD524B-8B23-3A81-8852-76CDB4F17B4E}"/>
                </a:ext>
              </a:extLst>
            </p:cNvPr>
            <p:cNvSpPr/>
            <p:nvPr/>
          </p:nvSpPr>
          <p:spPr>
            <a:xfrm>
              <a:off x="685883" y="520503"/>
              <a:ext cx="1940010" cy="194001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6701B418-4F24-5502-A181-1F6613DB40F0}"/>
                </a:ext>
              </a:extLst>
            </p:cNvPr>
            <p:cNvSpPr/>
            <p:nvPr/>
          </p:nvSpPr>
          <p:spPr>
            <a:xfrm>
              <a:off x="1161618" y="996238"/>
              <a:ext cx="988540" cy="98854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4F9BD36F-980D-3BB1-DF82-A37A61B52B4B}"/>
                </a:ext>
              </a:extLst>
            </p:cNvPr>
            <p:cNvSpPr/>
            <p:nvPr/>
          </p:nvSpPr>
          <p:spPr>
            <a:xfrm>
              <a:off x="1279007" y="1113627"/>
              <a:ext cx="753762" cy="753762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E89D8281-ED57-6316-B04F-89C51CE24FA1}"/>
                </a:ext>
              </a:extLst>
            </p:cNvPr>
            <p:cNvSpPr/>
            <p:nvPr/>
          </p:nvSpPr>
          <p:spPr>
            <a:xfrm>
              <a:off x="3103312" y="1438627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3D5222B5-B38E-B583-1CD9-3692F4E4520F}"/>
                </a:ext>
              </a:extLst>
            </p:cNvPr>
            <p:cNvSpPr/>
            <p:nvPr/>
          </p:nvSpPr>
          <p:spPr>
            <a:xfrm>
              <a:off x="1582471" y="2887988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6180A19-ECC8-F27E-6175-E32117AAA8AA}"/>
                </a:ext>
              </a:extLst>
            </p:cNvPr>
            <p:cNvSpPr/>
            <p:nvPr/>
          </p:nvSpPr>
          <p:spPr>
            <a:xfrm>
              <a:off x="198305" y="1431427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A9CD2DB-0C5D-4ED1-0330-7308EE301066}"/>
                </a:ext>
              </a:extLst>
            </p:cNvPr>
            <p:cNvCxnSpPr>
              <a:cxnSpLocks/>
            </p:cNvCxnSpPr>
            <p:nvPr/>
          </p:nvCxnSpPr>
          <p:spPr>
            <a:xfrm>
              <a:off x="322387" y="1494986"/>
              <a:ext cx="2780924" cy="101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20CC1B4B-EDE5-AD3E-31CA-0E564F3A17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0346" y="1494986"/>
              <a:ext cx="2780924" cy="101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388776E4-0F19-C713-1F43-1C11D3FFAAD0}"/>
                </a:ext>
              </a:extLst>
            </p:cNvPr>
            <p:cNvSpPr/>
            <p:nvPr/>
          </p:nvSpPr>
          <p:spPr>
            <a:xfrm>
              <a:off x="1593847" y="0"/>
              <a:ext cx="124082" cy="124082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E11C428F-9153-2202-167E-36C62A66FEE6}"/>
              </a:ext>
            </a:extLst>
          </p:cNvPr>
          <p:cNvGrpSpPr/>
          <p:nvPr/>
        </p:nvGrpSpPr>
        <p:grpSpPr>
          <a:xfrm>
            <a:off x="1823006" y="1088161"/>
            <a:ext cx="288991" cy="287367"/>
            <a:chOff x="198305" y="0"/>
            <a:chExt cx="3029088" cy="3012069"/>
          </a:xfrm>
        </p:grpSpPr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B87A0A89-9C35-5032-A982-80D8CAE5F350}"/>
                </a:ext>
              </a:extLst>
            </p:cNvPr>
            <p:cNvSpPr/>
            <p:nvPr/>
          </p:nvSpPr>
          <p:spPr>
            <a:xfrm>
              <a:off x="549958" y="391348"/>
              <a:ext cx="2211860" cy="22118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6A46CF46-90AA-E85F-4409-D6E1B14D9A29}"/>
                </a:ext>
              </a:extLst>
            </p:cNvPr>
            <p:cNvSpPr/>
            <p:nvPr/>
          </p:nvSpPr>
          <p:spPr>
            <a:xfrm>
              <a:off x="685883" y="520503"/>
              <a:ext cx="1940010" cy="194001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41459A5C-9257-6796-741F-E58BEA42BB85}"/>
                </a:ext>
              </a:extLst>
            </p:cNvPr>
            <p:cNvSpPr/>
            <p:nvPr/>
          </p:nvSpPr>
          <p:spPr>
            <a:xfrm>
              <a:off x="1161618" y="996238"/>
              <a:ext cx="988540" cy="98854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3C62FAF2-A681-24DB-6366-FB4CDEC18EC6}"/>
                </a:ext>
              </a:extLst>
            </p:cNvPr>
            <p:cNvSpPr/>
            <p:nvPr/>
          </p:nvSpPr>
          <p:spPr>
            <a:xfrm>
              <a:off x="1279007" y="1113627"/>
              <a:ext cx="753762" cy="753762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26E1AA28-2987-200D-A39C-683B2CD77DBF}"/>
                </a:ext>
              </a:extLst>
            </p:cNvPr>
            <p:cNvSpPr/>
            <p:nvPr/>
          </p:nvSpPr>
          <p:spPr>
            <a:xfrm>
              <a:off x="3103312" y="1438627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1BDFE7B-807F-EDEB-7694-2A7F288E5649}"/>
                </a:ext>
              </a:extLst>
            </p:cNvPr>
            <p:cNvSpPr/>
            <p:nvPr/>
          </p:nvSpPr>
          <p:spPr>
            <a:xfrm>
              <a:off x="1582471" y="2887988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DADA8A3E-83CC-17D3-CEF6-FAA9250C5E2C}"/>
                </a:ext>
              </a:extLst>
            </p:cNvPr>
            <p:cNvSpPr/>
            <p:nvPr/>
          </p:nvSpPr>
          <p:spPr>
            <a:xfrm>
              <a:off x="198305" y="1431427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9B9D928D-C5D6-A692-4B38-000839E5B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2387" y="1494986"/>
              <a:ext cx="2780924" cy="10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244EABA1-5EA1-3749-86A6-CE5B9B4E27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0346" y="1494986"/>
              <a:ext cx="2780924" cy="10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AA236CCE-0CF2-FD1B-465C-AEC4B6BFEB73}"/>
                </a:ext>
              </a:extLst>
            </p:cNvPr>
            <p:cNvSpPr/>
            <p:nvPr/>
          </p:nvSpPr>
          <p:spPr>
            <a:xfrm>
              <a:off x="1593847" y="0"/>
              <a:ext cx="124082" cy="124082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66717C49-10E8-5EF1-1F0D-53186508BAC9}"/>
              </a:ext>
            </a:extLst>
          </p:cNvPr>
          <p:cNvGrpSpPr/>
          <p:nvPr/>
        </p:nvGrpSpPr>
        <p:grpSpPr>
          <a:xfrm>
            <a:off x="2184680" y="1088161"/>
            <a:ext cx="288991" cy="287367"/>
            <a:chOff x="198305" y="0"/>
            <a:chExt cx="3029088" cy="3012069"/>
          </a:xfrm>
        </p:grpSpPr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C22B9C5F-49D7-6E5E-F2E1-E8D750105C44}"/>
                </a:ext>
              </a:extLst>
            </p:cNvPr>
            <p:cNvSpPr/>
            <p:nvPr/>
          </p:nvSpPr>
          <p:spPr>
            <a:xfrm>
              <a:off x="549958" y="391348"/>
              <a:ext cx="2211860" cy="221186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8BBF432-F28A-BB78-666D-054C4AE2951D}"/>
                </a:ext>
              </a:extLst>
            </p:cNvPr>
            <p:cNvSpPr/>
            <p:nvPr/>
          </p:nvSpPr>
          <p:spPr>
            <a:xfrm>
              <a:off x="685883" y="520503"/>
              <a:ext cx="1940010" cy="194001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4996B362-1ED6-24C0-8A64-FAEAAE43C72A}"/>
                </a:ext>
              </a:extLst>
            </p:cNvPr>
            <p:cNvSpPr/>
            <p:nvPr/>
          </p:nvSpPr>
          <p:spPr>
            <a:xfrm>
              <a:off x="1161618" y="996238"/>
              <a:ext cx="988540" cy="98854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433AB8C3-DBA2-8536-79F4-38E6502F9C88}"/>
                </a:ext>
              </a:extLst>
            </p:cNvPr>
            <p:cNvSpPr/>
            <p:nvPr/>
          </p:nvSpPr>
          <p:spPr>
            <a:xfrm>
              <a:off x="1279007" y="1113627"/>
              <a:ext cx="753762" cy="753762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EDD6010-56E2-AAB2-6C01-25C0DC4CB107}"/>
                </a:ext>
              </a:extLst>
            </p:cNvPr>
            <p:cNvSpPr/>
            <p:nvPr/>
          </p:nvSpPr>
          <p:spPr>
            <a:xfrm>
              <a:off x="3103312" y="1438627"/>
              <a:ext cx="124081" cy="1240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A77CC83-B00D-9687-4F7D-E7567358E65E}"/>
                </a:ext>
              </a:extLst>
            </p:cNvPr>
            <p:cNvSpPr/>
            <p:nvPr/>
          </p:nvSpPr>
          <p:spPr>
            <a:xfrm>
              <a:off x="1582471" y="2887988"/>
              <a:ext cx="124081" cy="1240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C913DA05-0063-55D6-F86B-1B26229D85B8}"/>
                </a:ext>
              </a:extLst>
            </p:cNvPr>
            <p:cNvSpPr/>
            <p:nvPr/>
          </p:nvSpPr>
          <p:spPr>
            <a:xfrm>
              <a:off x="198305" y="1431427"/>
              <a:ext cx="124081" cy="1240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8915B5A1-13A1-A0AA-A24F-6CAF993A60B4}"/>
                </a:ext>
              </a:extLst>
            </p:cNvPr>
            <p:cNvCxnSpPr>
              <a:cxnSpLocks/>
            </p:cNvCxnSpPr>
            <p:nvPr/>
          </p:nvCxnSpPr>
          <p:spPr>
            <a:xfrm>
              <a:off x="322387" y="1494986"/>
              <a:ext cx="2780924" cy="10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433068B-ED10-5A49-76B9-2213E25049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0346" y="1494986"/>
              <a:ext cx="2780924" cy="10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FA551755-4036-34E8-7FDB-EAA46B513338}"/>
                </a:ext>
              </a:extLst>
            </p:cNvPr>
            <p:cNvSpPr/>
            <p:nvPr/>
          </p:nvSpPr>
          <p:spPr>
            <a:xfrm>
              <a:off x="1593847" y="0"/>
              <a:ext cx="124082" cy="1240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50733D99-8E5B-D0D6-6D9D-23A97CF0E64D}"/>
              </a:ext>
            </a:extLst>
          </p:cNvPr>
          <p:cNvGrpSpPr/>
          <p:nvPr/>
        </p:nvGrpSpPr>
        <p:grpSpPr>
          <a:xfrm>
            <a:off x="1502086" y="1088161"/>
            <a:ext cx="288991" cy="287367"/>
            <a:chOff x="198305" y="0"/>
            <a:chExt cx="3029088" cy="3012069"/>
          </a:xfrm>
        </p:grpSpPr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834CB915-8C85-7EE0-AFE0-B77082768777}"/>
                </a:ext>
              </a:extLst>
            </p:cNvPr>
            <p:cNvSpPr/>
            <p:nvPr/>
          </p:nvSpPr>
          <p:spPr>
            <a:xfrm>
              <a:off x="549958" y="391348"/>
              <a:ext cx="2211860" cy="221186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C3745D2E-4347-D80E-D65A-92AC8DF861C8}"/>
                </a:ext>
              </a:extLst>
            </p:cNvPr>
            <p:cNvSpPr/>
            <p:nvPr/>
          </p:nvSpPr>
          <p:spPr>
            <a:xfrm>
              <a:off x="685883" y="520503"/>
              <a:ext cx="1940010" cy="194001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A2DA826A-A317-9F9F-3152-F9CD67C74CC1}"/>
                </a:ext>
              </a:extLst>
            </p:cNvPr>
            <p:cNvSpPr/>
            <p:nvPr/>
          </p:nvSpPr>
          <p:spPr>
            <a:xfrm>
              <a:off x="1161618" y="996238"/>
              <a:ext cx="988540" cy="98854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693A0957-E287-1E58-B2AC-383EC8D11944}"/>
                </a:ext>
              </a:extLst>
            </p:cNvPr>
            <p:cNvSpPr/>
            <p:nvPr/>
          </p:nvSpPr>
          <p:spPr>
            <a:xfrm>
              <a:off x="1279007" y="1113627"/>
              <a:ext cx="753762" cy="7537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F95640D2-076C-EB81-E004-3ACEC025CB83}"/>
                </a:ext>
              </a:extLst>
            </p:cNvPr>
            <p:cNvSpPr/>
            <p:nvPr/>
          </p:nvSpPr>
          <p:spPr>
            <a:xfrm>
              <a:off x="3103312" y="1438627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BB59CB17-56E0-AA93-055E-DBF4D542C7FA}"/>
                </a:ext>
              </a:extLst>
            </p:cNvPr>
            <p:cNvSpPr/>
            <p:nvPr/>
          </p:nvSpPr>
          <p:spPr>
            <a:xfrm>
              <a:off x="1582471" y="2887988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06266942-9FB0-E0B5-BA6B-B5C9FC521A31}"/>
                </a:ext>
              </a:extLst>
            </p:cNvPr>
            <p:cNvSpPr/>
            <p:nvPr/>
          </p:nvSpPr>
          <p:spPr>
            <a:xfrm>
              <a:off x="198305" y="1431427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E10DC38C-3EB0-CC39-068A-7FC27919B759}"/>
                </a:ext>
              </a:extLst>
            </p:cNvPr>
            <p:cNvCxnSpPr>
              <a:cxnSpLocks/>
            </p:cNvCxnSpPr>
            <p:nvPr/>
          </p:nvCxnSpPr>
          <p:spPr>
            <a:xfrm>
              <a:off x="322387" y="1494986"/>
              <a:ext cx="2780924" cy="10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7DAD3A8-DC6F-63CA-25D6-EF51CB1124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0346" y="1494986"/>
              <a:ext cx="2780924" cy="10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953F12E6-40BB-6DB1-820F-D20BAB051305}"/>
                </a:ext>
              </a:extLst>
            </p:cNvPr>
            <p:cNvSpPr/>
            <p:nvPr/>
          </p:nvSpPr>
          <p:spPr>
            <a:xfrm>
              <a:off x="1593847" y="0"/>
              <a:ext cx="124082" cy="124082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95687FF-5F6C-885F-9D37-86BDD2E6D162}"/>
              </a:ext>
            </a:extLst>
          </p:cNvPr>
          <p:cNvGrpSpPr/>
          <p:nvPr/>
        </p:nvGrpSpPr>
        <p:grpSpPr>
          <a:xfrm>
            <a:off x="1138953" y="1088233"/>
            <a:ext cx="288845" cy="287222"/>
            <a:chOff x="198305" y="0"/>
            <a:chExt cx="3029088" cy="3012069"/>
          </a:xfrm>
        </p:grpSpPr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65A2F908-EA04-710B-0A95-EF02F5579372}"/>
                </a:ext>
              </a:extLst>
            </p:cNvPr>
            <p:cNvSpPr/>
            <p:nvPr/>
          </p:nvSpPr>
          <p:spPr>
            <a:xfrm>
              <a:off x="549958" y="391348"/>
              <a:ext cx="2211860" cy="2211860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C9F90AA-8D1B-79A9-0459-9E6FAB920A10}"/>
                </a:ext>
              </a:extLst>
            </p:cNvPr>
            <p:cNvSpPr/>
            <p:nvPr/>
          </p:nvSpPr>
          <p:spPr>
            <a:xfrm>
              <a:off x="685883" y="520503"/>
              <a:ext cx="1940010" cy="1940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56571018-9ED4-1409-0FFA-84BFAC521179}"/>
                </a:ext>
              </a:extLst>
            </p:cNvPr>
            <p:cNvSpPr/>
            <p:nvPr/>
          </p:nvSpPr>
          <p:spPr>
            <a:xfrm>
              <a:off x="1161618" y="996238"/>
              <a:ext cx="988540" cy="9885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F02E694B-68FC-DDBB-8F65-14ED4ABF32A8}"/>
                </a:ext>
              </a:extLst>
            </p:cNvPr>
            <p:cNvSpPr/>
            <p:nvPr/>
          </p:nvSpPr>
          <p:spPr>
            <a:xfrm>
              <a:off x="1279007" y="1113627"/>
              <a:ext cx="753762" cy="753762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65FE473-05AA-9934-F9B6-E876CBC0206B}"/>
                </a:ext>
              </a:extLst>
            </p:cNvPr>
            <p:cNvSpPr/>
            <p:nvPr/>
          </p:nvSpPr>
          <p:spPr>
            <a:xfrm>
              <a:off x="3103312" y="1438627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72E376A3-8CD6-7408-D689-7C28197333C5}"/>
                </a:ext>
              </a:extLst>
            </p:cNvPr>
            <p:cNvSpPr/>
            <p:nvPr/>
          </p:nvSpPr>
          <p:spPr>
            <a:xfrm>
              <a:off x="1582471" y="2887988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6C5060CA-4A0C-0986-6876-5F4317B8BF8D}"/>
                </a:ext>
              </a:extLst>
            </p:cNvPr>
            <p:cNvSpPr/>
            <p:nvPr/>
          </p:nvSpPr>
          <p:spPr>
            <a:xfrm>
              <a:off x="198305" y="1431427"/>
              <a:ext cx="124081" cy="124081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96E58676-6D36-B1D6-89FE-F64F7A40F84D}"/>
                </a:ext>
              </a:extLst>
            </p:cNvPr>
            <p:cNvCxnSpPr>
              <a:cxnSpLocks/>
            </p:cNvCxnSpPr>
            <p:nvPr/>
          </p:nvCxnSpPr>
          <p:spPr>
            <a:xfrm>
              <a:off x="322387" y="1494986"/>
              <a:ext cx="2780924" cy="10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E89AECB-AA66-7BBE-634D-8A788D97E4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0346" y="1494986"/>
              <a:ext cx="2780924" cy="10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1896FD89-7BBA-18C8-16FA-07FF1852D025}"/>
                </a:ext>
              </a:extLst>
            </p:cNvPr>
            <p:cNvSpPr/>
            <p:nvPr/>
          </p:nvSpPr>
          <p:spPr>
            <a:xfrm>
              <a:off x="1593847" y="0"/>
              <a:ext cx="124082" cy="124082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2" name="Oval 611">
            <a:extLst>
              <a:ext uri="{FF2B5EF4-FFF2-40B4-BE49-F238E27FC236}">
                <a16:creationId xmlns:a16="http://schemas.microsoft.com/office/drawing/2014/main" id="{6BF15743-DD3F-3978-65DD-52BCECB7322A}"/>
              </a:ext>
            </a:extLst>
          </p:cNvPr>
          <p:cNvSpPr/>
          <p:nvPr/>
        </p:nvSpPr>
        <p:spPr>
          <a:xfrm>
            <a:off x="2105864" y="4740051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8B7DC04-FD08-7C99-925C-F989C9FAAB18}"/>
              </a:ext>
            </a:extLst>
          </p:cNvPr>
          <p:cNvSpPr/>
          <p:nvPr/>
        </p:nvSpPr>
        <p:spPr>
          <a:xfrm>
            <a:off x="1427315" y="2866592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15C19E20-A77E-60CA-3B2D-434F15A1CC8C}"/>
              </a:ext>
            </a:extLst>
          </p:cNvPr>
          <p:cNvSpPr/>
          <p:nvPr/>
        </p:nvSpPr>
        <p:spPr>
          <a:xfrm>
            <a:off x="2105864" y="5077142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89A1B85C-6F4A-6E86-56C0-8E37D0BFDA61}"/>
              </a:ext>
            </a:extLst>
          </p:cNvPr>
          <p:cNvSpPr/>
          <p:nvPr/>
        </p:nvSpPr>
        <p:spPr>
          <a:xfrm>
            <a:off x="1424408" y="3716418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54871BEC-35B9-873D-2490-94F72691686D}"/>
              </a:ext>
            </a:extLst>
          </p:cNvPr>
          <p:cNvSpPr/>
          <p:nvPr/>
        </p:nvSpPr>
        <p:spPr>
          <a:xfrm>
            <a:off x="2105864" y="4228880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5348F101-C1B6-AC6F-BD02-3049DDF7B899}"/>
              </a:ext>
            </a:extLst>
          </p:cNvPr>
          <p:cNvSpPr/>
          <p:nvPr/>
        </p:nvSpPr>
        <p:spPr>
          <a:xfrm>
            <a:off x="2106079" y="4393956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17759DAC-D02B-1726-0C41-973A73D24C0F}"/>
              </a:ext>
            </a:extLst>
          </p:cNvPr>
          <p:cNvSpPr/>
          <p:nvPr/>
        </p:nvSpPr>
        <p:spPr>
          <a:xfrm>
            <a:off x="1425997" y="4052062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517039-73D2-7027-5950-F267EC87A948}"/>
              </a:ext>
            </a:extLst>
          </p:cNvPr>
          <p:cNvSpPr/>
          <p:nvPr/>
        </p:nvSpPr>
        <p:spPr>
          <a:xfrm>
            <a:off x="2440029" y="2697066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6FBDF-68D7-0568-5A90-E219DBAF7A22}"/>
              </a:ext>
            </a:extLst>
          </p:cNvPr>
          <p:cNvSpPr/>
          <p:nvPr/>
        </p:nvSpPr>
        <p:spPr>
          <a:xfrm>
            <a:off x="2440029" y="3376023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5C89B6-4896-3B82-A734-4A8AFE8E3E6C}"/>
              </a:ext>
            </a:extLst>
          </p:cNvPr>
          <p:cNvSpPr/>
          <p:nvPr/>
        </p:nvSpPr>
        <p:spPr>
          <a:xfrm>
            <a:off x="2440029" y="3547032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BB65B4E5-FE21-3924-D20A-A2FBEAE821E2}"/>
              </a:ext>
            </a:extLst>
          </p:cNvPr>
          <p:cNvSpPr/>
          <p:nvPr/>
        </p:nvSpPr>
        <p:spPr>
          <a:xfrm>
            <a:off x="2437648" y="4564733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5711627B-89DD-F86A-CCFB-19B2DF9FB71E}"/>
              </a:ext>
            </a:extLst>
          </p:cNvPr>
          <p:cNvSpPr/>
          <p:nvPr/>
        </p:nvSpPr>
        <p:spPr>
          <a:xfrm>
            <a:off x="2103854" y="4905693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1AB8D486-2850-F617-1C35-35C99D61CD4E}"/>
              </a:ext>
            </a:extLst>
          </p:cNvPr>
          <p:cNvSpPr/>
          <p:nvPr/>
        </p:nvSpPr>
        <p:spPr>
          <a:xfrm>
            <a:off x="1425869" y="5598993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31C0EF-393E-C556-75E3-2C73AC5B35B5}"/>
              </a:ext>
            </a:extLst>
          </p:cNvPr>
          <p:cNvSpPr/>
          <p:nvPr/>
        </p:nvSpPr>
        <p:spPr>
          <a:xfrm>
            <a:off x="2433934" y="6115734"/>
            <a:ext cx="61933" cy="6193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1658A4-4475-90A8-A2E3-4AC655C29D6B}"/>
              </a:ext>
            </a:extLst>
          </p:cNvPr>
          <p:cNvSpPr/>
          <p:nvPr/>
        </p:nvSpPr>
        <p:spPr>
          <a:xfrm>
            <a:off x="2430866" y="6392605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EE05F-83CC-E016-D926-AA6798C6241A}"/>
              </a:ext>
            </a:extLst>
          </p:cNvPr>
          <p:cNvSpPr txBox="1"/>
          <p:nvPr/>
        </p:nvSpPr>
        <p:spPr>
          <a:xfrm>
            <a:off x="1733691" y="6038978"/>
            <a:ext cx="648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CA" dirty="0"/>
              <a:t>NA &gt; ~10%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89E9E-661A-7588-74EF-863688CAA425}"/>
              </a:ext>
            </a:extLst>
          </p:cNvPr>
          <p:cNvSpPr txBox="1"/>
          <p:nvPr/>
        </p:nvSpPr>
        <p:spPr>
          <a:xfrm>
            <a:off x="1733692" y="6315849"/>
            <a:ext cx="648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CA" dirty="0"/>
              <a:t>NA &lt; ~10%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9308FC-D588-EF53-460B-56E55FEC24C7}"/>
              </a:ext>
            </a:extLst>
          </p:cNvPr>
          <p:cNvSpPr/>
          <p:nvPr/>
        </p:nvSpPr>
        <p:spPr>
          <a:xfrm>
            <a:off x="2825179" y="6115734"/>
            <a:ext cx="61933" cy="61933"/>
          </a:xfrm>
          <a:prstGeom prst="ellipse">
            <a:avLst/>
          </a:prstGeom>
          <a:solidFill>
            <a:srgbClr val="A4B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A59E94-0C20-94E5-F6E6-69E83EAAEB64}"/>
              </a:ext>
            </a:extLst>
          </p:cNvPr>
          <p:cNvSpPr/>
          <p:nvPr/>
        </p:nvSpPr>
        <p:spPr>
          <a:xfrm>
            <a:off x="2825179" y="6392605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A4B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A4755-C56C-D179-65D3-7B4C92CD0E2B}"/>
              </a:ext>
            </a:extLst>
          </p:cNvPr>
          <p:cNvSpPr txBox="1"/>
          <p:nvPr/>
        </p:nvSpPr>
        <p:spPr>
          <a:xfrm>
            <a:off x="2932382" y="6038978"/>
            <a:ext cx="794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CA" dirty="0"/>
              <a:t>High 0 Low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DF8EA-B35D-0A27-1F74-37F2ED971F2B}"/>
              </a:ext>
            </a:extLst>
          </p:cNvPr>
          <p:cNvSpPr txBox="1"/>
          <p:nvPr/>
        </p:nvSpPr>
        <p:spPr>
          <a:xfrm>
            <a:off x="2932383" y="6315849"/>
            <a:ext cx="79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CA" dirty="0"/>
              <a:t>Low 0 High NA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9D8D8-E124-4ECC-13EA-EBC480456E27}"/>
              </a:ext>
            </a:extLst>
          </p:cNvPr>
          <p:cNvGrpSpPr/>
          <p:nvPr/>
        </p:nvGrpSpPr>
        <p:grpSpPr>
          <a:xfrm>
            <a:off x="8760120" y="2844003"/>
            <a:ext cx="2782152" cy="2782152"/>
            <a:chOff x="5548101" y="3601911"/>
            <a:chExt cx="3181948" cy="31819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873991-33AE-4528-455B-1D02D78932F5}"/>
                </a:ext>
              </a:extLst>
            </p:cNvPr>
            <p:cNvSpPr/>
            <p:nvPr/>
          </p:nvSpPr>
          <p:spPr>
            <a:xfrm>
              <a:off x="6212967" y="4266777"/>
              <a:ext cx="1852216" cy="1852216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02FCC3-8F1A-B54E-F186-5917944A9753}"/>
                </a:ext>
              </a:extLst>
            </p:cNvPr>
            <p:cNvSpPr/>
            <p:nvPr/>
          </p:nvSpPr>
          <p:spPr>
            <a:xfrm>
              <a:off x="6326791" y="4374932"/>
              <a:ext cx="1624568" cy="1624568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0F8D40-F6A1-B9A2-BAE7-07FF88BE7089}"/>
                </a:ext>
              </a:extLst>
            </p:cNvPr>
            <p:cNvSpPr/>
            <p:nvPr/>
          </p:nvSpPr>
          <p:spPr>
            <a:xfrm>
              <a:off x="6725173" y="4773313"/>
              <a:ext cx="827805" cy="827805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488FA8-F1F7-1228-0209-43DBBC0B3132}"/>
                </a:ext>
              </a:extLst>
            </p:cNvPr>
            <p:cNvSpPr/>
            <p:nvPr/>
          </p:nvSpPr>
          <p:spPr>
            <a:xfrm>
              <a:off x="6823474" y="4871615"/>
              <a:ext cx="631202" cy="63120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D7793C-2E77-BE94-1D5D-B09199402572}"/>
                </a:ext>
              </a:extLst>
            </p:cNvPr>
            <p:cNvSpPr/>
            <p:nvPr/>
          </p:nvSpPr>
          <p:spPr>
            <a:xfrm>
              <a:off x="8308378" y="5143771"/>
              <a:ext cx="103907" cy="1039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A3C112-37E3-4679-8F38-3A913E6B5E67}"/>
                </a:ext>
              </a:extLst>
            </p:cNvPr>
            <p:cNvSpPr/>
            <p:nvPr/>
          </p:nvSpPr>
          <p:spPr>
            <a:xfrm>
              <a:off x="7087122" y="6357468"/>
              <a:ext cx="103907" cy="1039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4339F8-5730-C99F-8E32-BD5CFBAAAD8B}"/>
                </a:ext>
              </a:extLst>
            </p:cNvPr>
            <p:cNvSpPr/>
            <p:nvPr/>
          </p:nvSpPr>
          <p:spPr>
            <a:xfrm>
              <a:off x="5871236" y="5137741"/>
              <a:ext cx="103907" cy="1039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7D678B-B698-EC17-8113-4C764746C6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00" y="5190966"/>
              <a:ext cx="2328751" cy="850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9A8EFC-80D6-0C52-E5BE-6686A568FAB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4700" y="5190966"/>
              <a:ext cx="2328751" cy="850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411C61-A1C6-1608-8FEF-3BA6DDDD2A27}"/>
                </a:ext>
              </a:extLst>
            </p:cNvPr>
            <p:cNvSpPr txBox="1"/>
            <p:nvPr/>
          </p:nvSpPr>
          <p:spPr>
            <a:xfrm>
              <a:off x="7098492" y="4357091"/>
              <a:ext cx="396372" cy="228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10m</a:t>
              </a:r>
              <a:endParaRPr lang="en-US" sz="700" dirty="0"/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7F87DF70-6460-5832-F6EF-21792C4D1DAE}"/>
                </a:ext>
              </a:extLst>
            </p:cNvPr>
            <p:cNvSpPr txBox="1"/>
            <p:nvPr/>
          </p:nvSpPr>
          <p:spPr>
            <a:xfrm>
              <a:off x="7098492" y="4065508"/>
              <a:ext cx="524707" cy="228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11.28m</a:t>
              </a:r>
              <a:endParaRPr lang="en-US" sz="700" dirty="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0008B96-D830-391F-DAC4-8EE2630256E0}"/>
                </a:ext>
              </a:extLst>
            </p:cNvPr>
            <p:cNvSpPr txBox="1"/>
            <p:nvPr/>
          </p:nvSpPr>
          <p:spPr>
            <a:xfrm>
              <a:off x="7098492" y="4899589"/>
              <a:ext cx="473373" cy="228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3.99m</a:t>
              </a:r>
              <a:endParaRPr lang="en-US" sz="700" dirty="0"/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2B0B046D-79C3-4A72-0A8F-023FE19627CF}"/>
                </a:ext>
              </a:extLst>
            </p:cNvPr>
            <p:cNvSpPr txBox="1"/>
            <p:nvPr/>
          </p:nvSpPr>
          <p:spPr>
            <a:xfrm>
              <a:off x="7098492" y="4608213"/>
              <a:ext cx="473373" cy="228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5.64m</a:t>
              </a:r>
              <a:endParaRPr lang="en-US" sz="700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1ACD2D40-1C99-561D-4383-1A58DD372B98}"/>
                </a:ext>
              </a:extLst>
            </p:cNvPr>
            <p:cNvSpPr/>
            <p:nvPr/>
          </p:nvSpPr>
          <p:spPr>
            <a:xfrm>
              <a:off x="7087122" y="3939062"/>
              <a:ext cx="103907" cy="1039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72CB81D-1F16-1BF0-723B-5C5FC203A4F7}"/>
                </a:ext>
              </a:extLst>
            </p:cNvPr>
            <p:cNvSpPr/>
            <p:nvPr/>
          </p:nvSpPr>
          <p:spPr>
            <a:xfrm>
              <a:off x="5548101" y="3601911"/>
              <a:ext cx="3181948" cy="3181948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0054D09-BB61-C076-A320-024141E34ADD}"/>
              </a:ext>
            </a:extLst>
          </p:cNvPr>
          <p:cNvSpPr/>
          <p:nvPr/>
        </p:nvSpPr>
        <p:spPr>
          <a:xfrm>
            <a:off x="2106236" y="5425501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B03CA3F-375B-5569-24F7-2F56FCE69938}"/>
              </a:ext>
            </a:extLst>
          </p:cNvPr>
          <p:cNvSpPr/>
          <p:nvPr/>
        </p:nvSpPr>
        <p:spPr>
          <a:xfrm>
            <a:off x="1759271" y="3037274"/>
            <a:ext cx="61933" cy="61933"/>
          </a:xfrm>
          <a:prstGeom prst="ellipse">
            <a:avLst/>
          </a:prstGeom>
          <a:solidFill>
            <a:schemeClr val="bg1"/>
          </a:solidFill>
          <a:ln>
            <a:solidFill>
              <a:srgbClr val="E2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5629B-D3C9-68A6-9469-CE87262359C2}"/>
              </a:ext>
            </a:extLst>
          </p:cNvPr>
          <p:cNvSpPr txBox="1"/>
          <p:nvPr/>
        </p:nvSpPr>
        <p:spPr>
          <a:xfrm>
            <a:off x="8920455" y="5882891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Relevant files: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AEC6B5-D1AC-8F66-5262-286FAED52D87}"/>
              </a:ext>
            </a:extLst>
          </p:cNvPr>
          <p:cNvSpPr txBox="1"/>
          <p:nvPr/>
        </p:nvSpPr>
        <p:spPr>
          <a:xfrm>
            <a:off x="9559875" y="6305346"/>
            <a:ext cx="1569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/>
              <a:t>zero_patterns_nas.csv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290058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F1660-0AFE-F951-0875-B1F8E928E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94"/>
          <a:stretch/>
        </p:blipFill>
        <p:spPr>
          <a:xfrm>
            <a:off x="782845" y="723695"/>
            <a:ext cx="6023395" cy="5551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0448E7-3A7E-FC82-9F89-A1C64CBD9DD6}"/>
              </a:ext>
            </a:extLst>
          </p:cNvPr>
          <p:cNvSpPr txBox="1"/>
          <p:nvPr/>
        </p:nvSpPr>
        <p:spPr>
          <a:xfrm>
            <a:off x="7863841" y="1566148"/>
            <a:ext cx="43281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Any large discrepancies on zero patterns?</a:t>
            </a:r>
            <a:endParaRPr lang="en-CA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519193-AC91-6C69-B789-DFC22838ED9A}"/>
              </a:ext>
            </a:extLst>
          </p:cNvPr>
          <p:cNvGrpSpPr/>
          <p:nvPr/>
        </p:nvGrpSpPr>
        <p:grpSpPr>
          <a:xfrm>
            <a:off x="8617788" y="2495512"/>
            <a:ext cx="2449317" cy="2849105"/>
            <a:chOff x="8617788" y="2495512"/>
            <a:chExt cx="2449317" cy="28491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6AEF26-5C28-6372-E797-FA851AE7F40A}"/>
                </a:ext>
              </a:extLst>
            </p:cNvPr>
            <p:cNvSpPr txBox="1"/>
            <p:nvPr/>
          </p:nvSpPr>
          <p:spPr>
            <a:xfrm>
              <a:off x="9269030" y="4188775"/>
              <a:ext cx="1244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i="1" dirty="0">
                  <a:solidFill>
                    <a:schemeClr val="bg2">
                      <a:lumMod val="50000"/>
                    </a:schemeClr>
                  </a:solidFill>
                </a:rPr>
                <a:t>Disturbance</a:t>
              </a:r>
              <a:endParaRPr lang="en-CA" sz="10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235E53-AE0B-C343-1DA7-6C96A8815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182" y="3393882"/>
              <a:ext cx="1935502" cy="535271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D1C6C1-0166-EF16-06AF-34D09A0EC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1559" y="3661242"/>
              <a:ext cx="1932125" cy="261155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DAC5E6-D220-FE49-1BE7-EBEF1CD2F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182" y="3504016"/>
              <a:ext cx="1938034" cy="421759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490AC4-4916-6EE7-70D6-50AD38E2C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3683" y="2905798"/>
              <a:ext cx="0" cy="10212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8729D3-8329-6718-5CB2-8E19C17CC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713" y="2905798"/>
              <a:ext cx="0" cy="10212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61C111-2FFD-9D2D-0999-DD415BAFB155}"/>
                </a:ext>
              </a:extLst>
            </p:cNvPr>
            <p:cNvCxnSpPr>
              <a:cxnSpLocks/>
            </p:cNvCxnSpPr>
            <p:nvPr/>
          </p:nvCxnSpPr>
          <p:spPr>
            <a:xfrm>
              <a:off x="8921559" y="3407105"/>
              <a:ext cx="1936566" cy="525425"/>
            </a:xfrm>
            <a:prstGeom prst="line">
              <a:avLst/>
            </a:prstGeom>
            <a:ln w="9525">
              <a:solidFill>
                <a:srgbClr val="FC8D6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B64385-13ED-CC53-B70B-B54FDC92DECA}"/>
                </a:ext>
              </a:extLst>
            </p:cNvPr>
            <p:cNvCxnSpPr>
              <a:cxnSpLocks/>
            </p:cNvCxnSpPr>
            <p:nvPr/>
          </p:nvCxnSpPr>
          <p:spPr>
            <a:xfrm>
              <a:off x="8936964" y="3925846"/>
              <a:ext cx="19196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41852C-3D9B-9B2E-693A-226F432181BC}"/>
                </a:ext>
              </a:extLst>
            </p:cNvPr>
            <p:cNvCxnSpPr>
              <a:cxnSpLocks/>
            </p:cNvCxnSpPr>
            <p:nvPr/>
          </p:nvCxnSpPr>
          <p:spPr>
            <a:xfrm>
              <a:off x="8913869" y="3217641"/>
              <a:ext cx="1935248" cy="705882"/>
            </a:xfrm>
            <a:prstGeom prst="line">
              <a:avLst/>
            </a:prstGeom>
            <a:ln w="9525">
              <a:solidFill>
                <a:srgbClr val="FC8D6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43AAFC-BDE5-631B-4AE4-66ADD477E62A}"/>
                </a:ext>
              </a:extLst>
            </p:cNvPr>
            <p:cNvSpPr txBox="1"/>
            <p:nvPr/>
          </p:nvSpPr>
          <p:spPr>
            <a:xfrm>
              <a:off x="8617788" y="3952898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solidFill>
                    <a:schemeClr val="bg2">
                      <a:lumMod val="75000"/>
                    </a:schemeClr>
                  </a:solidFill>
                </a:rPr>
                <a:t>Before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700B4A-B29E-B8E4-F4E2-B00605A2BD0E}"/>
                </a:ext>
              </a:extLst>
            </p:cNvPr>
            <p:cNvSpPr txBox="1"/>
            <p:nvPr/>
          </p:nvSpPr>
          <p:spPr>
            <a:xfrm>
              <a:off x="10579018" y="3952898"/>
              <a:ext cx="449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solidFill>
                    <a:schemeClr val="bg2">
                      <a:lumMod val="75000"/>
                    </a:schemeClr>
                  </a:solidFill>
                </a:rPr>
                <a:t>After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4307BA-1C9B-C8C3-9940-78B705EB0965}"/>
                </a:ext>
              </a:extLst>
            </p:cNvPr>
            <p:cNvCxnSpPr>
              <a:cxnSpLocks/>
            </p:cNvCxnSpPr>
            <p:nvPr/>
          </p:nvCxnSpPr>
          <p:spPr>
            <a:xfrm>
              <a:off x="9779561" y="2606783"/>
              <a:ext cx="207682" cy="0"/>
            </a:xfrm>
            <a:prstGeom prst="line">
              <a:avLst/>
            </a:prstGeom>
            <a:ln w="19050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C5AC4E-6881-CE1D-AE15-79BBB6167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561" y="2820004"/>
              <a:ext cx="207682" cy="1445"/>
            </a:xfrm>
            <a:prstGeom prst="line">
              <a:avLst/>
            </a:prstGeom>
            <a:ln w="19050">
              <a:solidFill>
                <a:srgbClr val="FC8D6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DCABC1-46A4-191D-75B8-7FF88EDA4655}"/>
                </a:ext>
              </a:extLst>
            </p:cNvPr>
            <p:cNvSpPr txBox="1"/>
            <p:nvPr/>
          </p:nvSpPr>
          <p:spPr>
            <a:xfrm>
              <a:off x="9987242" y="2495512"/>
              <a:ext cx="9168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/>
                <a:t>0 -&gt; Non zero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E13685-8347-17FA-1D09-7B33B4B1D4C0}"/>
                </a:ext>
              </a:extLst>
            </p:cNvPr>
            <p:cNvSpPr txBox="1"/>
            <p:nvPr/>
          </p:nvSpPr>
          <p:spPr>
            <a:xfrm>
              <a:off x="9987241" y="2710199"/>
              <a:ext cx="9168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/>
                <a:t>Non zero -&gt; 0</a:t>
              </a:r>
            </a:p>
          </p:txBody>
        </p:sp>
        <p:grpSp>
          <p:nvGrpSpPr>
            <p:cNvPr id="26" name="Group 4">
              <a:extLst>
                <a:ext uri="{FF2B5EF4-FFF2-40B4-BE49-F238E27FC236}">
                  <a16:creationId xmlns:a16="http://schemas.microsoft.com/office/drawing/2014/main" id="{BDEA5685-FCCA-A3D0-A404-528BCDE5D8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39080" y="4768819"/>
              <a:ext cx="2328025" cy="575798"/>
              <a:chOff x="5278" y="32"/>
              <a:chExt cx="3754" cy="567"/>
            </a:xfrm>
          </p:grpSpPr>
          <p:sp>
            <p:nvSpPr>
              <p:cNvPr id="29" name="AutoShape 3">
                <a:extLst>
                  <a:ext uri="{FF2B5EF4-FFF2-40B4-BE49-F238E27FC236}">
                    <a16:creationId xmlns:a16="http://schemas.microsoft.com/office/drawing/2014/main" id="{8ED4F29B-C7E0-8A80-1D09-18E66D85D29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595" y="32"/>
                <a:ext cx="312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" name="Line 5">
                <a:extLst>
                  <a:ext uri="{FF2B5EF4-FFF2-40B4-BE49-F238E27FC236}">
                    <a16:creationId xmlns:a16="http://schemas.microsoft.com/office/drawing/2014/main" id="{D295D8E2-FDD8-EE68-B2BA-4368263E0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8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31" name="Line 6">
                <a:extLst>
                  <a:ext uri="{FF2B5EF4-FFF2-40B4-BE49-F238E27FC236}">
                    <a16:creationId xmlns:a16="http://schemas.microsoft.com/office/drawing/2014/main" id="{E42D5347-1F01-3DBD-A1B1-B447D04C7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8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64" name="Line 7">
                <a:extLst>
                  <a:ext uri="{FF2B5EF4-FFF2-40B4-BE49-F238E27FC236}">
                    <a16:creationId xmlns:a16="http://schemas.microsoft.com/office/drawing/2014/main" id="{346DAF4E-9D82-2DE7-4509-D0024250F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57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65" name="Line 8">
                <a:extLst>
                  <a:ext uri="{FF2B5EF4-FFF2-40B4-BE49-F238E27FC236}">
                    <a16:creationId xmlns:a16="http://schemas.microsoft.com/office/drawing/2014/main" id="{22DFF663-EE2D-A0D9-8572-4B7F2C3DF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77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66" name="Line 9">
                <a:extLst>
                  <a:ext uri="{FF2B5EF4-FFF2-40B4-BE49-F238E27FC236}">
                    <a16:creationId xmlns:a16="http://schemas.microsoft.com/office/drawing/2014/main" id="{4470D5DA-905C-DF77-8960-03B1655A1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29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67" name="Line 10">
                <a:extLst>
                  <a:ext uri="{FF2B5EF4-FFF2-40B4-BE49-F238E27FC236}">
                    <a16:creationId xmlns:a16="http://schemas.microsoft.com/office/drawing/2014/main" id="{CDA98B9B-A948-74B5-843D-B2291D3A4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9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68" name="Line 11">
                <a:extLst>
                  <a:ext uri="{FF2B5EF4-FFF2-40B4-BE49-F238E27FC236}">
                    <a16:creationId xmlns:a16="http://schemas.microsoft.com/office/drawing/2014/main" id="{C838E69C-C61E-850B-5035-CD75164CF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66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69" name="Line 12">
                <a:extLst>
                  <a:ext uri="{FF2B5EF4-FFF2-40B4-BE49-F238E27FC236}">
                    <a16:creationId xmlns:a16="http://schemas.microsoft.com/office/drawing/2014/main" id="{3CAB577F-6D3D-CB69-A2A6-5A088094B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" y="149"/>
                <a:ext cx="986" cy="0"/>
              </a:xfrm>
              <a:prstGeom prst="line">
                <a:avLst/>
              </a:prstGeom>
              <a:noFill/>
              <a:ln w="63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70" name="Line 13">
                <a:extLst>
                  <a:ext uri="{FF2B5EF4-FFF2-40B4-BE49-F238E27FC236}">
                    <a16:creationId xmlns:a16="http://schemas.microsoft.com/office/drawing/2014/main" id="{8ABEEA1F-9C09-7C1C-3A48-E08C4BC10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72" y="149"/>
                <a:ext cx="982" cy="0"/>
              </a:xfrm>
              <a:prstGeom prst="line">
                <a:avLst/>
              </a:prstGeom>
              <a:noFill/>
              <a:ln w="63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71" name="Rectangle 14">
                <a:extLst>
                  <a:ext uri="{FF2B5EF4-FFF2-40B4-BE49-F238E27FC236}">
                    <a16:creationId xmlns:a16="http://schemas.microsoft.com/office/drawing/2014/main" id="{221215DF-7D90-72F6-C26F-A228F9D00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" y="65"/>
                <a:ext cx="82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5CC94D42-61AD-077D-0427-0EB6D5B07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" y="65"/>
                <a:ext cx="820" cy="168"/>
              </a:xfrm>
              <a:custGeom>
                <a:avLst/>
                <a:gdLst>
                  <a:gd name="T0" fmla="*/ 227 w 227"/>
                  <a:gd name="T1" fmla="*/ 46 h 46"/>
                  <a:gd name="T2" fmla="*/ 0 w 227"/>
                  <a:gd name="T3" fmla="*/ 46 h 46"/>
                  <a:gd name="T4" fmla="*/ 0 w 227"/>
                  <a:gd name="T5" fmla="*/ 0 h 46"/>
                  <a:gd name="T6" fmla="*/ 227 w 227"/>
                  <a:gd name="T7" fmla="*/ 0 h 46"/>
                  <a:gd name="T8" fmla="*/ 227 w 227"/>
                  <a:gd name="T9" fmla="*/ 46 h 46"/>
                  <a:gd name="T10" fmla="*/ 227 w 227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6">
                    <a:moveTo>
                      <a:pt x="227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227" y="0"/>
                    </a:lnTo>
                    <a:lnTo>
                      <a:pt x="227" y="46"/>
                    </a:lnTo>
                    <a:lnTo>
                      <a:pt x="227" y="46"/>
                    </a:lnTo>
                  </a:path>
                </a:pathLst>
              </a:custGeom>
              <a:noFill/>
              <a:ln w="6350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A7E7F6FB-DEF3-E819-5844-1937ABFB3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9" y="65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74" name="Rectangle 17">
                <a:extLst>
                  <a:ext uri="{FF2B5EF4-FFF2-40B4-BE49-F238E27FC236}">
                    <a16:creationId xmlns:a16="http://schemas.microsoft.com/office/drawing/2014/main" id="{F425BAA5-54F4-31F9-2C31-55F7F2557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" y="280"/>
                <a:ext cx="10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18">
                <a:extLst>
                  <a:ext uri="{FF2B5EF4-FFF2-40B4-BE49-F238E27FC236}">
                    <a16:creationId xmlns:a16="http://schemas.microsoft.com/office/drawing/2014/main" id="{BFDFCBEF-C904-19D6-FB7A-56532DC8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5" y="278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110A31A4-88EA-9B05-10D4-B08D7E3FF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5" y="280"/>
                <a:ext cx="2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8088B4D1-690E-65D9-F744-CA6C65F34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463"/>
                <a:ext cx="375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1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</a:rPr>
                  <a:t>N years between measurements</a:t>
                </a:r>
                <a:endPara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1069086A-A3EE-DCC3-08C1-A5AE59F97EA2}"/>
                </a:ext>
              </a:extLst>
            </p:cNvPr>
            <p:cNvSpPr/>
            <p:nvPr/>
          </p:nvSpPr>
          <p:spPr>
            <a:xfrm rot="16200000">
              <a:off x="9802017" y="3601450"/>
              <a:ext cx="158355" cy="1926957"/>
            </a:xfrm>
            <a:prstGeom prst="leftBrace">
              <a:avLst>
                <a:gd name="adj1" fmla="val 14647"/>
                <a:gd name="adj2" fmla="val 50000"/>
              </a:avLst>
            </a:prstGeom>
            <a:ln>
              <a:solidFill>
                <a:srgbClr val="B2661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</p:grpSp>
    </p:spTree>
    <p:extLst>
      <p:ext uri="{BB962C8B-B14F-4D97-AF65-F5344CB8AC3E}">
        <p14:creationId xmlns:p14="http://schemas.microsoft.com/office/powerpoint/2010/main" val="27122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71F539F-5678-61A2-73A5-3F53ADBD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8" y="623455"/>
            <a:ext cx="8392372" cy="5594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3FF3D5-157F-337C-EEA0-035A3C22F4D5}"/>
              </a:ext>
            </a:extLst>
          </p:cNvPr>
          <p:cNvSpPr txBox="1"/>
          <p:nvPr/>
        </p:nvSpPr>
        <p:spPr>
          <a:xfrm>
            <a:off x="9509798" y="4135371"/>
            <a:ext cx="243413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6"/>
                </a:solidFill>
              </a:rPr>
              <a:t>LIVE BIOMASS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583B5-9CF5-F7EF-EBCF-07F81C9ECCDE}"/>
              </a:ext>
            </a:extLst>
          </p:cNvPr>
          <p:cNvSpPr txBox="1"/>
          <p:nvPr/>
        </p:nvSpPr>
        <p:spPr>
          <a:xfrm>
            <a:off x="9612439" y="4779291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accent4">
                    <a:lumMod val="75000"/>
                  </a:schemeClr>
                </a:solidFill>
              </a:rPr>
              <a:t>REMEASUREMENT</a:t>
            </a:r>
          </a:p>
          <a:p>
            <a:pPr algn="ctr"/>
            <a:r>
              <a:rPr lang="en-CA" i="1" dirty="0">
                <a:solidFill>
                  <a:schemeClr val="accent4">
                    <a:lumMod val="75000"/>
                  </a:schemeClr>
                </a:solidFill>
              </a:rPr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4648E-88CB-F4E5-264E-35C602651E35}"/>
              </a:ext>
            </a:extLst>
          </p:cNvPr>
          <p:cNvSpPr/>
          <p:nvPr/>
        </p:nvSpPr>
        <p:spPr>
          <a:xfrm>
            <a:off x="2231276" y="3616037"/>
            <a:ext cx="490537" cy="79308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A37566-9D63-E60F-0461-7612A29B9BF8}"/>
              </a:ext>
            </a:extLst>
          </p:cNvPr>
          <p:cNvSpPr/>
          <p:nvPr/>
        </p:nvSpPr>
        <p:spPr>
          <a:xfrm>
            <a:off x="2231276" y="5218831"/>
            <a:ext cx="490537" cy="79308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9995FF-364B-A749-67AC-0CB1EC1519BF}"/>
              </a:ext>
            </a:extLst>
          </p:cNvPr>
          <p:cNvSpPr/>
          <p:nvPr/>
        </p:nvSpPr>
        <p:spPr>
          <a:xfrm>
            <a:off x="2231276" y="1224950"/>
            <a:ext cx="490537" cy="76299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C199AC-3FC6-09A6-65CA-551C2507E669}"/>
              </a:ext>
            </a:extLst>
          </p:cNvPr>
          <p:cNvGrpSpPr/>
          <p:nvPr/>
        </p:nvGrpSpPr>
        <p:grpSpPr>
          <a:xfrm>
            <a:off x="9325154" y="865120"/>
            <a:ext cx="2449317" cy="2849105"/>
            <a:chOff x="8617788" y="2495512"/>
            <a:chExt cx="2449317" cy="284910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0DA990-1EC7-BC8A-3B3C-1B6B74AB79C3}"/>
                </a:ext>
              </a:extLst>
            </p:cNvPr>
            <p:cNvSpPr txBox="1"/>
            <p:nvPr/>
          </p:nvSpPr>
          <p:spPr>
            <a:xfrm>
              <a:off x="9269030" y="4188775"/>
              <a:ext cx="1244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i="1" dirty="0">
                  <a:solidFill>
                    <a:schemeClr val="bg2">
                      <a:lumMod val="50000"/>
                    </a:schemeClr>
                  </a:solidFill>
                </a:rPr>
                <a:t>Disturbance</a:t>
              </a:r>
              <a:endParaRPr lang="en-CA" sz="10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4A19D4A-A261-28B0-4FF6-88D8B52A1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182" y="3393882"/>
              <a:ext cx="1935502" cy="535271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B99162-0B7D-A0AA-3B6E-8FD2ABA0C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1559" y="3661242"/>
              <a:ext cx="1932125" cy="261155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73C99E-F001-C144-9847-BC1BDFFA3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182" y="3504016"/>
              <a:ext cx="1938034" cy="421759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046BE1-883D-2ADE-7E4A-A808FEA21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3683" y="2905798"/>
              <a:ext cx="0" cy="10212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0597CC-E732-3393-DD4D-AAEC712A8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713" y="2905798"/>
              <a:ext cx="0" cy="10212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152C1D9-63B4-70FE-F18B-B0CE7FA5D9E6}"/>
                </a:ext>
              </a:extLst>
            </p:cNvPr>
            <p:cNvCxnSpPr>
              <a:cxnSpLocks/>
            </p:cNvCxnSpPr>
            <p:nvPr/>
          </p:nvCxnSpPr>
          <p:spPr>
            <a:xfrm>
              <a:off x="8921559" y="3407105"/>
              <a:ext cx="1936566" cy="525425"/>
            </a:xfrm>
            <a:prstGeom prst="line">
              <a:avLst/>
            </a:prstGeom>
            <a:ln w="9525">
              <a:solidFill>
                <a:srgbClr val="FC8D6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1C2176-9051-2BD5-EB5D-A374A53BB231}"/>
                </a:ext>
              </a:extLst>
            </p:cNvPr>
            <p:cNvCxnSpPr>
              <a:cxnSpLocks/>
            </p:cNvCxnSpPr>
            <p:nvPr/>
          </p:nvCxnSpPr>
          <p:spPr>
            <a:xfrm>
              <a:off x="8936964" y="3925846"/>
              <a:ext cx="19196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E8CD07B-E1AF-5F05-76D7-FA101FF6B9EF}"/>
                </a:ext>
              </a:extLst>
            </p:cNvPr>
            <p:cNvCxnSpPr>
              <a:cxnSpLocks/>
            </p:cNvCxnSpPr>
            <p:nvPr/>
          </p:nvCxnSpPr>
          <p:spPr>
            <a:xfrm>
              <a:off x="8913869" y="3217641"/>
              <a:ext cx="1935248" cy="705882"/>
            </a:xfrm>
            <a:prstGeom prst="line">
              <a:avLst/>
            </a:prstGeom>
            <a:ln w="9525">
              <a:solidFill>
                <a:srgbClr val="FC8D6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D4877A-50D9-57BD-4654-4503E7D5D328}"/>
                </a:ext>
              </a:extLst>
            </p:cNvPr>
            <p:cNvSpPr txBox="1"/>
            <p:nvPr/>
          </p:nvSpPr>
          <p:spPr>
            <a:xfrm>
              <a:off x="8617788" y="3952898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solidFill>
                    <a:schemeClr val="bg2">
                      <a:lumMod val="75000"/>
                    </a:schemeClr>
                  </a:solidFill>
                </a:rPr>
                <a:t>Before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E0709B-8C42-6425-84B5-71E261E0BCDC}"/>
                </a:ext>
              </a:extLst>
            </p:cNvPr>
            <p:cNvSpPr txBox="1"/>
            <p:nvPr/>
          </p:nvSpPr>
          <p:spPr>
            <a:xfrm>
              <a:off x="10579018" y="3952898"/>
              <a:ext cx="449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solidFill>
                    <a:schemeClr val="bg2">
                      <a:lumMod val="75000"/>
                    </a:schemeClr>
                  </a:solidFill>
                </a:rPr>
                <a:t>After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C6AC02C-3961-89C4-58D3-8DE9B40BBF93}"/>
                </a:ext>
              </a:extLst>
            </p:cNvPr>
            <p:cNvCxnSpPr>
              <a:cxnSpLocks/>
            </p:cNvCxnSpPr>
            <p:nvPr/>
          </p:nvCxnSpPr>
          <p:spPr>
            <a:xfrm>
              <a:off x="9779561" y="2606783"/>
              <a:ext cx="207682" cy="0"/>
            </a:xfrm>
            <a:prstGeom prst="line">
              <a:avLst/>
            </a:prstGeom>
            <a:ln w="19050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A7844B5-E647-9948-AB52-0752C6B15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561" y="2820004"/>
              <a:ext cx="207682" cy="1445"/>
            </a:xfrm>
            <a:prstGeom prst="line">
              <a:avLst/>
            </a:prstGeom>
            <a:ln w="19050">
              <a:solidFill>
                <a:srgbClr val="FC8D6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434D9C6-DA15-268F-A1DF-48BADB140343}"/>
                </a:ext>
              </a:extLst>
            </p:cNvPr>
            <p:cNvSpPr txBox="1"/>
            <p:nvPr/>
          </p:nvSpPr>
          <p:spPr>
            <a:xfrm>
              <a:off x="9987242" y="2495512"/>
              <a:ext cx="9168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/>
                <a:t>0 -&gt; Non zero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D866045-1304-8EED-09E4-AC34AFBF365D}"/>
                </a:ext>
              </a:extLst>
            </p:cNvPr>
            <p:cNvSpPr txBox="1"/>
            <p:nvPr/>
          </p:nvSpPr>
          <p:spPr>
            <a:xfrm>
              <a:off x="9987241" y="2710199"/>
              <a:ext cx="9168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/>
                <a:t>Non zero -&gt; 0</a:t>
              </a:r>
            </a:p>
          </p:txBody>
        </p:sp>
        <p:grpSp>
          <p:nvGrpSpPr>
            <p:cNvPr id="104" name="Group 4">
              <a:extLst>
                <a:ext uri="{FF2B5EF4-FFF2-40B4-BE49-F238E27FC236}">
                  <a16:creationId xmlns:a16="http://schemas.microsoft.com/office/drawing/2014/main" id="{F492CE5C-6143-FA58-8CC2-04CEEBA8035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39080" y="4768819"/>
              <a:ext cx="2328025" cy="575798"/>
              <a:chOff x="5278" y="32"/>
              <a:chExt cx="3754" cy="567"/>
            </a:xfrm>
          </p:grpSpPr>
          <p:sp>
            <p:nvSpPr>
              <p:cNvPr id="106" name="AutoShape 3">
                <a:extLst>
                  <a:ext uri="{FF2B5EF4-FFF2-40B4-BE49-F238E27FC236}">
                    <a16:creationId xmlns:a16="http://schemas.microsoft.com/office/drawing/2014/main" id="{F07378FE-1518-29F5-14B8-13BC4A5C8D2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595" y="32"/>
                <a:ext cx="312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" name="Line 5">
                <a:extLst>
                  <a:ext uri="{FF2B5EF4-FFF2-40B4-BE49-F238E27FC236}">
                    <a16:creationId xmlns:a16="http://schemas.microsoft.com/office/drawing/2014/main" id="{09A4E040-9270-6DCB-B4C7-59128C09B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8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08" name="Line 6">
                <a:extLst>
                  <a:ext uri="{FF2B5EF4-FFF2-40B4-BE49-F238E27FC236}">
                    <a16:creationId xmlns:a16="http://schemas.microsoft.com/office/drawing/2014/main" id="{110F9CA9-A5FF-6006-4079-91456C7D0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8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09" name="Line 7">
                <a:extLst>
                  <a:ext uri="{FF2B5EF4-FFF2-40B4-BE49-F238E27FC236}">
                    <a16:creationId xmlns:a16="http://schemas.microsoft.com/office/drawing/2014/main" id="{C693F9C7-FC8E-7DEF-4D74-1CF25F44E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57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0" name="Line 8">
                <a:extLst>
                  <a:ext uri="{FF2B5EF4-FFF2-40B4-BE49-F238E27FC236}">
                    <a16:creationId xmlns:a16="http://schemas.microsoft.com/office/drawing/2014/main" id="{8CAFB5A1-C5C9-D808-BBDF-5FE1C6B9B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77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1" name="Line 9">
                <a:extLst>
                  <a:ext uri="{FF2B5EF4-FFF2-40B4-BE49-F238E27FC236}">
                    <a16:creationId xmlns:a16="http://schemas.microsoft.com/office/drawing/2014/main" id="{1B7CA71F-DA32-3907-DB1E-251287382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29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2" name="Line 10">
                <a:extLst>
                  <a:ext uri="{FF2B5EF4-FFF2-40B4-BE49-F238E27FC236}">
                    <a16:creationId xmlns:a16="http://schemas.microsoft.com/office/drawing/2014/main" id="{4A07D364-6D03-6D6F-8310-FF866B964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9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3" name="Line 11">
                <a:extLst>
                  <a:ext uri="{FF2B5EF4-FFF2-40B4-BE49-F238E27FC236}">
                    <a16:creationId xmlns:a16="http://schemas.microsoft.com/office/drawing/2014/main" id="{75D20EB4-AD66-D705-161E-973E59CD5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66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4" name="Line 12">
                <a:extLst>
                  <a:ext uri="{FF2B5EF4-FFF2-40B4-BE49-F238E27FC236}">
                    <a16:creationId xmlns:a16="http://schemas.microsoft.com/office/drawing/2014/main" id="{355D4F2C-5B1B-71F2-2B91-BBBF9F7B4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" y="149"/>
                <a:ext cx="986" cy="0"/>
              </a:xfrm>
              <a:prstGeom prst="line">
                <a:avLst/>
              </a:prstGeom>
              <a:noFill/>
              <a:ln w="63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5" name="Line 13">
                <a:extLst>
                  <a:ext uri="{FF2B5EF4-FFF2-40B4-BE49-F238E27FC236}">
                    <a16:creationId xmlns:a16="http://schemas.microsoft.com/office/drawing/2014/main" id="{E05A3373-5305-927F-0ACC-81C970A4C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72" y="149"/>
                <a:ext cx="982" cy="0"/>
              </a:xfrm>
              <a:prstGeom prst="line">
                <a:avLst/>
              </a:prstGeom>
              <a:noFill/>
              <a:ln w="63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6" name="Rectangle 14">
                <a:extLst>
                  <a:ext uri="{FF2B5EF4-FFF2-40B4-BE49-F238E27FC236}">
                    <a16:creationId xmlns:a16="http://schemas.microsoft.com/office/drawing/2014/main" id="{621793EE-B6CF-C9F3-90A8-92E89BB6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" y="65"/>
                <a:ext cx="82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7" name="Freeform 15">
                <a:extLst>
                  <a:ext uri="{FF2B5EF4-FFF2-40B4-BE49-F238E27FC236}">
                    <a16:creationId xmlns:a16="http://schemas.microsoft.com/office/drawing/2014/main" id="{39439859-D79D-1783-E432-41BBCFF80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" y="65"/>
                <a:ext cx="820" cy="168"/>
              </a:xfrm>
              <a:custGeom>
                <a:avLst/>
                <a:gdLst>
                  <a:gd name="T0" fmla="*/ 227 w 227"/>
                  <a:gd name="T1" fmla="*/ 46 h 46"/>
                  <a:gd name="T2" fmla="*/ 0 w 227"/>
                  <a:gd name="T3" fmla="*/ 46 h 46"/>
                  <a:gd name="T4" fmla="*/ 0 w 227"/>
                  <a:gd name="T5" fmla="*/ 0 h 46"/>
                  <a:gd name="T6" fmla="*/ 227 w 227"/>
                  <a:gd name="T7" fmla="*/ 0 h 46"/>
                  <a:gd name="T8" fmla="*/ 227 w 227"/>
                  <a:gd name="T9" fmla="*/ 46 h 46"/>
                  <a:gd name="T10" fmla="*/ 227 w 227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6">
                    <a:moveTo>
                      <a:pt x="227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227" y="0"/>
                    </a:lnTo>
                    <a:lnTo>
                      <a:pt x="227" y="46"/>
                    </a:lnTo>
                    <a:lnTo>
                      <a:pt x="227" y="46"/>
                    </a:lnTo>
                  </a:path>
                </a:pathLst>
              </a:custGeom>
              <a:noFill/>
              <a:ln w="6350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8" name="Line 16">
                <a:extLst>
                  <a:ext uri="{FF2B5EF4-FFF2-40B4-BE49-F238E27FC236}">
                    <a16:creationId xmlns:a16="http://schemas.microsoft.com/office/drawing/2014/main" id="{FA4CC5C0-666E-22DF-7F41-3AE320148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9" y="65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19" name="Rectangle 17">
                <a:extLst>
                  <a:ext uri="{FF2B5EF4-FFF2-40B4-BE49-F238E27FC236}">
                    <a16:creationId xmlns:a16="http://schemas.microsoft.com/office/drawing/2014/main" id="{89FAE349-AF94-527C-9C68-E22EF8D39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" y="280"/>
                <a:ext cx="10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Rectangle 18">
                <a:extLst>
                  <a:ext uri="{FF2B5EF4-FFF2-40B4-BE49-F238E27FC236}">
                    <a16:creationId xmlns:a16="http://schemas.microsoft.com/office/drawing/2014/main" id="{636C1377-C096-907D-EEE4-7214F27E4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5" y="278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Rectangle 19">
                <a:extLst>
                  <a:ext uri="{FF2B5EF4-FFF2-40B4-BE49-F238E27FC236}">
                    <a16:creationId xmlns:a16="http://schemas.microsoft.com/office/drawing/2014/main" id="{3E6F00C7-DA26-86F5-406F-804EA8403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5" y="280"/>
                <a:ext cx="2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Rectangle 20">
                <a:extLst>
                  <a:ext uri="{FF2B5EF4-FFF2-40B4-BE49-F238E27FC236}">
                    <a16:creationId xmlns:a16="http://schemas.microsoft.com/office/drawing/2014/main" id="{55BC3466-0C6E-2FF0-0918-F2CF8E72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463"/>
                <a:ext cx="375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1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</a:rPr>
                  <a:t>N years between measurements</a:t>
                </a:r>
                <a:endPara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5" name="Left Brace 104">
              <a:extLst>
                <a:ext uri="{FF2B5EF4-FFF2-40B4-BE49-F238E27FC236}">
                  <a16:creationId xmlns:a16="http://schemas.microsoft.com/office/drawing/2014/main" id="{619208B7-40FE-49FA-2C30-5E49CBBE149F}"/>
                </a:ext>
              </a:extLst>
            </p:cNvPr>
            <p:cNvSpPr/>
            <p:nvPr/>
          </p:nvSpPr>
          <p:spPr>
            <a:xfrm rot="16200000">
              <a:off x="9802017" y="3601450"/>
              <a:ext cx="158355" cy="1926957"/>
            </a:xfrm>
            <a:prstGeom prst="leftBrace">
              <a:avLst>
                <a:gd name="adj1" fmla="val 14647"/>
                <a:gd name="adj2" fmla="val 50000"/>
              </a:avLst>
            </a:prstGeom>
            <a:ln>
              <a:solidFill>
                <a:srgbClr val="B2661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0CF1F5-058B-FF77-31DA-0B54087FF6FB}"/>
              </a:ext>
            </a:extLst>
          </p:cNvPr>
          <p:cNvSpPr txBox="1"/>
          <p:nvPr/>
        </p:nvSpPr>
        <p:spPr>
          <a:xfrm>
            <a:off x="8938703" y="5530972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Relevant files: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403A3-E263-7658-F86E-71DE3D7E55D4}"/>
              </a:ext>
            </a:extLst>
          </p:cNvPr>
          <p:cNvSpPr txBox="1"/>
          <p:nvPr/>
        </p:nvSpPr>
        <p:spPr>
          <a:xfrm>
            <a:off x="9578123" y="5953427"/>
            <a:ext cx="186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/>
              <a:t>zero_pattern_lines_live.csv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242930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25546265-0AE2-4E46-FB4D-358C8A6B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9" y="201609"/>
            <a:ext cx="8609054" cy="6454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829B03-61B3-4DCC-60DE-E121651BB05E}"/>
              </a:ext>
            </a:extLst>
          </p:cNvPr>
          <p:cNvSpPr txBox="1"/>
          <p:nvPr/>
        </p:nvSpPr>
        <p:spPr>
          <a:xfrm>
            <a:off x="9636902" y="4779291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accent4">
                    <a:lumMod val="75000"/>
                  </a:schemeClr>
                </a:solidFill>
              </a:rPr>
              <a:t>REMEASUREMENT</a:t>
            </a:r>
          </a:p>
          <a:p>
            <a:pPr algn="ctr"/>
            <a:r>
              <a:rPr lang="en-CA" i="1" dirty="0">
                <a:solidFill>
                  <a:schemeClr val="accent4">
                    <a:lumMod val="75000"/>
                  </a:schemeClr>
                </a:solidFill>
              </a:rPr>
              <a:t>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0905F-8B68-E81E-286C-09E21728ECE5}"/>
              </a:ext>
            </a:extLst>
          </p:cNvPr>
          <p:cNvSpPr txBox="1"/>
          <p:nvPr/>
        </p:nvSpPr>
        <p:spPr>
          <a:xfrm>
            <a:off x="9514454" y="4135371"/>
            <a:ext cx="2483101" cy="461665"/>
          </a:xfrm>
          <a:prstGeom prst="rect">
            <a:avLst/>
          </a:prstGeom>
          <a:solidFill>
            <a:srgbClr val="FCE9D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DEAD BIOMASS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173B7-3F4F-2C4E-1FB2-761FFC9ADB49}"/>
              </a:ext>
            </a:extLst>
          </p:cNvPr>
          <p:cNvSpPr/>
          <p:nvPr/>
        </p:nvSpPr>
        <p:spPr>
          <a:xfrm>
            <a:off x="2283395" y="2179346"/>
            <a:ext cx="490537" cy="46128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CA4-E9D4-226F-5FAD-B4AF57241050}"/>
              </a:ext>
            </a:extLst>
          </p:cNvPr>
          <p:cNvSpPr/>
          <p:nvPr/>
        </p:nvSpPr>
        <p:spPr>
          <a:xfrm>
            <a:off x="2287528" y="1700081"/>
            <a:ext cx="490537" cy="46128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55F0D-750D-65FD-F798-A6AC8891DA68}"/>
              </a:ext>
            </a:extLst>
          </p:cNvPr>
          <p:cNvSpPr/>
          <p:nvPr/>
        </p:nvSpPr>
        <p:spPr>
          <a:xfrm>
            <a:off x="2279261" y="5049446"/>
            <a:ext cx="490537" cy="46128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57EAA2-709C-AF57-2393-24AA9035310C}"/>
              </a:ext>
            </a:extLst>
          </p:cNvPr>
          <p:cNvGrpSpPr/>
          <p:nvPr/>
        </p:nvGrpSpPr>
        <p:grpSpPr>
          <a:xfrm>
            <a:off x="9325154" y="865120"/>
            <a:ext cx="2449317" cy="2849105"/>
            <a:chOff x="8617788" y="2495512"/>
            <a:chExt cx="2449317" cy="284910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41F5348-A6FA-8AD1-83DD-0230FF8A4DC0}"/>
                </a:ext>
              </a:extLst>
            </p:cNvPr>
            <p:cNvSpPr txBox="1"/>
            <p:nvPr/>
          </p:nvSpPr>
          <p:spPr>
            <a:xfrm>
              <a:off x="9269030" y="4188775"/>
              <a:ext cx="1244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i="1" dirty="0">
                  <a:solidFill>
                    <a:schemeClr val="bg2">
                      <a:lumMod val="50000"/>
                    </a:schemeClr>
                  </a:solidFill>
                </a:rPr>
                <a:t>Disturbance</a:t>
              </a:r>
              <a:endParaRPr lang="en-CA" sz="10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9DC5BD-E1FA-FE94-46DA-2BBB95CB9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182" y="3393882"/>
              <a:ext cx="1935502" cy="535271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CF8E8C0-704C-3795-AF2B-4CB7BB8FE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1559" y="3661242"/>
              <a:ext cx="1932125" cy="261155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831DC5C-D62C-D49E-900E-08547025D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182" y="3504016"/>
              <a:ext cx="1938034" cy="421759"/>
            </a:xfrm>
            <a:prstGeom prst="line">
              <a:avLst/>
            </a:prstGeom>
            <a:ln w="9525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C1A2452-2629-0432-1ACD-24C256828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3683" y="2905798"/>
              <a:ext cx="0" cy="10212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DA3DB33-230D-7CA1-B580-A31F607B3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713" y="2905798"/>
              <a:ext cx="0" cy="10212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E24CA09-CC37-FDDD-02EC-F97D2A7D27D5}"/>
                </a:ext>
              </a:extLst>
            </p:cNvPr>
            <p:cNvCxnSpPr>
              <a:cxnSpLocks/>
            </p:cNvCxnSpPr>
            <p:nvPr/>
          </p:nvCxnSpPr>
          <p:spPr>
            <a:xfrm>
              <a:off x="8921559" y="3407105"/>
              <a:ext cx="1936566" cy="525425"/>
            </a:xfrm>
            <a:prstGeom prst="line">
              <a:avLst/>
            </a:prstGeom>
            <a:ln w="9525">
              <a:solidFill>
                <a:srgbClr val="FC8D6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F43E720-5359-32A8-BA51-DE5392DB5BB6}"/>
                </a:ext>
              </a:extLst>
            </p:cNvPr>
            <p:cNvCxnSpPr>
              <a:cxnSpLocks/>
            </p:cNvCxnSpPr>
            <p:nvPr/>
          </p:nvCxnSpPr>
          <p:spPr>
            <a:xfrm>
              <a:off x="8936964" y="3925846"/>
              <a:ext cx="19196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D7DD534-4499-8D7F-9367-68EAF933DCC4}"/>
                </a:ext>
              </a:extLst>
            </p:cNvPr>
            <p:cNvCxnSpPr>
              <a:cxnSpLocks/>
            </p:cNvCxnSpPr>
            <p:nvPr/>
          </p:nvCxnSpPr>
          <p:spPr>
            <a:xfrm>
              <a:off x="8913869" y="3217641"/>
              <a:ext cx="1935248" cy="705882"/>
            </a:xfrm>
            <a:prstGeom prst="line">
              <a:avLst/>
            </a:prstGeom>
            <a:ln w="9525">
              <a:solidFill>
                <a:srgbClr val="FC8D6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C1E8E6-7E14-FA54-8368-18AFA8C4FDC7}"/>
                </a:ext>
              </a:extLst>
            </p:cNvPr>
            <p:cNvSpPr txBox="1"/>
            <p:nvPr/>
          </p:nvSpPr>
          <p:spPr>
            <a:xfrm>
              <a:off x="8617788" y="3952898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solidFill>
                    <a:schemeClr val="bg2">
                      <a:lumMod val="75000"/>
                    </a:schemeClr>
                  </a:solidFill>
                </a:rPr>
                <a:t>Before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BF644D2-687B-20DF-DB8E-DAC462C3261C}"/>
                </a:ext>
              </a:extLst>
            </p:cNvPr>
            <p:cNvSpPr txBox="1"/>
            <p:nvPr/>
          </p:nvSpPr>
          <p:spPr>
            <a:xfrm>
              <a:off x="10579018" y="3952898"/>
              <a:ext cx="449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solidFill>
                    <a:schemeClr val="bg2">
                      <a:lumMod val="75000"/>
                    </a:schemeClr>
                  </a:solidFill>
                </a:rPr>
                <a:t>After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BAB4DC8-58FE-B250-0420-BF1E2F4FED2C}"/>
                </a:ext>
              </a:extLst>
            </p:cNvPr>
            <p:cNvCxnSpPr>
              <a:cxnSpLocks/>
            </p:cNvCxnSpPr>
            <p:nvPr/>
          </p:nvCxnSpPr>
          <p:spPr>
            <a:xfrm>
              <a:off x="9779561" y="2606783"/>
              <a:ext cx="207682" cy="0"/>
            </a:xfrm>
            <a:prstGeom prst="line">
              <a:avLst/>
            </a:prstGeom>
            <a:ln w="19050">
              <a:solidFill>
                <a:srgbClr val="83BC9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77690AB-2D21-967E-9448-A30A774D6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561" y="2820004"/>
              <a:ext cx="207682" cy="1445"/>
            </a:xfrm>
            <a:prstGeom prst="line">
              <a:avLst/>
            </a:prstGeom>
            <a:ln w="19050">
              <a:solidFill>
                <a:srgbClr val="FC8D6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0B83102-6D9C-AFD3-5294-BED0E5DCBD8D}"/>
                </a:ext>
              </a:extLst>
            </p:cNvPr>
            <p:cNvSpPr txBox="1"/>
            <p:nvPr/>
          </p:nvSpPr>
          <p:spPr>
            <a:xfrm>
              <a:off x="9987242" y="2495512"/>
              <a:ext cx="9168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/>
                <a:t>0 -&gt; Non zero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44444B6-5AA9-3009-1435-E2B0532CEB29}"/>
                </a:ext>
              </a:extLst>
            </p:cNvPr>
            <p:cNvSpPr txBox="1"/>
            <p:nvPr/>
          </p:nvSpPr>
          <p:spPr>
            <a:xfrm>
              <a:off x="9987241" y="2710199"/>
              <a:ext cx="9168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/>
                <a:t>Non zero -&gt; 0</a:t>
              </a:r>
            </a:p>
          </p:txBody>
        </p:sp>
        <p:grpSp>
          <p:nvGrpSpPr>
            <p:cNvPr id="134" name="Group 4">
              <a:extLst>
                <a:ext uri="{FF2B5EF4-FFF2-40B4-BE49-F238E27FC236}">
                  <a16:creationId xmlns:a16="http://schemas.microsoft.com/office/drawing/2014/main" id="{3EC5A926-959C-2C4D-C015-21F32E9692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39080" y="4768819"/>
              <a:ext cx="2328025" cy="575798"/>
              <a:chOff x="5278" y="32"/>
              <a:chExt cx="3754" cy="567"/>
            </a:xfrm>
          </p:grpSpPr>
          <p:sp>
            <p:nvSpPr>
              <p:cNvPr id="136" name="AutoShape 3">
                <a:extLst>
                  <a:ext uri="{FF2B5EF4-FFF2-40B4-BE49-F238E27FC236}">
                    <a16:creationId xmlns:a16="http://schemas.microsoft.com/office/drawing/2014/main" id="{F9140760-E214-95AD-006A-770BE9E732E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595" y="32"/>
                <a:ext cx="312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7" name="Line 5">
                <a:extLst>
                  <a:ext uri="{FF2B5EF4-FFF2-40B4-BE49-F238E27FC236}">
                    <a16:creationId xmlns:a16="http://schemas.microsoft.com/office/drawing/2014/main" id="{52AB9108-19AD-10F3-B486-729E9E106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8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38" name="Line 6">
                <a:extLst>
                  <a:ext uri="{FF2B5EF4-FFF2-40B4-BE49-F238E27FC236}">
                    <a16:creationId xmlns:a16="http://schemas.microsoft.com/office/drawing/2014/main" id="{BE229FAD-D416-BF46-BB86-754DC6E18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8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39" name="Line 7">
                <a:extLst>
                  <a:ext uri="{FF2B5EF4-FFF2-40B4-BE49-F238E27FC236}">
                    <a16:creationId xmlns:a16="http://schemas.microsoft.com/office/drawing/2014/main" id="{F3AFFE66-B37B-91F9-C2B6-C02997FE5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57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0" name="Line 8">
                <a:extLst>
                  <a:ext uri="{FF2B5EF4-FFF2-40B4-BE49-F238E27FC236}">
                    <a16:creationId xmlns:a16="http://schemas.microsoft.com/office/drawing/2014/main" id="{FCECC909-2BB2-5FA9-66A7-B972349ED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77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1" name="Line 9">
                <a:extLst>
                  <a:ext uri="{FF2B5EF4-FFF2-40B4-BE49-F238E27FC236}">
                    <a16:creationId xmlns:a16="http://schemas.microsoft.com/office/drawing/2014/main" id="{05F0885F-A915-7FD1-6F2F-7D6401A75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29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2" name="Line 10">
                <a:extLst>
                  <a:ext uri="{FF2B5EF4-FFF2-40B4-BE49-F238E27FC236}">
                    <a16:creationId xmlns:a16="http://schemas.microsoft.com/office/drawing/2014/main" id="{4F7E0D88-6099-72E7-17E1-C9F5ABDA4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9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3" name="Line 11">
                <a:extLst>
                  <a:ext uri="{FF2B5EF4-FFF2-40B4-BE49-F238E27FC236}">
                    <a16:creationId xmlns:a16="http://schemas.microsoft.com/office/drawing/2014/main" id="{FCC2826A-57D4-AC18-930F-75AAE48EB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66" y="58"/>
                <a:ext cx="0" cy="182"/>
              </a:xfrm>
              <a:prstGeom prst="line">
                <a:avLst/>
              </a:prstGeom>
              <a:noFill/>
              <a:ln w="6350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4" name="Line 12">
                <a:extLst>
                  <a:ext uri="{FF2B5EF4-FFF2-40B4-BE49-F238E27FC236}">
                    <a16:creationId xmlns:a16="http://schemas.microsoft.com/office/drawing/2014/main" id="{985F5508-0A1E-A6EC-E596-D38D62D9B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" y="149"/>
                <a:ext cx="986" cy="0"/>
              </a:xfrm>
              <a:prstGeom prst="line">
                <a:avLst/>
              </a:prstGeom>
              <a:noFill/>
              <a:ln w="63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5" name="Line 13">
                <a:extLst>
                  <a:ext uri="{FF2B5EF4-FFF2-40B4-BE49-F238E27FC236}">
                    <a16:creationId xmlns:a16="http://schemas.microsoft.com/office/drawing/2014/main" id="{87E8D34D-A68A-E888-7ADE-C0DA4F2E4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72" y="149"/>
                <a:ext cx="982" cy="0"/>
              </a:xfrm>
              <a:prstGeom prst="line">
                <a:avLst/>
              </a:prstGeom>
              <a:noFill/>
              <a:ln w="63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6" name="Rectangle 14">
                <a:extLst>
                  <a:ext uri="{FF2B5EF4-FFF2-40B4-BE49-F238E27FC236}">
                    <a16:creationId xmlns:a16="http://schemas.microsoft.com/office/drawing/2014/main" id="{15DC905A-1682-4F7A-0F5A-02D289D0B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" y="65"/>
                <a:ext cx="82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A4355796-7B81-C740-F07C-8B57777E7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" y="65"/>
                <a:ext cx="820" cy="168"/>
              </a:xfrm>
              <a:custGeom>
                <a:avLst/>
                <a:gdLst>
                  <a:gd name="T0" fmla="*/ 227 w 227"/>
                  <a:gd name="T1" fmla="*/ 46 h 46"/>
                  <a:gd name="T2" fmla="*/ 0 w 227"/>
                  <a:gd name="T3" fmla="*/ 46 h 46"/>
                  <a:gd name="T4" fmla="*/ 0 w 227"/>
                  <a:gd name="T5" fmla="*/ 0 h 46"/>
                  <a:gd name="T6" fmla="*/ 227 w 227"/>
                  <a:gd name="T7" fmla="*/ 0 h 46"/>
                  <a:gd name="T8" fmla="*/ 227 w 227"/>
                  <a:gd name="T9" fmla="*/ 46 h 46"/>
                  <a:gd name="T10" fmla="*/ 227 w 227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6">
                    <a:moveTo>
                      <a:pt x="227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227" y="0"/>
                    </a:lnTo>
                    <a:lnTo>
                      <a:pt x="227" y="46"/>
                    </a:lnTo>
                    <a:lnTo>
                      <a:pt x="227" y="46"/>
                    </a:lnTo>
                  </a:path>
                </a:pathLst>
              </a:custGeom>
              <a:noFill/>
              <a:ln w="6350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8" name="Line 16">
                <a:extLst>
                  <a:ext uri="{FF2B5EF4-FFF2-40B4-BE49-F238E27FC236}">
                    <a16:creationId xmlns:a16="http://schemas.microsoft.com/office/drawing/2014/main" id="{DE3C382B-C345-194A-F40C-C455204B6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9" y="65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2800"/>
              </a:p>
            </p:txBody>
          </p:sp>
          <p:sp>
            <p:nvSpPr>
              <p:cNvPr id="149" name="Rectangle 17">
                <a:extLst>
                  <a:ext uri="{FF2B5EF4-FFF2-40B4-BE49-F238E27FC236}">
                    <a16:creationId xmlns:a16="http://schemas.microsoft.com/office/drawing/2014/main" id="{825721AB-DE40-11B7-CBA2-8DFCBE365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" y="280"/>
                <a:ext cx="10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18">
                <a:extLst>
                  <a:ext uri="{FF2B5EF4-FFF2-40B4-BE49-F238E27FC236}">
                    <a16:creationId xmlns:a16="http://schemas.microsoft.com/office/drawing/2014/main" id="{E77E5C25-10EB-CBA2-3F60-184079074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5" y="278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19">
                <a:extLst>
                  <a:ext uri="{FF2B5EF4-FFF2-40B4-BE49-F238E27FC236}">
                    <a16:creationId xmlns:a16="http://schemas.microsoft.com/office/drawing/2014/main" id="{4973342D-BC70-A8DB-A1F0-57A47F6F2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5" y="280"/>
                <a:ext cx="2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20">
                <a:extLst>
                  <a:ext uri="{FF2B5EF4-FFF2-40B4-BE49-F238E27FC236}">
                    <a16:creationId xmlns:a16="http://schemas.microsoft.com/office/drawing/2014/main" id="{5FC7C667-44C1-62AA-746B-6DFF7CD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463"/>
                <a:ext cx="375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1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</a:rPr>
                  <a:t>N years between measurements</a:t>
                </a:r>
                <a:endPara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Left Brace 134">
              <a:extLst>
                <a:ext uri="{FF2B5EF4-FFF2-40B4-BE49-F238E27FC236}">
                  <a16:creationId xmlns:a16="http://schemas.microsoft.com/office/drawing/2014/main" id="{40ADEB85-24FF-6BC4-0B38-27A852C66F27}"/>
                </a:ext>
              </a:extLst>
            </p:cNvPr>
            <p:cNvSpPr/>
            <p:nvPr/>
          </p:nvSpPr>
          <p:spPr>
            <a:xfrm rot="16200000">
              <a:off x="9802017" y="3601450"/>
              <a:ext cx="158355" cy="1926957"/>
            </a:xfrm>
            <a:prstGeom prst="leftBrace">
              <a:avLst>
                <a:gd name="adj1" fmla="val 14647"/>
                <a:gd name="adj2" fmla="val 50000"/>
              </a:avLst>
            </a:prstGeom>
            <a:ln>
              <a:solidFill>
                <a:srgbClr val="B2661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3A7545-1CF2-D7D7-D617-723271AC5CC1}"/>
              </a:ext>
            </a:extLst>
          </p:cNvPr>
          <p:cNvSpPr txBox="1"/>
          <p:nvPr/>
        </p:nvSpPr>
        <p:spPr>
          <a:xfrm>
            <a:off x="8938703" y="5530972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Relevant files: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2E558-6F35-B22E-EB6E-2FA4B47B94AB}"/>
              </a:ext>
            </a:extLst>
          </p:cNvPr>
          <p:cNvSpPr txBox="1"/>
          <p:nvPr/>
        </p:nvSpPr>
        <p:spPr>
          <a:xfrm>
            <a:off x="9578123" y="5953427"/>
            <a:ext cx="1962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/>
              <a:t>zero_pattern_lines_dead.csv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161789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483D7-C237-0EDD-F4F1-7177DA90D676}"/>
              </a:ext>
            </a:extLst>
          </p:cNvPr>
          <p:cNvSpPr txBox="1"/>
          <p:nvPr/>
        </p:nvSpPr>
        <p:spPr>
          <a:xfrm>
            <a:off x="0" y="277352"/>
            <a:ext cx="23247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Errors in GPS positions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2C9D1-BFC4-C595-EC96-87952A702E8B}"/>
              </a:ext>
            </a:extLst>
          </p:cNvPr>
          <p:cNvSpPr txBox="1"/>
          <p:nvPr/>
        </p:nvSpPr>
        <p:spPr>
          <a:xfrm>
            <a:off x="2324725" y="221584"/>
            <a:ext cx="154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i="1" dirty="0">
                <a:solidFill>
                  <a:schemeClr val="bg1">
                    <a:lumMod val="50000"/>
                  </a:schemeClr>
                </a:solidFill>
              </a:rPr>
              <a:t>Sites with </a:t>
            </a:r>
            <a:r>
              <a:rPr lang="en-CA" sz="1200" b="1" i="1" dirty="0" err="1">
                <a:solidFill>
                  <a:schemeClr val="bg1">
                    <a:lumMod val="50000"/>
                  </a:schemeClr>
                </a:solidFill>
              </a:rPr>
              <a:t>loc_id</a:t>
            </a:r>
            <a:r>
              <a:rPr lang="en-CA" sz="1200" b="1" i="1" dirty="0">
                <a:solidFill>
                  <a:schemeClr val="bg1">
                    <a:lumMod val="50000"/>
                  </a:schemeClr>
                </a:solidFill>
              </a:rPr>
              <a:t>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866FA8-8914-F8CC-6F5F-6B9B38A2C515}"/>
              </a:ext>
            </a:extLst>
          </p:cNvPr>
          <p:cNvSpPr txBox="1"/>
          <p:nvPr/>
        </p:nvSpPr>
        <p:spPr>
          <a:xfrm>
            <a:off x="2324725" y="428114"/>
            <a:ext cx="1876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solidFill>
                  <a:schemeClr val="bg1">
                    <a:lumMod val="50000"/>
                  </a:schemeClr>
                </a:solidFill>
              </a:rPr>
              <a:t>Total different than 0 = 288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050E2F-1396-8CCF-B0E3-4DB0F68DF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45" y="2089276"/>
            <a:ext cx="2556398" cy="3067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B26F4C-E282-FA21-8E10-97E40B937F9B}"/>
              </a:ext>
            </a:extLst>
          </p:cNvPr>
          <p:cNvSpPr txBox="1"/>
          <p:nvPr/>
        </p:nvSpPr>
        <p:spPr>
          <a:xfrm>
            <a:off x="2155458" y="223312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 = 220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FEBC9-9EE7-D891-5D86-3CAECF387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4"/>
          <a:stretch/>
        </p:blipFill>
        <p:spPr>
          <a:xfrm>
            <a:off x="5775922" y="2009341"/>
            <a:ext cx="1922126" cy="3067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21B2DA-A60E-3481-004A-0ADF47AE317E}"/>
              </a:ext>
            </a:extLst>
          </p:cNvPr>
          <p:cNvSpPr txBox="1"/>
          <p:nvPr/>
        </p:nvSpPr>
        <p:spPr>
          <a:xfrm>
            <a:off x="6541782" y="223312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 = 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4416F9-F52F-28DC-5D40-26AF44C7D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386" y="2031508"/>
            <a:ext cx="1302268" cy="31254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70B095-FA94-92B0-ED50-0D5DE44C19FA}"/>
              </a:ext>
            </a:extLst>
          </p:cNvPr>
          <p:cNvSpPr txBox="1"/>
          <p:nvPr/>
        </p:nvSpPr>
        <p:spPr>
          <a:xfrm>
            <a:off x="8793603" y="223312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 =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3DD7B-BE65-0929-8D1A-F77BF85D42C0}"/>
              </a:ext>
            </a:extLst>
          </p:cNvPr>
          <p:cNvSpPr txBox="1"/>
          <p:nvPr/>
        </p:nvSpPr>
        <p:spPr>
          <a:xfrm rot="16200000">
            <a:off x="4861153" y="3249791"/>
            <a:ext cx="1101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KM 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ECBF9-BEB9-F477-9252-2B5BC40C3C88}"/>
              </a:ext>
            </a:extLst>
          </p:cNvPr>
          <p:cNvSpPr txBox="1"/>
          <p:nvPr/>
        </p:nvSpPr>
        <p:spPr>
          <a:xfrm>
            <a:off x="2527515" y="1864143"/>
            <a:ext cx="2003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solidFill>
                  <a:schemeClr val="bg1">
                    <a:lumMod val="50000"/>
                  </a:schemeClr>
                </a:solidFill>
              </a:rPr>
              <a:t>Between 2m and 300m apart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EB25A-4F72-B4C6-298D-E993643F0278}"/>
              </a:ext>
            </a:extLst>
          </p:cNvPr>
          <p:cNvSpPr txBox="1"/>
          <p:nvPr/>
        </p:nvSpPr>
        <p:spPr>
          <a:xfrm>
            <a:off x="6868154" y="1864142"/>
            <a:ext cx="96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solidFill>
                  <a:schemeClr val="bg1">
                    <a:lumMod val="50000"/>
                  </a:schemeClr>
                </a:solidFill>
              </a:rPr>
              <a:t>Above 300m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A2C0-106B-01B7-8381-CA517BFD7A52}"/>
              </a:ext>
            </a:extLst>
          </p:cNvPr>
          <p:cNvSpPr txBox="1"/>
          <p:nvPr/>
        </p:nvSpPr>
        <p:spPr>
          <a:xfrm>
            <a:off x="491636" y="5638800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Relevant files: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2A48EB-F924-AEA4-8439-1FE4F66A60A9}"/>
              </a:ext>
            </a:extLst>
          </p:cNvPr>
          <p:cNvSpPr txBox="1"/>
          <p:nvPr/>
        </p:nvSpPr>
        <p:spPr>
          <a:xfrm>
            <a:off x="1984865" y="5910977"/>
            <a:ext cx="188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/>
              <a:t>loc_unchanged_geodist.csv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D87E70-4C40-C4CF-73FE-58734F763FE1}"/>
              </a:ext>
            </a:extLst>
          </p:cNvPr>
          <p:cNvSpPr txBox="1"/>
          <p:nvPr/>
        </p:nvSpPr>
        <p:spPr>
          <a:xfrm>
            <a:off x="1984476" y="6183154"/>
            <a:ext cx="168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/>
              <a:t>above300m_loc_diff.csv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7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4" grpId="0"/>
      <p:bldP spid="3" grpId="0"/>
      <p:bldP spid="12" grpId="0"/>
      <p:bldP spid="16" grpId="0"/>
      <p:bldP spid="1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240108|-11700327|-8754175|-9605520|-12039861|NRCan&quot;,&quot;Id&quot;:&quot;63c1d49230363729f07630b8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9.3|16.2|34.1|45.9|19|0.8|37.1|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19619fd-75dc-48cb-820d-8f683a95dd8b}" enabled="1" method="Privileged" siteId="{05c95b33-90ca-49d5-b644-288b930b912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29997</TotalTime>
  <Words>821</Words>
  <Application>Microsoft Office PowerPoint</Application>
  <PresentationFormat>Widescreen</PresentationFormat>
  <Paragraphs>295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Information Services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Manvailer Gonçalves</dc:creator>
  <cp:lastModifiedBy>Manvailer, Vinicius</cp:lastModifiedBy>
  <cp:revision>198</cp:revision>
  <dcterms:created xsi:type="dcterms:W3CDTF">2022-09-29T22:25:32Z</dcterms:created>
  <dcterms:modified xsi:type="dcterms:W3CDTF">2024-10-16T22:20:10Z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UNCLASSIFIED - NON CLASSIFIÉ</vt:lpwstr>
  </property>
</Properties>
</file>