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9" r:id="rId6"/>
    <p:sldId id="384" r:id="rId7"/>
    <p:sldId id="317" r:id="rId8"/>
    <p:sldId id="277" r:id="rId9"/>
    <p:sldId id="279" r:id="rId10"/>
    <p:sldId id="268" r:id="rId11"/>
    <p:sldId id="39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4/3/2023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Detection-of-pen-tips-in-a-pencil-case-step-by-step-only-the-last-image-of-the-sequence_fig3_224253029"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hyperlink" Target="https://www.researchgate.net/publication/346003836_Modelarea_si_simularea_algoritmului_de_detectie_a_obiectelor_in_Python_pentru_Raspbery_Pi" TargetMode="External"/><Relationship Id="rId5" Type="http://schemas.openxmlformats.org/officeDocument/2006/relationships/hyperlink" Target="https://www.researchgate.net/figure/Detection-of-pins-in-a-pencil-case-Top-sequence-with-6-X-ray-images-298-298-pixels_fig5_224253029" TargetMode="External"/><Relationship Id="rId4" Type="http://schemas.openxmlformats.org/officeDocument/2006/relationships/hyperlink" Target="https://aws.amazon.com/blogs/machine-learning/streamlining-data-labeling-for-yolo-object-detection-in-amazon-sagemaker-ground-truth/"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hyperlink" Target="https://docs.opencv.org/3.4/d4/d73/tutorial_py_contours_begin.html" TargetMode="External"/><Relationship Id="rId3" Type="http://schemas.openxmlformats.org/officeDocument/2006/relationships/hyperlink" Target="https://aws.amazon.com/blogs/machine-learning/streamlining-data-labeling-for-yolo-object-detection-in-amazon-sagemaker-ground-truth/" TargetMode="External"/><Relationship Id="rId7" Type="http://schemas.openxmlformats.org/officeDocument/2006/relationships/hyperlink" Target="https://docs.opencv.org/3.4/d8/dfe/classcv_1_1VideoCapture.html" TargetMode="External"/><Relationship Id="rId2" Type="http://schemas.openxmlformats.org/officeDocument/2006/relationships/hyperlink" Target="https://www.researchgate.net/figure/Detection-of-pen-tips-in-a-pencil-case-step-by-step-only-the-last-image-of-the-sequence_fig3_224253029" TargetMode="External"/><Relationship Id="rId1" Type="http://schemas.openxmlformats.org/officeDocument/2006/relationships/slideLayout" Target="../slideLayouts/slideLayout10.xml"/><Relationship Id="rId6" Type="http://schemas.openxmlformats.org/officeDocument/2006/relationships/hyperlink" Target="https://docs.opencv.org/3.4/da/d6a/tutorial_trackbar.html" TargetMode="External"/><Relationship Id="rId5" Type="http://schemas.openxmlformats.org/officeDocument/2006/relationships/hyperlink" Target="https://www.researchgate.net/publication/346003836_Modelarea_si_simularea_algoritmului_de_detectie_a_obiectelor_in_Python_pentru_Raspbery_Pi" TargetMode="External"/><Relationship Id="rId4" Type="http://schemas.openxmlformats.org/officeDocument/2006/relationships/hyperlink" Target="https://www.researchgate.net/figure/Detection-of-pins-in-a-pencil-case-Top-sequence-with-6-X-ray-images-298-298-pixels_fig5_22425302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660432" y="1891306"/>
            <a:ext cx="3988481" cy="2384898"/>
          </a:xfrm>
        </p:spPr>
        <p:txBody>
          <a:bodyPr anchor="b" anchorCtr="0">
            <a:normAutofit fontScale="90000"/>
          </a:bodyPr>
          <a:lstStyle/>
          <a:p>
            <a:r>
              <a:rPr lang="en-US" dirty="0" err="1"/>
              <a:t>Detectarea</a:t>
            </a:r>
            <a:r>
              <a:rPr lang="en-US" dirty="0"/>
              <a:t> </a:t>
            </a:r>
            <a:r>
              <a:rPr lang="en-US" dirty="0" err="1"/>
              <a:t>instrumentelor</a:t>
            </a:r>
            <a:r>
              <a:rPr lang="en-US" dirty="0"/>
              <a:t> de </a:t>
            </a:r>
            <a:r>
              <a:rPr lang="en-US" dirty="0" err="1"/>
              <a:t>scris</a:t>
            </a:r>
            <a:r>
              <a:rPr lang="en-US" dirty="0"/>
              <a:t> &amp; a </a:t>
            </a:r>
            <a:r>
              <a:rPr lang="en-US" dirty="0" err="1"/>
              <a:t>culorii</a:t>
            </a:r>
            <a:r>
              <a:rPr lang="en-US" dirty="0"/>
              <a:t> </a:t>
            </a:r>
            <a:r>
              <a:rPr lang="en-US" dirty="0" err="1"/>
              <a:t>acestora</a:t>
            </a:r>
            <a:r>
              <a:rPr lang="en-US" dirty="0"/>
              <a:t>.</a:t>
            </a:r>
            <a:br>
              <a:rPr lang="en-US" dirty="0"/>
            </a:br>
            <a:r>
              <a:rPr lang="en-US" dirty="0" err="1"/>
              <a:t>Folosirea</a:t>
            </a:r>
            <a:r>
              <a:rPr lang="en-US" dirty="0"/>
              <a:t> </a:t>
            </a:r>
            <a:r>
              <a:rPr lang="en-US" dirty="0" err="1"/>
              <a:t>pentru</a:t>
            </a:r>
            <a:r>
              <a:rPr lang="en-US" dirty="0"/>
              <a:t> </a:t>
            </a:r>
            <a:r>
              <a:rPr lang="en-US" dirty="0" err="1"/>
              <a:t>desenarea</a:t>
            </a:r>
            <a:r>
              <a:rPr lang="en-US" dirty="0"/>
              <a:t> pe </a:t>
            </a:r>
            <a:r>
              <a:rPr lang="en-US" dirty="0" err="1"/>
              <a:t>ecran</a:t>
            </a:r>
            <a:endParaRPr lang="en-US" dirty="0"/>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871910" y="5229549"/>
            <a:ext cx="3565524" cy="1731963"/>
          </a:xfrm>
        </p:spPr>
        <p:txBody>
          <a:bodyPr>
            <a:normAutofit/>
          </a:bodyPr>
          <a:lstStyle/>
          <a:p>
            <a:r>
              <a:rPr lang="en-US" dirty="0"/>
              <a:t>Vasilache Maria, </a:t>
            </a:r>
            <a:r>
              <a:rPr lang="en-US" dirty="0" err="1"/>
              <a:t>grupa</a:t>
            </a:r>
            <a:r>
              <a:rPr lang="en-US" dirty="0"/>
              <a:t> 30238</a:t>
            </a:r>
          </a:p>
        </p:txBody>
      </p:sp>
    </p:spTree>
    <p:extLst>
      <p:ext uri="{BB962C8B-B14F-4D97-AF65-F5344CB8AC3E}">
        <p14:creationId xmlns:p14="http://schemas.microsoft.com/office/powerpoint/2010/main" val="7528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5"/>
            <a:ext cx="3565524" cy="1997855"/>
          </a:xfrm>
        </p:spPr>
        <p:txBody>
          <a:bodyPr/>
          <a:lstStyle/>
          <a:p>
            <a:r>
              <a:rPr lang="en-US" dirty="0"/>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err="1"/>
              <a:t>Prezentarea</a:t>
            </a:r>
            <a:r>
              <a:rPr lang="en-US" dirty="0"/>
              <a:t> </a:t>
            </a:r>
            <a:r>
              <a:rPr lang="en-US" dirty="0" err="1"/>
              <a:t>temei</a:t>
            </a:r>
            <a:endParaRPr lang="en-US" dirty="0"/>
          </a:p>
          <a:p>
            <a:r>
              <a:rPr lang="en-US" dirty="0" err="1"/>
              <a:t>Materiale</a:t>
            </a:r>
            <a:r>
              <a:rPr lang="en-US" dirty="0"/>
              <a:t> </a:t>
            </a:r>
            <a:r>
              <a:rPr lang="en-US" dirty="0" err="1"/>
              <a:t>necesare</a:t>
            </a:r>
            <a:r>
              <a:rPr lang="en-US" dirty="0"/>
              <a:t>.</a:t>
            </a:r>
          </a:p>
          <a:p>
            <a:r>
              <a:rPr lang="en-US" dirty="0"/>
              <a:t>Idee </a:t>
            </a:r>
            <a:r>
              <a:rPr lang="en-US" dirty="0" err="1"/>
              <a:t>pentru</a:t>
            </a:r>
            <a:r>
              <a:rPr lang="en-US" dirty="0"/>
              <a:t> </a:t>
            </a:r>
            <a:r>
              <a:rPr lang="en-US" dirty="0" err="1"/>
              <a:t>detectarea</a:t>
            </a:r>
            <a:r>
              <a:rPr lang="en-US" dirty="0"/>
              <a:t> </a:t>
            </a:r>
            <a:r>
              <a:rPr lang="en-US" dirty="0" err="1"/>
              <a:t>formelor</a:t>
            </a:r>
            <a:endParaRPr lang="en-US" dirty="0"/>
          </a:p>
          <a:p>
            <a:r>
              <a:rPr lang="en-US" sz="1600" dirty="0" err="1"/>
              <a:t>Algoritm</a:t>
            </a:r>
            <a:r>
              <a:rPr lang="en-US" sz="1600" dirty="0"/>
              <a:t> </a:t>
            </a:r>
            <a:r>
              <a:rPr lang="en-US" sz="1600" dirty="0" err="1"/>
              <a:t>oentru</a:t>
            </a:r>
            <a:r>
              <a:rPr lang="en-US" sz="1600" dirty="0"/>
              <a:t> </a:t>
            </a:r>
            <a:r>
              <a:rPr lang="en-US" sz="1600" dirty="0" err="1"/>
              <a:t>detecataerea</a:t>
            </a:r>
            <a:r>
              <a:rPr lang="en-US" sz="1600" dirty="0"/>
              <a:t> </a:t>
            </a:r>
            <a:r>
              <a:rPr lang="en-US" sz="1600" dirty="0" err="1"/>
              <a:t>culorilor</a:t>
            </a:r>
            <a:endParaRPr lang="en-US" sz="1600" dirty="0"/>
          </a:p>
          <a:p>
            <a:r>
              <a:rPr lang="en-US" dirty="0"/>
              <a:t>Idee </a:t>
            </a:r>
            <a:r>
              <a:rPr lang="en-US" dirty="0" err="1"/>
              <a:t>implementare</a:t>
            </a:r>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lnSpcReduction="10000"/>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 name="Picture Placeholder 2">
            <a:extLst>
              <a:ext uri="{FF2B5EF4-FFF2-40B4-BE49-F238E27FC236}">
                <a16:creationId xmlns:a16="http://schemas.microsoft.com/office/drawing/2014/main" id="{CEF942F1-1860-4D59-35E7-9456EB034DCB}"/>
              </a:ext>
            </a:extLst>
          </p:cNvPr>
          <p:cNvSpPr>
            <a:spLocks noGrp="1"/>
          </p:cNvSpPr>
          <p:nvPr>
            <p:ph type="pic" sz="quarter" idx="13"/>
          </p:nvPr>
        </p:nvSpPr>
        <p:spPr/>
      </p:sp>
      <p:pic>
        <p:nvPicPr>
          <p:cNvPr id="8" name="Picture 7">
            <a:extLst>
              <a:ext uri="{FF2B5EF4-FFF2-40B4-BE49-F238E27FC236}">
                <a16:creationId xmlns:a16="http://schemas.microsoft.com/office/drawing/2014/main" id="{339CFA92-A023-6469-E524-BDA604BC2D4A}"/>
              </a:ext>
            </a:extLst>
          </p:cNvPr>
          <p:cNvPicPr>
            <a:picLocks noChangeAspect="1"/>
          </p:cNvPicPr>
          <p:nvPr/>
        </p:nvPicPr>
        <p:blipFill>
          <a:blip r:embed="rId5"/>
          <a:stretch>
            <a:fillRect/>
          </a:stretch>
        </p:blipFill>
        <p:spPr>
          <a:xfrm>
            <a:off x="-28421" y="27107"/>
            <a:ext cx="3787468" cy="3749365"/>
          </a:xfrm>
          <a:prstGeom prst="rect">
            <a:avLst/>
          </a:prstGeom>
        </p:spPr>
      </p:pic>
      <p:sp>
        <p:nvSpPr>
          <p:cNvPr id="10" name="Picture Placeholder 9">
            <a:extLst>
              <a:ext uri="{FF2B5EF4-FFF2-40B4-BE49-F238E27FC236}">
                <a16:creationId xmlns:a16="http://schemas.microsoft.com/office/drawing/2014/main" id="{F22177B7-8ED6-65B9-9B40-0FD677FA2DBA}"/>
              </a:ext>
            </a:extLst>
          </p:cNvPr>
          <p:cNvSpPr>
            <a:spLocks noGrp="1"/>
          </p:cNvSpPr>
          <p:nvPr>
            <p:ph type="pic" sz="quarter" idx="15"/>
          </p:nvPr>
        </p:nvSpPr>
        <p:spPr/>
      </p:sp>
      <p:pic>
        <p:nvPicPr>
          <p:cNvPr id="14" name="Picture 13">
            <a:extLst>
              <a:ext uri="{FF2B5EF4-FFF2-40B4-BE49-F238E27FC236}">
                <a16:creationId xmlns:a16="http://schemas.microsoft.com/office/drawing/2014/main" id="{64CBAA1F-74D3-1AEC-1804-93D3042E0682}"/>
              </a:ext>
            </a:extLst>
          </p:cNvPr>
          <p:cNvPicPr>
            <a:picLocks noChangeAspect="1"/>
          </p:cNvPicPr>
          <p:nvPr/>
        </p:nvPicPr>
        <p:blipFill>
          <a:blip r:embed="rId6"/>
          <a:stretch>
            <a:fillRect/>
          </a:stretch>
        </p:blipFill>
        <p:spPr>
          <a:xfrm>
            <a:off x="5927483" y="-1"/>
            <a:ext cx="4227602" cy="3749365"/>
          </a:xfrm>
          <a:prstGeom prst="rect">
            <a:avLst/>
          </a:prstGeo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err="1">
                <a:solidFill>
                  <a:schemeClr val="tx1"/>
                </a:solidFill>
                <a:latin typeface="+mj-lt"/>
                <a:ea typeface="+mj-ea"/>
                <a:cs typeface="+mj-cs"/>
              </a:rPr>
              <a:t>Descrierea</a:t>
            </a:r>
            <a:r>
              <a:rPr lang="en-US" sz="6400" kern="1200" dirty="0">
                <a:solidFill>
                  <a:schemeClr val="tx1"/>
                </a:solidFill>
                <a:latin typeface="+mj-lt"/>
                <a:ea typeface="+mj-ea"/>
                <a:cs typeface="+mj-cs"/>
              </a:rPr>
              <a:t> </a:t>
            </a:r>
            <a:r>
              <a:rPr lang="en-US" sz="6400" kern="1200" dirty="0" err="1">
                <a:solidFill>
                  <a:schemeClr val="tx1"/>
                </a:solidFill>
                <a:latin typeface="+mj-lt"/>
                <a:ea typeface="+mj-ea"/>
                <a:cs typeface="+mj-cs"/>
              </a:rPr>
              <a:t>temei</a:t>
            </a:r>
            <a:endParaRPr lang="en-US" sz="64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buNone/>
            </a:pPr>
            <a:r>
              <a:rPr lang="en-US" dirty="0" err="1"/>
              <a:t>Algoritmi</a:t>
            </a:r>
            <a:r>
              <a:rPr lang="en-US" dirty="0"/>
              <a:t> de </a:t>
            </a:r>
            <a:r>
              <a:rPr lang="en-US" dirty="0" err="1"/>
              <a:t>detecatare</a:t>
            </a:r>
            <a:r>
              <a:rPr lang="en-US" dirty="0"/>
              <a:t> a </a:t>
            </a:r>
            <a:r>
              <a:rPr lang="en-US" dirty="0" err="1"/>
              <a:t>formei</a:t>
            </a:r>
            <a:r>
              <a:rPr lang="en-US" dirty="0"/>
              <a:t> </a:t>
            </a:r>
            <a:r>
              <a:rPr lang="en-US" dirty="0" err="1"/>
              <a:t>si</a:t>
            </a:r>
            <a:r>
              <a:rPr lang="en-US" dirty="0"/>
              <a:t> a </a:t>
            </a:r>
            <a:r>
              <a:rPr lang="en-US" dirty="0" err="1"/>
              <a:t>culorii</a:t>
            </a:r>
            <a:r>
              <a:rPr lang="en-US" dirty="0"/>
              <a:t> </a:t>
            </a:r>
            <a:r>
              <a:rPr lang="en-US" dirty="0" err="1"/>
              <a:t>instrumentelor</a:t>
            </a:r>
            <a:r>
              <a:rPr lang="en-US" dirty="0"/>
              <a:t> de </a:t>
            </a:r>
            <a:r>
              <a:rPr lang="en-US" dirty="0" err="1"/>
              <a:t>scris</a:t>
            </a:r>
            <a:r>
              <a:rPr lang="en-US" dirty="0"/>
              <a:t>, </a:t>
            </a:r>
            <a:r>
              <a:rPr lang="en-US" dirty="0" err="1"/>
              <a:t>si</a:t>
            </a:r>
            <a:r>
              <a:rPr lang="en-US" dirty="0"/>
              <a:t> </a:t>
            </a:r>
            <a:r>
              <a:rPr lang="en-US" dirty="0" err="1"/>
              <a:t>monitorizarea</a:t>
            </a:r>
            <a:r>
              <a:rPr lang="en-US" dirty="0"/>
              <a:t> </a:t>
            </a:r>
            <a:r>
              <a:rPr lang="en-US" dirty="0" err="1"/>
              <a:t>acestora</a:t>
            </a:r>
            <a:r>
              <a:rPr lang="en-US" dirty="0"/>
              <a:t>, </a:t>
            </a:r>
            <a:r>
              <a:rPr lang="en-US" dirty="0" err="1"/>
              <a:t>astfel</a:t>
            </a:r>
            <a:r>
              <a:rPr lang="en-US" dirty="0"/>
              <a:t> </a:t>
            </a:r>
            <a:r>
              <a:rPr lang="en-US" dirty="0" err="1"/>
              <a:t>incat</a:t>
            </a:r>
            <a:r>
              <a:rPr lang="en-US" dirty="0"/>
              <a:t> </a:t>
            </a:r>
            <a:r>
              <a:rPr lang="en-US" dirty="0" err="1"/>
              <a:t>sa</a:t>
            </a:r>
            <a:r>
              <a:rPr lang="en-US" dirty="0"/>
              <a:t> se </a:t>
            </a:r>
            <a:r>
              <a:rPr lang="en-US" dirty="0" err="1"/>
              <a:t>deseneze</a:t>
            </a:r>
            <a:r>
              <a:rPr lang="en-US" dirty="0"/>
              <a:t> pe </a:t>
            </a:r>
            <a:r>
              <a:rPr lang="en-US" dirty="0" err="1"/>
              <a:t>ecran</a:t>
            </a:r>
            <a:r>
              <a:rPr lang="en-US" dirty="0"/>
              <a:t> cu </a:t>
            </a:r>
            <a:r>
              <a:rPr lang="en-US" dirty="0" err="1"/>
              <a:t>culoarea</a:t>
            </a:r>
            <a:r>
              <a:rPr lang="en-US" dirty="0"/>
              <a:t> </a:t>
            </a:r>
            <a:r>
              <a:rPr lang="en-US" dirty="0" err="1"/>
              <a:t>specifica</a:t>
            </a:r>
            <a:r>
              <a:rPr lang="en-US" dirty="0"/>
              <a:t> </a:t>
            </a:r>
            <a:r>
              <a:rPr lang="en-US" dirty="0" err="1"/>
              <a:t>fiecarei</a:t>
            </a:r>
            <a:r>
              <a:rPr lang="en-US" dirty="0"/>
              <a:t> </a:t>
            </a:r>
            <a:r>
              <a:rPr lang="en-US" dirty="0" err="1"/>
              <a:t>carioci</a:t>
            </a:r>
            <a:endParaRPr lang="en-US"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err="1"/>
              <a:t>Descriere</a:t>
            </a:r>
            <a:endParaRPr lang="en-US" dirty="0"/>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3" name="Content Placeholder 2">
            <a:extLst>
              <a:ext uri="{FF2B5EF4-FFF2-40B4-BE49-F238E27FC236}">
                <a16:creationId xmlns:a16="http://schemas.microsoft.com/office/drawing/2014/main" id="{6B3F3A01-CF48-21D1-B9DA-9F58C1C07804}"/>
              </a:ext>
            </a:extLst>
          </p:cNvPr>
          <p:cNvSpPr>
            <a:spLocks noGrp="1"/>
          </p:cNvSpPr>
          <p:nvPr>
            <p:ph idx="1"/>
          </p:nvPr>
        </p:nvSpPr>
        <p:spPr>
          <a:xfrm>
            <a:off x="396859" y="1749305"/>
            <a:ext cx="5924582" cy="3979625"/>
          </a:xfrm>
        </p:spPr>
        <p:txBody>
          <a:bodyPr/>
          <a:lstStyle/>
          <a:p>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Proiectul</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are ca scop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implementarea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unui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paint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foarte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minimalist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și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simplu</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Folosindu</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-ne de camera web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vrem</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să</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afișăm</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o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fereastra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pe care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să</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desenăm</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p>
          <a:p>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Algoritmul</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detectează</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marker-</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ele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pe care le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vom</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arâta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în</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fața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camerei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și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va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desena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folosind</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culoarea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marker-</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ului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acele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puncte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vor</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fi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mai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multe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deorece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noi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vrem</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să</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desenăm</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traseul</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rezultat</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în</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urma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mișcării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marker-</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ului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în</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fața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ferestrei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care se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vor</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afla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în</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mijlocul</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liniei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care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definește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muchia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superioară</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conturului</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ro-RO" dirty="0"/>
          </a:p>
        </p:txBody>
      </p:sp>
      <p:pic>
        <p:nvPicPr>
          <p:cNvPr id="10" name="Picture 9">
            <a:extLst>
              <a:ext uri="{FF2B5EF4-FFF2-40B4-BE49-F238E27FC236}">
                <a16:creationId xmlns:a16="http://schemas.microsoft.com/office/drawing/2014/main" id="{46BFDFB0-E393-FE97-3C16-E977A32BA574}"/>
              </a:ext>
            </a:extLst>
          </p:cNvPr>
          <p:cNvPicPr>
            <a:picLocks noChangeAspect="1"/>
          </p:cNvPicPr>
          <p:nvPr/>
        </p:nvPicPr>
        <p:blipFill>
          <a:blip r:embed="rId2"/>
          <a:stretch>
            <a:fillRect/>
          </a:stretch>
        </p:blipFill>
        <p:spPr>
          <a:xfrm>
            <a:off x="7137895" y="1383377"/>
            <a:ext cx="4130398" cy="5277723"/>
          </a:xfrm>
          <a:prstGeom prst="rect">
            <a:avLst/>
          </a:prstGeom>
        </p:spPr>
      </p:pic>
    </p:spTree>
    <p:extLst>
      <p:ext uri="{BB962C8B-B14F-4D97-AF65-F5344CB8AC3E}">
        <p14:creationId xmlns:p14="http://schemas.microsoft.com/office/powerpoint/2010/main" val="374028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227" y="656633"/>
            <a:ext cx="3566160" cy="1545188"/>
          </a:xfrm>
        </p:spPr>
        <p:txBody>
          <a:bodyPr>
            <a:normAutofit/>
          </a:bodyPr>
          <a:lstStyle/>
          <a:p>
            <a:r>
              <a:rPr lang="en-US" dirty="0" err="1"/>
              <a:t>Materiale</a:t>
            </a:r>
            <a:r>
              <a:rPr lang="en-US" dirty="0"/>
              <a:t> </a:t>
            </a:r>
            <a:r>
              <a:rPr lang="en-US" dirty="0" err="1"/>
              <a:t>necesare</a:t>
            </a:r>
            <a:endParaRPr lang="en-US" dirty="0"/>
          </a:p>
        </p:txBody>
      </p:sp>
      <p:sp>
        <p:nvSpPr>
          <p:cNvPr id="15" name="Content Placeholder 14">
            <a:extLst>
              <a:ext uri="{FF2B5EF4-FFF2-40B4-BE49-F238E27FC236}">
                <a16:creationId xmlns:a16="http://schemas.microsoft.com/office/drawing/2014/main" id="{4139825C-53C7-44F4-A064-9795CECD081B}"/>
              </a:ext>
            </a:extLst>
          </p:cNvPr>
          <p:cNvSpPr>
            <a:spLocks noGrp="1"/>
          </p:cNvSpPr>
          <p:nvPr>
            <p:ph sz="quarter" idx="15"/>
          </p:nvPr>
        </p:nvSpPr>
        <p:spPr>
          <a:xfrm>
            <a:off x="502764" y="3429000"/>
            <a:ext cx="3565524" cy="2351087"/>
          </a:xfrm>
        </p:spPr>
        <p:txBody>
          <a:bodyPr/>
          <a:lstStyle/>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Calibri Light" panose="020F0302020204030204" pitchFamily="34" charset="0"/>
                <a:sym typeface="Wingdings" panose="05000000000000000000" pitchFamily="2" charset="2"/>
              </a:rPr>
              <a:t></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Markere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de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diferite</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culori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Calibri Light" panose="020F030202020403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Camera web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pentru</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monitoriza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activitatea</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instrumentelor</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 de </a:t>
            </a:r>
            <a:r>
              <a:rPr lang="en-US" sz="1800" kern="100" dirty="0" err="1">
                <a:effectLst/>
                <a:latin typeface="Calibri Light" panose="020F0302020204030204" pitchFamily="34" charset="0"/>
                <a:ea typeface="Calibri" panose="020F0502020204030204" pitchFamily="34" charset="0"/>
                <a:cs typeface="Times New Roman" panose="02020603050405020304" pitchFamily="18" charset="0"/>
              </a:rPr>
              <a:t>scris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Light" panose="020F0302020204030204" pitchFamily="34" charset="0"/>
                <a:ea typeface="Calibri" panose="020F0502020204030204" pitchFamily="34" charset="0"/>
                <a:cs typeface="Calibri Light" panose="020F0302020204030204" pitchFamily="34" charset="0"/>
                <a:sym typeface="Wingdings" panose="05000000000000000000" pitchFamily="2" charset="2"/>
              </a:rPr>
              <a:t></a:t>
            </a:r>
            <a:r>
              <a:rPr lang="en-US" sz="1800" kern="100" dirty="0">
                <a:effectLst/>
                <a:latin typeface="Calibri Light" panose="020F0302020204030204" pitchFamily="34" charset="0"/>
                <a:ea typeface="Calibri" panose="020F0502020204030204" pitchFamily="34" charset="0"/>
                <a:cs typeface="Times New Roman" panose="02020603050405020304" pitchFamily="18" charset="0"/>
              </a:rPr>
              <a:t>lumina buna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579213" y="0"/>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pic>
        <p:nvPicPr>
          <p:cNvPr id="3" name="Picture 2">
            <a:extLst>
              <a:ext uri="{FF2B5EF4-FFF2-40B4-BE49-F238E27FC236}">
                <a16:creationId xmlns:a16="http://schemas.microsoft.com/office/drawing/2014/main" id="{F397020F-D048-AA8B-3EE5-567552E9DDC0}"/>
              </a:ext>
            </a:extLst>
          </p:cNvPr>
          <p:cNvPicPr>
            <a:picLocks noChangeAspect="1"/>
          </p:cNvPicPr>
          <p:nvPr/>
        </p:nvPicPr>
        <p:blipFill>
          <a:blip r:embed="rId3"/>
          <a:stretch>
            <a:fillRect/>
          </a:stretch>
        </p:blipFill>
        <p:spPr>
          <a:xfrm>
            <a:off x="4781952" y="2362288"/>
            <a:ext cx="5061660" cy="44957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551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1253041"/>
          </a:xfrm>
        </p:spPr>
        <p:txBody>
          <a:bodyPr/>
          <a:lstStyle/>
          <a:p>
            <a:r>
              <a:rPr lang="en-US" sz="1800" b="1" kern="100" dirty="0" err="1">
                <a:effectLst/>
                <a:latin typeface="Calibri Light" panose="020F0302020204030204" pitchFamily="34" charset="0"/>
                <a:ea typeface="Times New Roman" panose="02020603050405020304" pitchFamily="18" charset="0"/>
                <a:cs typeface="Times New Roman" panose="02020603050405020304" pitchFamily="18" charset="0"/>
              </a:rPr>
              <a:t>Algoritmi</a:t>
            </a:r>
            <a:r>
              <a:rPr lang="en-US" sz="1800" b="1" kern="100" dirty="0">
                <a:effectLst/>
                <a:latin typeface="Calibri Light" panose="020F0302020204030204" pitchFamily="34" charset="0"/>
                <a:ea typeface="Times New Roman" panose="02020603050405020304" pitchFamily="18" charset="0"/>
                <a:cs typeface="Times New Roman" panose="02020603050405020304" pitchFamily="18" charset="0"/>
              </a:rPr>
              <a:t> </a:t>
            </a:r>
            <a:r>
              <a:rPr lang="en-US" sz="1800" b="1" kern="100" dirty="0" err="1">
                <a:latin typeface="Calibri Light" panose="020F0302020204030204" pitchFamily="34" charset="0"/>
                <a:ea typeface="Times New Roman" panose="02020603050405020304" pitchFamily="18" charset="0"/>
                <a:cs typeface="Times New Roman" panose="02020603050405020304" pitchFamily="18" charset="0"/>
              </a:rPr>
              <a:t>i</a:t>
            </a:r>
            <a:r>
              <a:rPr lang="en-US" sz="1800" b="1" kern="100" dirty="0" err="1">
                <a:effectLst/>
                <a:latin typeface="Calibri Light" panose="020F0302020204030204" pitchFamily="34" charset="0"/>
                <a:ea typeface="Times New Roman" panose="02020603050405020304" pitchFamily="18" charset="0"/>
                <a:cs typeface="Times New Roman" panose="02020603050405020304" pitchFamily="18" charset="0"/>
              </a:rPr>
              <a:t>mplementati</a:t>
            </a:r>
            <a:r>
              <a:rPr lang="en-US" sz="1800" b="1" kern="100" dirty="0">
                <a:effectLst/>
                <a:latin typeface="Calibri Light" panose="020F0302020204030204" pitchFamily="34" charset="0"/>
                <a:ea typeface="Times New Roman" panose="02020603050405020304" pitchFamily="18" charset="0"/>
                <a:cs typeface="Times New Roman" panose="02020603050405020304" pitchFamily="18" charset="0"/>
              </a:rPr>
              <a:t>:</a:t>
            </a:r>
            <a:br>
              <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47" name="Text Placeholder 46">
            <a:extLst>
              <a:ext uri="{FF2B5EF4-FFF2-40B4-BE49-F238E27FC236}">
                <a16:creationId xmlns:a16="http://schemas.microsoft.com/office/drawing/2014/main" id="{F4640D91-CB97-4FCC-8FEF-F4B22B844DC4}"/>
              </a:ext>
            </a:extLst>
          </p:cNvPr>
          <p:cNvSpPr>
            <a:spLocks noGrp="1"/>
          </p:cNvSpPr>
          <p:nvPr>
            <p:ph type="body" sz="quarter" idx="24"/>
          </p:nvPr>
        </p:nvSpPr>
        <p:spPr>
          <a:xfrm>
            <a:off x="473995" y="1120049"/>
            <a:ext cx="11092497" cy="365760"/>
          </a:xfrm>
        </p:spPr>
        <p:txBody>
          <a:bodyPr/>
          <a:lstStyle/>
          <a:p>
            <a:pPr marL="0" marR="0">
              <a:lnSpc>
                <a:spcPct val="107000"/>
              </a:lnSpc>
              <a:spcBef>
                <a:spcPts val="0"/>
              </a:spcBef>
              <a:spcAft>
                <a:spcPts val="800"/>
              </a:spcAft>
            </a:pPr>
            <a:r>
              <a:rPr lang="en-US" b="1" u="sng" kern="100" dirty="0" err="1">
                <a:effectLst/>
                <a:latin typeface="Calibri" panose="020F0502020204030204" pitchFamily="34" charset="0"/>
                <a:ea typeface="Calibri" panose="020F0502020204030204" pitchFamily="34" charset="0"/>
                <a:cs typeface="Times New Roman" panose="02020603050405020304" pitchFamily="18" charset="0"/>
              </a:rPr>
              <a:t>Detectie</a:t>
            </a:r>
            <a:r>
              <a:rPr lang="en-US" b="1" u="sng" kern="100" dirty="0">
                <a:effectLst/>
                <a:latin typeface="Calibri" panose="020F0502020204030204" pitchFamily="34" charset="0"/>
                <a:ea typeface="Calibri" panose="020F0502020204030204" pitchFamily="34" charset="0"/>
                <a:cs typeface="Times New Roman" panose="02020603050405020304" pitchFamily="18" charset="0"/>
              </a:rPr>
              <a:t> </a:t>
            </a:r>
            <a:r>
              <a:rPr lang="en-US" b="1" u="sng" kern="100" dirty="0" err="1">
                <a:effectLst/>
                <a:latin typeface="Calibri" panose="020F0502020204030204" pitchFamily="34" charset="0"/>
                <a:ea typeface="Calibri" panose="020F0502020204030204" pitchFamily="34" charset="0"/>
                <a:cs typeface="Times New Roman" panose="02020603050405020304" pitchFamily="18" charset="0"/>
              </a:rPr>
              <a:t>contur</a:t>
            </a:r>
            <a:endParaRPr lang="en-US"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Pantru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detectarea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conturului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m-am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documentat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sursa</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Intrucat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cea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mai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amare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parte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lucrarii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presupune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detectarea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instrumentului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scris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urma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caruia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vor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face</a:t>
            </a:r>
          </a:p>
          <a:p>
            <a:pPr marL="22860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actiunile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desenare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fost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important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detecteza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bine,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indifernt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alte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obiecte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care se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afla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jurul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nostru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22860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Pentru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acest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aspect, m-am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documentat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aceasta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sursa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pentru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detectarea</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obiectelor</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indifferent de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conturul</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din spate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[2].</a:t>
            </a:r>
            <a:endPar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endPar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1" kern="100" dirty="0" err="1">
                <a:effectLst/>
                <a:latin typeface="Calibri" panose="020F0502020204030204" pitchFamily="34" charset="0"/>
                <a:ea typeface="Calibri" panose="020F0502020204030204" pitchFamily="34" charset="0"/>
                <a:cs typeface="Times New Roman" panose="02020603050405020304" pitchFamily="18" charset="0"/>
              </a:rPr>
              <a:t>Detectie</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kern="100" dirty="0" err="1">
                <a:effectLst/>
                <a:latin typeface="Calibri" panose="020F0502020204030204" pitchFamily="34" charset="0"/>
                <a:ea typeface="Calibri" panose="020F0502020204030204" pitchFamily="34" charset="0"/>
                <a:cs typeface="Times New Roman" panose="02020603050405020304" pitchFamily="18" charset="0"/>
              </a:rPr>
              <a:t>culoare</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 a </a:t>
            </a:r>
            <a:r>
              <a:rPr lang="en-US" sz="2400" b="1" kern="100" dirty="0" err="1">
                <a:effectLst/>
                <a:latin typeface="Calibri" panose="020F0502020204030204" pitchFamily="34" charset="0"/>
                <a:ea typeface="Calibri" panose="020F0502020204030204" pitchFamily="34" charset="0"/>
                <a:cs typeface="Times New Roman" panose="02020603050405020304" pitchFamily="18" charset="0"/>
              </a:rPr>
              <a:t>intensitatii</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kern="100" dirty="0" err="1">
                <a:effectLst/>
                <a:latin typeface="Calibri" panose="020F0502020204030204" pitchFamily="34" charset="0"/>
                <a:ea typeface="Calibri" panose="020F0502020204030204" pitchFamily="34" charset="0"/>
                <a:cs typeface="Times New Roman" panose="02020603050405020304" pitchFamily="18" charset="0"/>
              </a:rPr>
              <a:t>culorilor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Pentru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detectarea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culorii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unui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obiect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avut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drept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support,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materialul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 la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suersa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cazul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proiectului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meu, am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studiat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Modelarea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simularea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algoritmului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de detective 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obiectelor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Python,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urmand</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transpus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codul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C,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folosind</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Open CV. Mai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multe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informatii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materialul</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din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sursa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Tree>
    <p:extLst>
      <p:ext uri="{BB962C8B-B14F-4D97-AF65-F5344CB8AC3E}">
        <p14:creationId xmlns:p14="http://schemas.microsoft.com/office/powerpoint/2010/main" val="2979876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103A-F13C-DD53-C078-94AAE780E052}"/>
              </a:ext>
            </a:extLst>
          </p:cNvPr>
          <p:cNvSpPr>
            <a:spLocks noGrp="1"/>
          </p:cNvSpPr>
          <p:nvPr>
            <p:ph type="ctrTitle"/>
          </p:nvPr>
        </p:nvSpPr>
        <p:spPr/>
        <p:txBody>
          <a:bodyPr/>
          <a:lstStyle/>
          <a:p>
            <a:r>
              <a:rPr lang="en-US" dirty="0" err="1"/>
              <a:t>Detectarea</a:t>
            </a:r>
            <a:r>
              <a:rPr lang="en-US" dirty="0"/>
              <a:t> </a:t>
            </a:r>
            <a:r>
              <a:rPr lang="en-US" dirty="0" err="1"/>
              <a:t>miscarilor</a:t>
            </a:r>
            <a:endParaRPr lang="ro-RO" dirty="0"/>
          </a:p>
        </p:txBody>
      </p:sp>
      <p:sp>
        <p:nvSpPr>
          <p:cNvPr id="7" name="Text Placeholder 6">
            <a:extLst>
              <a:ext uri="{FF2B5EF4-FFF2-40B4-BE49-F238E27FC236}">
                <a16:creationId xmlns:a16="http://schemas.microsoft.com/office/drawing/2014/main" id="{B9838B5F-5C55-CABB-8CA4-6B617C3BA760}"/>
              </a:ext>
            </a:extLst>
          </p:cNvPr>
          <p:cNvSpPr>
            <a:spLocks noGrp="1"/>
          </p:cNvSpPr>
          <p:nvPr>
            <p:ph type="body" sz="quarter" idx="18"/>
          </p:nvPr>
        </p:nvSpPr>
        <p:spPr>
          <a:xfrm>
            <a:off x="7759247" y="1235683"/>
            <a:ext cx="1711325" cy="365760"/>
          </a:xfrm>
        </p:spPr>
        <p:txBody>
          <a:bodyPr/>
          <a:lstStyle/>
          <a:p>
            <a:r>
              <a:rPr lang="en-US" dirty="0" err="1"/>
              <a:t>Detectarea</a:t>
            </a:r>
            <a:r>
              <a:rPr lang="en-US" dirty="0"/>
              <a:t> </a:t>
            </a:r>
            <a:endParaRPr lang="ro-RO" dirty="0"/>
          </a:p>
        </p:txBody>
      </p:sp>
      <p:sp>
        <p:nvSpPr>
          <p:cNvPr id="8" name="Text Placeholder 7">
            <a:extLst>
              <a:ext uri="{FF2B5EF4-FFF2-40B4-BE49-F238E27FC236}">
                <a16:creationId xmlns:a16="http://schemas.microsoft.com/office/drawing/2014/main" id="{1FA91200-6DE8-1A2A-CE2C-05A0E92FA1E4}"/>
              </a:ext>
            </a:extLst>
          </p:cNvPr>
          <p:cNvSpPr>
            <a:spLocks noGrp="1"/>
          </p:cNvSpPr>
          <p:nvPr>
            <p:ph type="body" sz="quarter" idx="17"/>
          </p:nvPr>
        </p:nvSpPr>
        <p:spPr>
          <a:xfrm>
            <a:off x="7819054" y="1699622"/>
            <a:ext cx="3303036" cy="638175"/>
          </a:xfrm>
        </p:spPr>
        <p:txBody>
          <a:bodyPr/>
          <a:lstStyle/>
          <a:p>
            <a:r>
              <a:rPr lang="en-US" dirty="0">
                <a:sym typeface="Wingdings" panose="05000000000000000000" pitchFamily="2" charset="2"/>
              </a:rPr>
              <a:t></a:t>
            </a:r>
            <a:r>
              <a:rPr lang="en-US" dirty="0" err="1"/>
              <a:t>Mainii</a:t>
            </a:r>
            <a:r>
              <a:rPr lang="en-US" dirty="0"/>
              <a:t> </a:t>
            </a:r>
            <a:r>
              <a:rPr lang="en-US" dirty="0" err="1"/>
              <a:t>si</a:t>
            </a:r>
            <a:r>
              <a:rPr lang="en-US" dirty="0"/>
              <a:t> </a:t>
            </a:r>
            <a:r>
              <a:rPr lang="en-US" dirty="0" err="1"/>
              <a:t>miscarea</a:t>
            </a:r>
            <a:r>
              <a:rPr lang="en-US" dirty="0"/>
              <a:t> </a:t>
            </a:r>
            <a:r>
              <a:rPr lang="en-US" dirty="0" err="1"/>
              <a:t>acesteia</a:t>
            </a:r>
            <a:endParaRPr lang="ro-RO" dirty="0"/>
          </a:p>
        </p:txBody>
      </p:sp>
      <p:sp>
        <p:nvSpPr>
          <p:cNvPr id="9" name="Text Placeholder 8">
            <a:extLst>
              <a:ext uri="{FF2B5EF4-FFF2-40B4-BE49-F238E27FC236}">
                <a16:creationId xmlns:a16="http://schemas.microsoft.com/office/drawing/2014/main" id="{913EEB98-FCED-BCD8-5817-3FD7441369E5}"/>
              </a:ext>
            </a:extLst>
          </p:cNvPr>
          <p:cNvSpPr>
            <a:spLocks noGrp="1"/>
          </p:cNvSpPr>
          <p:nvPr>
            <p:ph type="body" sz="quarter" idx="20"/>
          </p:nvPr>
        </p:nvSpPr>
        <p:spPr>
          <a:xfrm>
            <a:off x="3754008" y="4389264"/>
            <a:ext cx="3486959" cy="365760"/>
          </a:xfrm>
        </p:spPr>
        <p:txBody>
          <a:bodyPr/>
          <a:lstStyle/>
          <a:p>
            <a:r>
              <a:rPr lang="en-US" dirty="0" err="1"/>
              <a:t>Detectarea</a:t>
            </a:r>
            <a:r>
              <a:rPr lang="en-US" dirty="0"/>
              <a:t> </a:t>
            </a:r>
            <a:r>
              <a:rPr lang="en-US" dirty="0" err="1"/>
              <a:t>miscarii</a:t>
            </a:r>
            <a:endParaRPr lang="ro-RO" dirty="0"/>
          </a:p>
        </p:txBody>
      </p:sp>
      <p:sp>
        <p:nvSpPr>
          <p:cNvPr id="10" name="Text Placeholder 9">
            <a:extLst>
              <a:ext uri="{FF2B5EF4-FFF2-40B4-BE49-F238E27FC236}">
                <a16:creationId xmlns:a16="http://schemas.microsoft.com/office/drawing/2014/main" id="{CE61A612-7860-E5F0-5B71-138F5D6C322E}"/>
              </a:ext>
            </a:extLst>
          </p:cNvPr>
          <p:cNvSpPr>
            <a:spLocks noGrp="1"/>
          </p:cNvSpPr>
          <p:nvPr>
            <p:ph type="body" sz="quarter" idx="19"/>
          </p:nvPr>
        </p:nvSpPr>
        <p:spPr>
          <a:xfrm>
            <a:off x="3674601" y="4880364"/>
            <a:ext cx="2662335" cy="638175"/>
          </a:xfrm>
        </p:spPr>
        <p:txBody>
          <a:bodyPr/>
          <a:lstStyle/>
          <a:p>
            <a:r>
              <a:rPr lang="en-US" dirty="0">
                <a:sym typeface="Wingdings" panose="05000000000000000000" pitchFamily="2" charset="2"/>
              </a:rPr>
              <a:t></a:t>
            </a:r>
            <a:r>
              <a:rPr lang="en-US" dirty="0" err="1"/>
              <a:t>Instrumentului</a:t>
            </a:r>
            <a:r>
              <a:rPr lang="en-US" dirty="0"/>
              <a:t> de </a:t>
            </a:r>
            <a:r>
              <a:rPr lang="en-US" dirty="0" err="1"/>
              <a:t>scris</a:t>
            </a:r>
            <a:endParaRPr lang="ro-RO" dirty="0"/>
          </a:p>
        </p:txBody>
      </p:sp>
      <p:sp>
        <p:nvSpPr>
          <p:cNvPr id="15" name="Date Placeholder 14">
            <a:extLst>
              <a:ext uri="{FF2B5EF4-FFF2-40B4-BE49-F238E27FC236}">
                <a16:creationId xmlns:a16="http://schemas.microsoft.com/office/drawing/2014/main" id="{8A79068D-F11C-75DE-71B0-E05C3E428B3B}"/>
              </a:ext>
            </a:extLst>
          </p:cNvPr>
          <p:cNvSpPr>
            <a:spLocks noGrp="1"/>
          </p:cNvSpPr>
          <p:nvPr>
            <p:ph type="dt" sz="half" idx="10"/>
          </p:nvPr>
        </p:nvSpPr>
        <p:spPr/>
        <p:txBody>
          <a:bodyPr/>
          <a:lstStyle/>
          <a:p>
            <a:r>
              <a:rPr lang="en-US"/>
              <a:t>Tuesday, February 2, 20XX</a:t>
            </a:r>
            <a:endParaRPr lang="en-US" dirty="0"/>
          </a:p>
        </p:txBody>
      </p:sp>
      <p:sp>
        <p:nvSpPr>
          <p:cNvPr id="16" name="Footer Placeholder 15">
            <a:extLst>
              <a:ext uri="{FF2B5EF4-FFF2-40B4-BE49-F238E27FC236}">
                <a16:creationId xmlns:a16="http://schemas.microsoft.com/office/drawing/2014/main" id="{0EAE0F09-17E8-9474-ECC5-12BAB20D0D05}"/>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AD954E1-42FB-C4F6-8037-32FC0ED41AD8}"/>
              </a:ext>
            </a:extLst>
          </p:cNvPr>
          <p:cNvSpPr>
            <a:spLocks noGrp="1"/>
          </p:cNvSpPr>
          <p:nvPr>
            <p:ph type="sldNum" sz="quarter" idx="12"/>
          </p:nvPr>
        </p:nvSpPr>
        <p:spPr/>
        <p:txBody>
          <a:bodyPr/>
          <a:lstStyle/>
          <a:p>
            <a:fld id="{DBA1B0FB-D917-4C8C-928F-313BD683BF39}" type="slidenum">
              <a:rPr lang="en-US" smtClean="0"/>
              <a:t>8</a:t>
            </a:fld>
            <a:endParaRPr lang="en-US"/>
          </a:p>
        </p:txBody>
      </p:sp>
      <p:sp>
        <p:nvSpPr>
          <p:cNvPr id="18" name="Text Placeholder 9">
            <a:extLst>
              <a:ext uri="{FF2B5EF4-FFF2-40B4-BE49-F238E27FC236}">
                <a16:creationId xmlns:a16="http://schemas.microsoft.com/office/drawing/2014/main" id="{C614B303-2A98-86D4-FF6C-8E650E40F2C5}"/>
              </a:ext>
            </a:extLst>
          </p:cNvPr>
          <p:cNvSpPr txBox="1">
            <a:spLocks/>
          </p:cNvSpPr>
          <p:nvPr/>
        </p:nvSpPr>
        <p:spPr>
          <a:xfrm>
            <a:off x="7815212" y="2253251"/>
            <a:ext cx="3303036" cy="638175"/>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18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ym typeface="Wingdings" panose="05000000000000000000" pitchFamily="2" charset="2"/>
              </a:rPr>
              <a:t></a:t>
            </a:r>
            <a:r>
              <a:rPr lang="en-US" dirty="0" err="1"/>
              <a:t>Detecatarea</a:t>
            </a:r>
            <a:r>
              <a:rPr lang="en-US" dirty="0"/>
              <a:t> </a:t>
            </a:r>
            <a:r>
              <a:rPr lang="en-US" dirty="0" err="1"/>
              <a:t>directiei</a:t>
            </a:r>
            <a:r>
              <a:rPr lang="en-US" dirty="0"/>
              <a:t> </a:t>
            </a:r>
            <a:r>
              <a:rPr lang="en-US" dirty="0" err="1"/>
              <a:t>mainii</a:t>
            </a:r>
            <a:endParaRPr lang="ro-RO" dirty="0"/>
          </a:p>
        </p:txBody>
      </p:sp>
      <p:pic>
        <p:nvPicPr>
          <p:cNvPr id="22" name="Picture 21">
            <a:extLst>
              <a:ext uri="{FF2B5EF4-FFF2-40B4-BE49-F238E27FC236}">
                <a16:creationId xmlns:a16="http://schemas.microsoft.com/office/drawing/2014/main" id="{CD8FFA65-96A9-02E1-72D3-0DB28CB85A92}"/>
              </a:ext>
            </a:extLst>
          </p:cNvPr>
          <p:cNvPicPr>
            <a:picLocks noChangeAspect="1"/>
          </p:cNvPicPr>
          <p:nvPr/>
        </p:nvPicPr>
        <p:blipFill>
          <a:blip r:embed="rId2"/>
          <a:stretch>
            <a:fillRect/>
          </a:stretch>
        </p:blipFill>
        <p:spPr>
          <a:xfrm>
            <a:off x="7815212" y="2891426"/>
            <a:ext cx="3486959" cy="3692730"/>
          </a:xfrm>
          <a:prstGeom prst="rect">
            <a:avLst/>
          </a:prstGeom>
        </p:spPr>
      </p:pic>
      <p:pic>
        <p:nvPicPr>
          <p:cNvPr id="24" name="Picture 23">
            <a:extLst>
              <a:ext uri="{FF2B5EF4-FFF2-40B4-BE49-F238E27FC236}">
                <a16:creationId xmlns:a16="http://schemas.microsoft.com/office/drawing/2014/main" id="{7D6FDCAD-5E24-CAFF-D765-211732260447}"/>
              </a:ext>
            </a:extLst>
          </p:cNvPr>
          <p:cNvPicPr>
            <a:picLocks noChangeAspect="1"/>
          </p:cNvPicPr>
          <p:nvPr/>
        </p:nvPicPr>
        <p:blipFill>
          <a:blip r:embed="rId3"/>
          <a:stretch>
            <a:fillRect/>
          </a:stretch>
        </p:blipFill>
        <p:spPr>
          <a:xfrm>
            <a:off x="1364209" y="1252984"/>
            <a:ext cx="5090601" cy="3276884"/>
          </a:xfrm>
          <a:prstGeom prst="rect">
            <a:avLst/>
          </a:prstGeom>
        </p:spPr>
      </p:pic>
    </p:spTree>
    <p:extLst>
      <p:ext uri="{BB962C8B-B14F-4D97-AF65-F5344CB8AC3E}">
        <p14:creationId xmlns:p14="http://schemas.microsoft.com/office/powerpoint/2010/main" val="1823278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50862" y="549275"/>
            <a:ext cx="11097551" cy="1332000"/>
          </a:xfrm>
        </p:spPr>
        <p:txBody>
          <a:bodyPr/>
          <a:lstStyle/>
          <a:p>
            <a:r>
              <a:rPr lang="en-US" dirty="0" err="1"/>
              <a:t>Surse</a:t>
            </a:r>
            <a:r>
              <a:rPr lang="en-US" dirty="0"/>
              <a:t> de </a:t>
            </a:r>
            <a:r>
              <a:rPr lang="en-US" dirty="0" err="1"/>
              <a:t>documentare</a:t>
            </a:r>
            <a:endParaRPr lang="en-US" dirty="0"/>
          </a:p>
        </p:txBody>
      </p:sp>
      <p:sp>
        <p:nvSpPr>
          <p:cNvPr id="9" name="Content Placeholder 8">
            <a:extLst>
              <a:ext uri="{FF2B5EF4-FFF2-40B4-BE49-F238E27FC236}">
                <a16:creationId xmlns:a16="http://schemas.microsoft.com/office/drawing/2014/main" id="{8598ECEC-4413-4244-8F21-0076EC511806}"/>
              </a:ext>
            </a:extLst>
          </p:cNvPr>
          <p:cNvSpPr>
            <a:spLocks noGrp="1"/>
          </p:cNvSpPr>
          <p:nvPr>
            <p:ph sz="half" idx="2"/>
          </p:nvPr>
        </p:nvSpPr>
        <p:spPr>
          <a:xfrm>
            <a:off x="363533" y="1882686"/>
            <a:ext cx="3563936" cy="3515555"/>
          </a:xfrm>
        </p:spPr>
        <p:txBody>
          <a:bodyPr>
            <a:normAutofit fontScale="77500" lnSpcReduction="20000"/>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https://www.researchgate.net/figure/Detection-of-pen-tips-in-a-pencil-case-step-by-step-only-the-last-image-of-the-sequence_fig3_224253029</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[2]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https://aws.amazon.com/blogs/machine-learning/streamlining-data-labeling-for-yolo-object-detection-in-amazon-sagemaker-ground-truth/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[3]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https://www.researchgate.net/figure/Detection-of-pins-in-a-pencil-case-Top-sequence-with-6-X-ray-images-298-298-pixels_fig5_224253029</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[4]</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https://www.researchgate.net/publication/346003836_Modelarea_si_simularea_algoritmului_de_detectie_a_obiectelor_in_Python_pentru_Raspbery_Pi</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258E9390-685C-4BAD-BFAD-EC56E81C4745}"/>
              </a:ext>
            </a:extLst>
          </p:cNvPr>
          <p:cNvSpPr>
            <a:spLocks noGrp="1"/>
          </p:cNvSpPr>
          <p:nvPr>
            <p:ph sz="quarter" idx="14"/>
          </p:nvPr>
        </p:nvSpPr>
        <p:spPr>
          <a:xfrm>
            <a:off x="8319712" y="1938435"/>
            <a:ext cx="3508755" cy="3515555"/>
          </a:xfrm>
        </p:spPr>
        <p:txBody>
          <a:bodyPr>
            <a:normAutofit fontScale="92500"/>
          </a:bodyPr>
          <a:lstStyle/>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[5] </a:t>
            </a:r>
            <a:r>
              <a:rPr lang="en-US"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https://docs.opencv.org/3.4/da/d6a/tutorial_trackbar.html</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pentru</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reglarea</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nivelului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HSV), in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cazul</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in care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vom</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avea</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intensitati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diferite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ale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luminii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in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caera</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in care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testam</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[6] </a:t>
            </a:r>
            <a:r>
              <a:rPr lang="en-US"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https://docs.opencv.org/3.4/d8/dfe/classcv_1_1VideoCapture.html</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desenare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pe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ecran</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[7] </a:t>
            </a:r>
            <a:r>
              <a:rPr lang="en-US"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8"/>
              </a:rPr>
              <a:t>https://docs.opencv.org/3.4/d4/d73/tutorial_py_contours_begin.html</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gasire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contur</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lvl="0"/>
            <a:endParaRPr lang="en-US" dirty="0"/>
          </a:p>
        </p:txBody>
      </p:sp>
      <p:sp>
        <p:nvSpPr>
          <p:cNvPr id="11" name="Content Placeholder 10">
            <a:extLst>
              <a:ext uri="{FF2B5EF4-FFF2-40B4-BE49-F238E27FC236}">
                <a16:creationId xmlns:a16="http://schemas.microsoft.com/office/drawing/2014/main" id="{1D014E48-5DD9-49CE-AD5B-0FEF69204F68}"/>
              </a:ext>
            </a:extLst>
          </p:cNvPr>
          <p:cNvSpPr>
            <a:spLocks noGrp="1"/>
          </p:cNvSpPr>
          <p:nvPr>
            <p:ph sz="quarter" idx="4"/>
          </p:nvPr>
        </p:nvSpPr>
        <p:spPr>
          <a:xfrm>
            <a:off x="4481088" y="1938434"/>
            <a:ext cx="3508755" cy="3515555"/>
          </a:xfrm>
        </p:spPr>
        <p:txBody>
          <a:bodyPr>
            <a:normAutofit/>
          </a:bodyPr>
          <a:lstStyle/>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[3] </a:t>
            </a:r>
            <a:r>
              <a:rPr lang="en-US"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https://www.researchgate.net/figure/Detection-of-pins-in-a-pencil-case-Top-sequence-with-6-X-ray-images-298-298-pixels_fig5_224253029</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[4]</a:t>
            </a:r>
            <a:r>
              <a:rPr lang="en-US" sz="16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https://www.researchgate.net/publication/346003836_Modelarea_si_simularea_algoritmului_de_detectie_a_obiectelor_in_Python_pentru_Raspbery_Pi</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en-US"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15" name="Footer Placeholder 14">
            <a:extLst>
              <a:ext uri="{FF2B5EF4-FFF2-40B4-BE49-F238E27FC236}">
                <a16:creationId xmlns:a16="http://schemas.microsoft.com/office/drawing/2014/main" id="{65A6DC02-681E-4AF7-AC6E-57CDDB2FBA28}"/>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142054705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{A739C6C6-6E39-4A1B-80D0-E89B1F6CCA30}tf33713516_win32</Template>
  <TotalTime>50</TotalTime>
  <Words>721</Words>
  <Application>Microsoft Office PowerPoint</Application>
  <PresentationFormat>Widescreen</PresentationFormat>
  <Paragraphs>75</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Gill Sans MT</vt:lpstr>
      <vt:lpstr>Walbaum Display</vt:lpstr>
      <vt:lpstr>3DFloatVTI</vt:lpstr>
      <vt:lpstr>Detectarea instrumentelor de scris &amp; a culorii acestora. Folosirea pentru desenarea pe ecran</vt:lpstr>
      <vt:lpstr>Agenda</vt:lpstr>
      <vt:lpstr>Introduction</vt:lpstr>
      <vt:lpstr>Descrierea temei</vt:lpstr>
      <vt:lpstr>Descriere</vt:lpstr>
      <vt:lpstr>Materiale necesare</vt:lpstr>
      <vt:lpstr>Algoritmi implementati: </vt:lpstr>
      <vt:lpstr>Detectarea miscarilor</vt:lpstr>
      <vt:lpstr>Surse de documentare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Detectarea instrumentelor de scris &amp; a culorii acestora. Folosirea pentru desenarea pe ecran</dc:title>
  <dc:creator>Maria Vasilache</dc:creator>
  <cp:lastModifiedBy>Maria Vasilache</cp:lastModifiedBy>
  <cp:revision>2</cp:revision>
  <dcterms:created xsi:type="dcterms:W3CDTF">2023-03-27T15:34:16Z</dcterms:created>
  <dcterms:modified xsi:type="dcterms:W3CDTF">2023-04-03T15:35:49Z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