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77" y="9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ncent Marinas" userId="fb55109a58d66afa" providerId="LiveId" clId="{427625B8-65D4-4DA2-A1DB-1AD0D483AA46}"/>
    <pc:docChg chg="modSld">
      <pc:chgData name="Vincent Marinas" userId="fb55109a58d66afa" providerId="LiveId" clId="{427625B8-65D4-4DA2-A1DB-1AD0D483AA46}" dt="2022-12-01T14:51:47.460" v="8" actId="20577"/>
      <pc:docMkLst>
        <pc:docMk/>
      </pc:docMkLst>
      <pc:sldChg chg="modSp mod">
        <pc:chgData name="Vincent Marinas" userId="fb55109a58d66afa" providerId="LiveId" clId="{427625B8-65D4-4DA2-A1DB-1AD0D483AA46}" dt="2022-12-01T14:51:47.460" v="8" actId="20577"/>
        <pc:sldMkLst>
          <pc:docMk/>
          <pc:sldMk cId="0" sldId="256"/>
        </pc:sldMkLst>
        <pc:spChg chg="mod">
          <ac:chgData name="Vincent Marinas" userId="fb55109a58d66afa" providerId="LiveId" clId="{427625B8-65D4-4DA2-A1DB-1AD0D483AA46}" dt="2022-12-01T14:51:47.460" v="8" actId="20577"/>
          <ac:spMkLst>
            <pc:docMk/>
            <pc:sldMk cId="0" sldId="256"/>
            <ac:spMk id="5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9ed8dfe6b5_2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g19ed8dfe6b5_2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9ed8dfe6b5_6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g19ed8dfe6b5_6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9ed8dfe6b5_6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Pokemon Stats: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Health points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Attack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Defense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Speed</a:t>
            </a:r>
            <a:endParaRPr/>
          </a:p>
        </p:txBody>
      </p:sp>
      <p:sp>
        <p:nvSpPr>
          <p:cNvPr id="141" name="Google Shape;141;g19ed8dfe6b5_6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9ed8dfe6b5_0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g19ed8dfe6b5_0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9ed8dfe6b5_6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Alternative model: binary logistic regression with L2 penalty </a:t>
            </a:r>
            <a:endParaRPr/>
          </a:p>
        </p:txBody>
      </p:sp>
      <p:sp>
        <p:nvSpPr>
          <p:cNvPr id="157" name="Google Shape;157;g19ed8dfe6b5_6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9fe697bc50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g19fe697bc50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9ed8dfe6b5_0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9ed8dfe6b5_0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9ed8dfe6b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g19ed8dfe6b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9ed8dfe6b5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</a:pPr>
            <a:r>
              <a:rPr lang="en" sz="1400">
                <a:solidFill>
                  <a:srgbClr val="595959"/>
                </a:solidFill>
              </a:rPr>
              <a:t>Data preparation</a:t>
            </a:r>
            <a:endParaRPr sz="1400">
              <a:solidFill>
                <a:srgbClr val="595959"/>
              </a:solidFill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○"/>
            </a:pPr>
            <a:r>
              <a:rPr lang="en" sz="1400">
                <a:solidFill>
                  <a:srgbClr val="595959"/>
                </a:solidFill>
              </a:rPr>
              <a:t>Importing the datasets</a:t>
            </a:r>
            <a:endParaRPr sz="1400">
              <a:solidFill>
                <a:srgbClr val="595959"/>
              </a:solidFill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○"/>
            </a:pPr>
            <a:r>
              <a:rPr lang="en" sz="1400">
                <a:solidFill>
                  <a:srgbClr val="595959"/>
                </a:solidFill>
              </a:rPr>
              <a:t>Mapping the primary types (labels)</a:t>
            </a:r>
            <a:endParaRPr sz="1400">
              <a:solidFill>
                <a:srgbClr val="595959"/>
              </a:solidFill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○"/>
            </a:pPr>
            <a:r>
              <a:rPr lang="en" sz="1400">
                <a:solidFill>
                  <a:srgbClr val="595959"/>
                </a:solidFill>
              </a:rPr>
              <a:t>Segregating data into images and labels (train and test sets)</a:t>
            </a:r>
            <a:endParaRPr sz="1400">
              <a:solidFill>
                <a:srgbClr val="595959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</a:pPr>
            <a:r>
              <a:rPr lang="en" sz="1400">
                <a:solidFill>
                  <a:srgbClr val="595959"/>
                </a:solidFill>
              </a:rPr>
              <a:t>EDA</a:t>
            </a:r>
            <a:endParaRPr sz="1400">
              <a:solidFill>
                <a:srgbClr val="595959"/>
              </a:solidFill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○"/>
            </a:pPr>
            <a:r>
              <a:rPr lang="en" sz="1400">
                <a:solidFill>
                  <a:srgbClr val="595959"/>
                </a:solidFill>
              </a:rPr>
              <a:t>Counts of each Primary type, Secondary type, etc.</a:t>
            </a:r>
            <a:endParaRPr sz="1400">
              <a:solidFill>
                <a:srgbClr val="595959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</a:pPr>
            <a:r>
              <a:rPr lang="en" sz="1400">
                <a:solidFill>
                  <a:srgbClr val="595959"/>
                </a:solidFill>
              </a:rPr>
              <a:t>Modeling</a:t>
            </a:r>
            <a:endParaRPr sz="1400">
              <a:solidFill>
                <a:srgbClr val="595959"/>
              </a:solidFill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○"/>
            </a:pPr>
            <a:r>
              <a:rPr lang="en" sz="1400">
                <a:solidFill>
                  <a:srgbClr val="595959"/>
                </a:solidFill>
              </a:rPr>
              <a:t>Build the MLP structure</a:t>
            </a:r>
            <a:endParaRPr sz="1400">
              <a:solidFill>
                <a:srgbClr val="595959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</a:pPr>
            <a:r>
              <a:rPr lang="en" sz="1400">
                <a:solidFill>
                  <a:srgbClr val="595959"/>
                </a:solidFill>
              </a:rPr>
              <a:t>Validation</a:t>
            </a:r>
            <a:endParaRPr sz="1400">
              <a:solidFill>
                <a:srgbClr val="595959"/>
              </a:solidFill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○"/>
            </a:pPr>
            <a:r>
              <a:rPr lang="en" sz="1400">
                <a:solidFill>
                  <a:srgbClr val="595959"/>
                </a:solidFill>
              </a:rPr>
              <a:t>Calculate prediction accuracy with test set</a:t>
            </a:r>
            <a:endParaRPr sz="2400">
              <a:solidFill>
                <a:srgbClr val="595959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300">
              <a:solidFill>
                <a:srgbClr val="595959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g19ed8dfe6b5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9ed8dfe6b5_6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g19ed8dfe6b5_6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9fe697bc50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g19fe697bc50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9ed8dfe6b5_6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g19ed8dfe6b5_6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9ed8dfe6b5_6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g19ed8dfe6b5_6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9ed8dfe6b5_6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g19ed8dfe6b5_6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9ed8dfe6b5_6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g19ed8dfe6b5_6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4ECC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0"/>
            <a:ext cx="6451600" cy="5143500"/>
          </a:xfrm>
          <a:prstGeom prst="rect">
            <a:avLst/>
          </a:prstGeom>
          <a:solidFill>
            <a:srgbClr val="F7D42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5" name="Google Shape;55;p13" descr="Pokemon 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97205" y="639557"/>
            <a:ext cx="3864387" cy="3864387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279400" y="639557"/>
            <a:ext cx="4292600" cy="1315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Pokémon Classification </a:t>
            </a:r>
            <a:endParaRPr sz="1100"/>
          </a:p>
        </p:txBody>
      </p:sp>
      <p:sp>
        <p:nvSpPr>
          <p:cNvPr id="57" name="Google Shape;57;p13"/>
          <p:cNvSpPr txBox="1"/>
          <p:nvPr/>
        </p:nvSpPr>
        <p:spPr>
          <a:xfrm>
            <a:off x="279400" y="2426453"/>
            <a:ext cx="2172300" cy="1792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i="0" u="none" strike="noStrike" dirty="0">
              <a:solidFill>
                <a:schemeClr val="accent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i="0" u="none" strike="noStrike" dirty="0">
                <a:solidFill>
                  <a:schemeClr val="dk1"/>
                </a:solidFill>
              </a:rPr>
              <a:t>Group 8: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i="0" u="none" strike="noStrike" dirty="0">
                <a:solidFill>
                  <a:schemeClr val="dk1"/>
                </a:solidFill>
              </a:rPr>
              <a:t>Russell, Matthew</a:t>
            </a:r>
            <a:endParaRPr sz="1400"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i="0" u="none" strike="noStrike" dirty="0">
                <a:solidFill>
                  <a:schemeClr val="dk1"/>
                </a:solidFill>
              </a:rPr>
              <a:t>Marinas, Vincent</a:t>
            </a:r>
            <a:endParaRPr sz="1400"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i="0" u="none" strike="noStrike" dirty="0">
                <a:solidFill>
                  <a:schemeClr val="dk1"/>
                </a:solidFill>
              </a:rPr>
              <a:t>Qiunan Zhao</a:t>
            </a:r>
            <a:endParaRPr sz="1100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1400" dirty="0">
                <a:solidFill>
                  <a:schemeClr val="dk1"/>
                </a:solidFill>
              </a:rPr>
            </a:br>
            <a:endParaRPr sz="14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/>
          <p:nvPr/>
        </p:nvSpPr>
        <p:spPr>
          <a:xfrm flipH="1">
            <a:off x="6451500" y="0"/>
            <a:ext cx="2692500" cy="5143500"/>
          </a:xfrm>
          <a:prstGeom prst="rect">
            <a:avLst/>
          </a:prstGeom>
          <a:solidFill>
            <a:srgbClr val="F7D42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22"/>
          <p:cNvSpPr txBox="1">
            <a:spLocks noGrp="1"/>
          </p:cNvSpPr>
          <p:nvPr>
            <p:ph type="title" idx="4294967295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Predictions, Water vs. Normal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2"/>
          <p:cNvSpPr txBox="1">
            <a:spLocks noGrp="1"/>
          </p:cNvSpPr>
          <p:nvPr>
            <p:ph type="body" idx="4294967295"/>
          </p:nvPr>
        </p:nvSpPr>
        <p:spPr>
          <a:xfrm>
            <a:off x="6765750" y="2337300"/>
            <a:ext cx="2064000" cy="4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64% Accuracy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2175" y="1135800"/>
            <a:ext cx="4427149" cy="3835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/>
          <p:nvPr/>
        </p:nvSpPr>
        <p:spPr>
          <a:xfrm flipH="1">
            <a:off x="6451500" y="0"/>
            <a:ext cx="2692500" cy="5143500"/>
          </a:xfrm>
          <a:prstGeom prst="rect">
            <a:avLst/>
          </a:prstGeom>
          <a:solidFill>
            <a:srgbClr val="F7D42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23"/>
          <p:cNvSpPr txBox="1">
            <a:spLocks noGrp="1"/>
          </p:cNvSpPr>
          <p:nvPr>
            <p:ph type="title" idx="4294967295"/>
          </p:nvPr>
        </p:nvSpPr>
        <p:spPr>
          <a:xfrm>
            <a:off x="474650" y="68219"/>
            <a:ext cx="7886700" cy="9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3"/>
          <p:cNvSpPr txBox="1">
            <a:spLocks noGrp="1"/>
          </p:cNvSpPr>
          <p:nvPr>
            <p:ph type="body" idx="4294967295"/>
          </p:nvPr>
        </p:nvSpPr>
        <p:spPr>
          <a:xfrm>
            <a:off x="595850" y="1144400"/>
            <a:ext cx="6863400" cy="378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3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978"/>
              <a:t>Try other modeling techniques.</a:t>
            </a:r>
            <a:endParaRPr sz="5978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978"/>
              <a:t>Obtain alternate images of pokemon</a:t>
            </a:r>
            <a:endParaRPr sz="5978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978"/>
              <a:t>Data Augmentation:  </a:t>
            </a:r>
            <a:endParaRPr sz="5978"/>
          </a:p>
          <a:p>
            <a:pPr marL="457200" lvl="0" indent="-351984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5978"/>
              <a:t>Rotation</a:t>
            </a:r>
            <a:endParaRPr sz="5978"/>
          </a:p>
          <a:p>
            <a:pPr marL="457200" lvl="0" indent="-351984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5978"/>
              <a:t>Zoom</a:t>
            </a:r>
            <a:endParaRPr sz="5978"/>
          </a:p>
          <a:p>
            <a:pPr marL="457200" lvl="0" indent="-351984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5978"/>
              <a:t>Brightness</a:t>
            </a:r>
            <a:endParaRPr sz="5978"/>
          </a:p>
          <a:p>
            <a:pPr marL="457200" lvl="0" indent="-351984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5978"/>
              <a:t>Contrast </a:t>
            </a:r>
            <a:endParaRPr sz="5978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" sz="5978"/>
              <a:t>Collect data on Pokemon Statistics &amp; try predictions</a:t>
            </a:r>
            <a:endParaRPr sz="5978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2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200"/>
          </a:p>
        </p:txBody>
      </p:sp>
      <p:pic>
        <p:nvPicPr>
          <p:cNvPr id="146" name="Google Shape;14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6199" y="1150199"/>
            <a:ext cx="2843099" cy="2843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/>
          <p:nvPr/>
        </p:nvSpPr>
        <p:spPr>
          <a:xfrm flipH="1">
            <a:off x="6451500" y="0"/>
            <a:ext cx="2692500" cy="5143500"/>
          </a:xfrm>
          <a:prstGeom prst="rect">
            <a:avLst/>
          </a:prstGeom>
          <a:solidFill>
            <a:srgbClr val="F7D42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4"/>
          <p:cNvSpPr txBox="1">
            <a:spLocks noGrp="1"/>
          </p:cNvSpPr>
          <p:nvPr>
            <p:ph type="body" idx="4294967295"/>
          </p:nvPr>
        </p:nvSpPr>
        <p:spPr>
          <a:xfrm>
            <a:off x="684400" y="1463925"/>
            <a:ext cx="2225400" cy="6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600">
                <a:latin typeface="Arial"/>
                <a:ea typeface="Arial"/>
                <a:cs typeface="Arial"/>
                <a:sym typeface="Arial"/>
              </a:rPr>
              <a:t>Q&amp;A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3" name="Google Shape;15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7033185" y="827063"/>
            <a:ext cx="1529125" cy="3058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1430"/>
            <a:ext cx="9144000" cy="5120646"/>
          </a:xfrm>
          <a:prstGeom prst="rect">
            <a:avLst/>
          </a:prstGeom>
          <a:noFill/>
          <a:ln>
            <a:noFill/>
          </a:ln>
          <a:effectLst>
            <a:reflection stA="44000" endPos="30000" dist="38100" dir="5400000" fadeDir="5400012" sy="-100000" algn="bl" rotWithShape="0"/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/>
          <p:nvPr/>
        </p:nvSpPr>
        <p:spPr>
          <a:xfrm>
            <a:off x="0" y="0"/>
            <a:ext cx="6451500" cy="5143500"/>
          </a:xfrm>
          <a:prstGeom prst="rect">
            <a:avLst/>
          </a:prstGeom>
          <a:solidFill>
            <a:srgbClr val="F7D42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25"/>
          <p:cNvSpPr txBox="1">
            <a:spLocks noGrp="1"/>
          </p:cNvSpPr>
          <p:nvPr>
            <p:ph type="title" idx="4294967295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Problem Analysis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5"/>
          <p:cNvSpPr txBox="1">
            <a:spLocks noGrp="1"/>
          </p:cNvSpPr>
          <p:nvPr>
            <p:ph type="body" idx="4294967295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en" sz="2200">
                <a:latin typeface="Arial"/>
                <a:ea typeface="Arial"/>
                <a:cs typeface="Arial"/>
                <a:sym typeface="Arial"/>
              </a:rPr>
              <a:t>Alternatives vs. chosen model structure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en" sz="2200">
                <a:latin typeface="Arial"/>
                <a:ea typeface="Arial"/>
                <a:cs typeface="Arial"/>
                <a:sym typeface="Arial"/>
              </a:rPr>
              <a:t>Issues with the scope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○"/>
            </a:pPr>
            <a:r>
              <a:rPr lang="en" sz="2200">
                <a:latin typeface="Arial"/>
                <a:ea typeface="Arial"/>
                <a:cs typeface="Arial"/>
                <a:sym typeface="Arial"/>
              </a:rPr>
              <a:t>Class Imbalance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○"/>
            </a:pPr>
            <a:r>
              <a:rPr lang="en" sz="2200">
                <a:latin typeface="Arial"/>
                <a:ea typeface="Arial"/>
                <a:cs typeface="Arial"/>
                <a:sym typeface="Arial"/>
              </a:rPr>
              <a:t>Variability within each class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○"/>
            </a:pPr>
            <a:r>
              <a:rPr lang="en" sz="2200">
                <a:latin typeface="Arial"/>
                <a:ea typeface="Arial"/>
                <a:cs typeface="Arial"/>
                <a:sym typeface="Arial"/>
              </a:rPr>
              <a:t>Limited number of images</a:t>
            </a:r>
            <a:endParaRPr sz="2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/>
          <p:nvPr/>
        </p:nvSpPr>
        <p:spPr>
          <a:xfrm>
            <a:off x="0" y="0"/>
            <a:ext cx="6451500" cy="5143500"/>
          </a:xfrm>
          <a:prstGeom prst="rect">
            <a:avLst/>
          </a:prstGeom>
          <a:solidFill>
            <a:srgbClr val="F7D42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6"/>
          <p:cNvSpPr txBox="1">
            <a:spLocks noGrp="1"/>
          </p:cNvSpPr>
          <p:nvPr>
            <p:ph type="title" idx="4294967295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Variability within a single type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8" name="Google Shape;16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9362" y="1268050"/>
            <a:ext cx="4632777" cy="36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350" y="330425"/>
            <a:ext cx="5956001" cy="4032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6409775" y="0"/>
            <a:ext cx="2734500" cy="5143500"/>
          </a:xfrm>
          <a:prstGeom prst="rect">
            <a:avLst/>
          </a:prstGeom>
          <a:solidFill>
            <a:srgbClr val="F7D42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title" idx="4294967295"/>
          </p:nvPr>
        </p:nvSpPr>
        <p:spPr>
          <a:xfrm>
            <a:off x="628650" y="262619"/>
            <a:ext cx="7886700" cy="9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Overview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4294967295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en" sz="2200">
                <a:latin typeface="Arial"/>
                <a:ea typeface="Arial"/>
                <a:cs typeface="Arial"/>
                <a:sym typeface="Arial"/>
              </a:rPr>
              <a:t>Project Background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en" sz="2200">
                <a:latin typeface="Arial"/>
                <a:ea typeface="Arial"/>
                <a:cs typeface="Arial"/>
                <a:sym typeface="Arial"/>
              </a:rPr>
              <a:t>EDA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Data Preprocessing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en" sz="2200">
                <a:latin typeface="Arial"/>
                <a:ea typeface="Arial"/>
                <a:cs typeface="Arial"/>
                <a:sym typeface="Arial"/>
              </a:rPr>
              <a:t>Model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en" sz="2200">
                <a:latin typeface="Arial"/>
                <a:ea typeface="Arial"/>
                <a:cs typeface="Arial"/>
                <a:sym typeface="Arial"/>
              </a:rPr>
              <a:t>Image Prediction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en" sz="2200">
                <a:latin typeface="Arial"/>
                <a:ea typeface="Arial"/>
                <a:cs typeface="Arial"/>
                <a:sym typeface="Arial"/>
              </a:rPr>
              <a:t>Future Recommendation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9775" y="1120500"/>
            <a:ext cx="2902476" cy="2902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/>
          <p:nvPr/>
        </p:nvSpPr>
        <p:spPr>
          <a:xfrm flipH="1">
            <a:off x="6451500" y="0"/>
            <a:ext cx="2692500" cy="5143500"/>
          </a:xfrm>
          <a:prstGeom prst="rect">
            <a:avLst/>
          </a:prstGeom>
          <a:solidFill>
            <a:srgbClr val="F7D42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title" idx="4294967295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Project Background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4294967295"/>
          </p:nvPr>
        </p:nvSpPr>
        <p:spPr>
          <a:xfrm>
            <a:off x="505375" y="1323900"/>
            <a:ext cx="5822700" cy="249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>
                <a:latin typeface="Arial"/>
                <a:ea typeface="Arial"/>
                <a:cs typeface="Arial"/>
                <a:sym typeface="Arial"/>
              </a:rPr>
              <a:t>All Pokemon from generation 1 to generation 7 with data of images and types(primary and secondary) 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200"/>
          </a:p>
          <a:p>
            <a:pPr marL="457200" lvl="0" indent="-3683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Try and successfully p</a:t>
            </a:r>
            <a:r>
              <a:rPr lang="en" sz="2200">
                <a:latin typeface="Arial"/>
                <a:ea typeface="Arial"/>
                <a:cs typeface="Arial"/>
                <a:sym typeface="Arial"/>
              </a:rPr>
              <a:t>redict Pokemon </a:t>
            </a:r>
            <a:r>
              <a:rPr lang="en" sz="2200"/>
              <a:t>primary types based on appearance.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6243" y="395193"/>
            <a:ext cx="2053475" cy="205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26663" y="2669575"/>
            <a:ext cx="2142174" cy="2142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/>
          <p:nvPr/>
        </p:nvSpPr>
        <p:spPr>
          <a:xfrm flipH="1">
            <a:off x="6451500" y="0"/>
            <a:ext cx="2692500" cy="5143500"/>
          </a:xfrm>
          <a:prstGeom prst="rect">
            <a:avLst/>
          </a:prstGeom>
          <a:solidFill>
            <a:srgbClr val="F7D42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6"/>
          <p:cNvSpPr txBox="1">
            <a:spLocks noGrp="1"/>
          </p:cNvSpPr>
          <p:nvPr>
            <p:ph type="title" idx="4294967295"/>
          </p:nvPr>
        </p:nvSpPr>
        <p:spPr>
          <a:xfrm>
            <a:off x="628650" y="263994"/>
            <a:ext cx="7886700" cy="9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EDA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9500" y="2735831"/>
            <a:ext cx="3041876" cy="2407668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602" y="941525"/>
            <a:ext cx="3146772" cy="286765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6572250" y="640475"/>
            <a:ext cx="2463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6616500" y="1676325"/>
            <a:ext cx="2374800" cy="19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 the 809 Pokemon: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Water Type: 114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Normal Type: 105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Flying Type: 3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8 types with less than 30 pokemon</a:t>
            </a:r>
            <a:endParaRPr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/>
          <p:nvPr/>
        </p:nvSpPr>
        <p:spPr>
          <a:xfrm flipH="1">
            <a:off x="6451500" y="0"/>
            <a:ext cx="2692500" cy="5143500"/>
          </a:xfrm>
          <a:prstGeom prst="rect">
            <a:avLst/>
          </a:prstGeom>
          <a:solidFill>
            <a:srgbClr val="F7D42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7"/>
          <p:cNvSpPr txBox="1">
            <a:spLocks noGrp="1"/>
          </p:cNvSpPr>
          <p:nvPr>
            <p:ph type="title" idx="4294967295"/>
          </p:nvPr>
        </p:nvSpPr>
        <p:spPr>
          <a:xfrm>
            <a:off x="628650" y="263994"/>
            <a:ext cx="7886700" cy="9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Data Preprocessing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7"/>
          <p:cNvSpPr txBox="1"/>
          <p:nvPr/>
        </p:nvSpPr>
        <p:spPr>
          <a:xfrm>
            <a:off x="6572250" y="640475"/>
            <a:ext cx="2463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7"/>
          <p:cNvSpPr txBox="1"/>
          <p:nvPr/>
        </p:nvSpPr>
        <p:spPr>
          <a:xfrm>
            <a:off x="6616500" y="1882000"/>
            <a:ext cx="2374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50" y="1979775"/>
            <a:ext cx="1442949" cy="1442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7700" y="1555713"/>
            <a:ext cx="2387701" cy="229107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7"/>
          <p:cNvSpPr/>
          <p:nvPr/>
        </p:nvSpPr>
        <p:spPr>
          <a:xfrm>
            <a:off x="2479725" y="2551250"/>
            <a:ext cx="743400" cy="615600"/>
          </a:xfrm>
          <a:prstGeom prst="rightArrow">
            <a:avLst>
              <a:gd name="adj1" fmla="val 50000"/>
              <a:gd name="adj2" fmla="val 50000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7"/>
          <p:cNvSpPr txBox="1"/>
          <p:nvPr/>
        </p:nvSpPr>
        <p:spPr>
          <a:xfrm>
            <a:off x="6451500" y="1833000"/>
            <a:ext cx="2463300" cy="1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Read images as 3D arrays using cv2 package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Split image arrays and labels into training and testing sets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/>
          <p:nvPr/>
        </p:nvSpPr>
        <p:spPr>
          <a:xfrm flipH="1">
            <a:off x="6451500" y="0"/>
            <a:ext cx="2692500" cy="5143500"/>
          </a:xfrm>
          <a:prstGeom prst="rect">
            <a:avLst/>
          </a:prstGeom>
          <a:solidFill>
            <a:srgbClr val="F7D42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8"/>
          <p:cNvSpPr txBox="1">
            <a:spLocks noGrp="1"/>
          </p:cNvSpPr>
          <p:nvPr>
            <p:ph type="title" idx="4294967295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Model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6753000" y="1678363"/>
            <a:ext cx="2391000" cy="2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MLP Structure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layer of shape: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120 x 120 x 3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hidden layers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 layer equal to the number of types</a:t>
            </a:r>
            <a:endParaRPr/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58" y="1499425"/>
            <a:ext cx="5241675" cy="248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/>
          <p:nvPr/>
        </p:nvSpPr>
        <p:spPr>
          <a:xfrm flipH="1">
            <a:off x="6451500" y="0"/>
            <a:ext cx="2692500" cy="5143500"/>
          </a:xfrm>
          <a:prstGeom prst="rect">
            <a:avLst/>
          </a:prstGeom>
          <a:solidFill>
            <a:srgbClr val="F7D42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9"/>
          <p:cNvSpPr txBox="1">
            <a:spLocks noGrp="1"/>
          </p:cNvSpPr>
          <p:nvPr>
            <p:ph type="title" idx="4294967295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Model Evaluation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9"/>
          <p:cNvSpPr txBox="1">
            <a:spLocks noGrp="1"/>
          </p:cNvSpPr>
          <p:nvPr>
            <p:ph type="body" idx="4294967295"/>
          </p:nvPr>
        </p:nvSpPr>
        <p:spPr>
          <a:xfrm>
            <a:off x="6451500" y="968550"/>
            <a:ext cx="2606700" cy="32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861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18"/>
              <a:buFont typeface="Arial"/>
              <a:buChar char="●"/>
            </a:pPr>
            <a:r>
              <a:rPr lang="en" sz="141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17 Pokemon Type Labels</a:t>
            </a:r>
            <a:endParaRPr sz="141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endParaRPr sz="141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8611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18"/>
              <a:buFont typeface="Arial"/>
              <a:buChar char="●"/>
            </a:pPr>
            <a:r>
              <a:rPr lang="en" sz="141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564 training images</a:t>
            </a:r>
            <a:endParaRPr sz="141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endParaRPr sz="141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8611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18"/>
              <a:buFont typeface="Arial"/>
              <a:buChar char="●"/>
            </a:pPr>
            <a:r>
              <a:rPr lang="en" sz="141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242 test images</a:t>
            </a:r>
            <a:endParaRPr sz="141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endParaRPr sz="141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8611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18"/>
              <a:buFont typeface="Arial"/>
              <a:buChar char="●"/>
            </a:pPr>
            <a:r>
              <a:rPr lang="en" sz="1417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15% </a:t>
            </a:r>
            <a:r>
              <a:rPr lang="en" sz="141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 accuracy</a:t>
            </a:r>
            <a:endParaRPr sz="1417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417">
              <a:solidFill>
                <a:schemeClr val="dk1"/>
              </a:solidFill>
            </a:endParaRPr>
          </a:p>
          <a:p>
            <a:pPr marL="457200" lvl="0" indent="-318611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18"/>
              <a:buChar char="●"/>
            </a:pPr>
            <a:r>
              <a:rPr lang="en" sz="1417">
                <a:solidFill>
                  <a:schemeClr val="dk1"/>
                </a:solidFill>
              </a:rPr>
              <a:t>Random Guess: </a:t>
            </a:r>
            <a:r>
              <a:rPr lang="en" sz="1417">
                <a:solidFill>
                  <a:srgbClr val="FF0000"/>
                </a:solidFill>
              </a:rPr>
              <a:t>5.9%</a:t>
            </a:r>
            <a:endParaRPr sz="1417">
              <a:solidFill>
                <a:srgbClr val="FF0000"/>
              </a:solidFill>
            </a:endParaRPr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49" y="2008925"/>
            <a:ext cx="2375875" cy="189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40076" y="2008926"/>
            <a:ext cx="2375875" cy="18981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/>
          <p:nvPr/>
        </p:nvSpPr>
        <p:spPr>
          <a:xfrm flipH="1">
            <a:off x="6451500" y="0"/>
            <a:ext cx="2692500" cy="5143500"/>
          </a:xfrm>
          <a:prstGeom prst="rect">
            <a:avLst/>
          </a:prstGeom>
          <a:solidFill>
            <a:srgbClr val="F7D42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20"/>
          <p:cNvSpPr txBox="1">
            <a:spLocks noGrp="1"/>
          </p:cNvSpPr>
          <p:nvPr>
            <p:ph type="title" idx="4294967295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Model Evaluation, Fire vs Water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0"/>
          <p:cNvSpPr txBox="1">
            <a:spLocks noGrp="1"/>
          </p:cNvSpPr>
          <p:nvPr>
            <p:ph type="body" idx="4294967295"/>
          </p:nvPr>
        </p:nvSpPr>
        <p:spPr>
          <a:xfrm>
            <a:off x="6451500" y="1366061"/>
            <a:ext cx="2692500" cy="326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0357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5"/>
              <a:buFont typeface="Arial"/>
              <a:buChar char="●"/>
            </a:pPr>
            <a:r>
              <a:rPr lang="en" sz="144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Pokemon Type Labels</a:t>
            </a:r>
            <a:endParaRPr sz="144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endParaRPr sz="144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0357" algn="l" rtl="0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45"/>
              <a:buFont typeface="Arial"/>
              <a:buChar char="●"/>
            </a:pPr>
            <a:r>
              <a:rPr lang="en" sz="144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153 training images</a:t>
            </a:r>
            <a:endParaRPr sz="144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endParaRPr sz="144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0357" algn="l" rtl="0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45"/>
              <a:buFont typeface="Arial"/>
              <a:buChar char="●"/>
            </a:pPr>
            <a:r>
              <a:rPr lang="en" sz="144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66 test images</a:t>
            </a:r>
            <a:endParaRPr sz="144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endParaRPr sz="1445">
              <a:solidFill>
                <a:srgbClr val="38761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0357" algn="l" rtl="0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45"/>
              <a:buFont typeface="Arial"/>
              <a:buChar char="●"/>
            </a:pPr>
            <a:r>
              <a:rPr lang="en" sz="1445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88%</a:t>
            </a:r>
            <a:r>
              <a:rPr lang="en" sz="144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test accuracy</a:t>
            </a:r>
            <a:endParaRPr sz="144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Google Shape;12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50" y="2029993"/>
            <a:ext cx="2421976" cy="19418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8825" y="2029999"/>
            <a:ext cx="2464465" cy="194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/>
          <p:nvPr/>
        </p:nvSpPr>
        <p:spPr>
          <a:xfrm flipH="1">
            <a:off x="6451500" y="0"/>
            <a:ext cx="2692500" cy="5143500"/>
          </a:xfrm>
          <a:prstGeom prst="rect">
            <a:avLst/>
          </a:prstGeom>
          <a:solidFill>
            <a:srgbClr val="F7D42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21"/>
          <p:cNvSpPr txBox="1">
            <a:spLocks noGrp="1"/>
          </p:cNvSpPr>
          <p:nvPr>
            <p:ph type="title" idx="4294967295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Predictions, Fire vs. Water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1"/>
          <p:cNvSpPr txBox="1">
            <a:spLocks noGrp="1"/>
          </p:cNvSpPr>
          <p:nvPr>
            <p:ph type="body" idx="4294967295"/>
          </p:nvPr>
        </p:nvSpPr>
        <p:spPr>
          <a:xfrm>
            <a:off x="6981275" y="2400900"/>
            <a:ext cx="1860300" cy="34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523"/>
              <a:buNone/>
            </a:pPr>
            <a:r>
              <a:rPr lang="en" sz="1445">
                <a:latin typeface="Arial"/>
                <a:ea typeface="Arial"/>
                <a:cs typeface="Arial"/>
                <a:sym typeface="Arial"/>
              </a:rPr>
              <a:t>88% Accuracy</a:t>
            </a:r>
            <a:endParaRPr sz="1445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0" name="Google Shape;13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0825" y="992850"/>
            <a:ext cx="4377102" cy="379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308</Words>
  <Application>Microsoft Office PowerPoint</Application>
  <PresentationFormat>On-screen Show (16:9)</PresentationFormat>
  <Paragraphs>94</Paragraphs>
  <Slides>15</Slides>
  <Notes>15</Notes>
  <HiddenSlides>3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Simple Light</vt:lpstr>
      <vt:lpstr>PowerPoint Presentation</vt:lpstr>
      <vt:lpstr>Overview</vt:lpstr>
      <vt:lpstr>Project Background</vt:lpstr>
      <vt:lpstr>EDA</vt:lpstr>
      <vt:lpstr>Data Preprocessing</vt:lpstr>
      <vt:lpstr>Model</vt:lpstr>
      <vt:lpstr>Model Evaluation</vt:lpstr>
      <vt:lpstr>Model Evaluation, Fire vs Water</vt:lpstr>
      <vt:lpstr>Predictions, Fire vs. Water</vt:lpstr>
      <vt:lpstr>Predictions, Water vs. Normal</vt:lpstr>
      <vt:lpstr>Next Steps</vt:lpstr>
      <vt:lpstr>PowerPoint Presentation</vt:lpstr>
      <vt:lpstr>Problem Analysis</vt:lpstr>
      <vt:lpstr>Variability within a single type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Marinas, Vincent</cp:lastModifiedBy>
  <cp:revision>1</cp:revision>
  <dcterms:modified xsi:type="dcterms:W3CDTF">2022-12-01T14:51:54Z</dcterms:modified>
</cp:coreProperties>
</file>