
<file path=[Content_Types].xml><?xml version="1.0" encoding="utf-8"?>
<Types xmlns="http://schemas.openxmlformats.org/package/2006/content-types">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5" r:id="rId2"/>
  </p:sldMasterIdLst>
  <p:notesMasterIdLst>
    <p:notesMasterId r:id="rId70"/>
  </p:notesMasterIdLst>
  <p:sldIdLst>
    <p:sldId id="296" r:id="rId3"/>
    <p:sldId id="298" r:id="rId4"/>
    <p:sldId id="705" r:id="rId5"/>
    <p:sldId id="706" r:id="rId6"/>
    <p:sldId id="707" r:id="rId7"/>
    <p:sldId id="709"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4" r:id="rId23"/>
    <p:sldId id="313" r:id="rId24"/>
    <p:sldId id="315" r:id="rId25"/>
    <p:sldId id="316" r:id="rId26"/>
    <p:sldId id="317" r:id="rId27"/>
    <p:sldId id="318" r:id="rId28"/>
    <p:sldId id="319" r:id="rId29"/>
    <p:sldId id="320" r:id="rId30"/>
    <p:sldId id="321" r:id="rId31"/>
    <p:sldId id="322" r:id="rId32"/>
    <p:sldId id="323" r:id="rId33"/>
    <p:sldId id="324" r:id="rId34"/>
    <p:sldId id="325" r:id="rId35"/>
    <p:sldId id="327" r:id="rId36"/>
    <p:sldId id="328" r:id="rId37"/>
    <p:sldId id="329" r:id="rId38"/>
    <p:sldId id="330" r:id="rId39"/>
    <p:sldId id="331" r:id="rId40"/>
    <p:sldId id="332" r:id="rId41"/>
    <p:sldId id="334" r:id="rId42"/>
    <p:sldId id="333" r:id="rId43"/>
    <p:sldId id="335" r:id="rId44"/>
    <p:sldId id="336" r:id="rId45"/>
    <p:sldId id="338" r:id="rId46"/>
    <p:sldId id="337" r:id="rId47"/>
    <p:sldId id="339" r:id="rId48"/>
    <p:sldId id="340" r:id="rId49"/>
    <p:sldId id="341" r:id="rId50"/>
    <p:sldId id="342" r:id="rId51"/>
    <p:sldId id="343" r:id="rId52"/>
    <p:sldId id="344" r:id="rId53"/>
    <p:sldId id="345" r:id="rId54"/>
    <p:sldId id="346" r:id="rId55"/>
    <p:sldId id="347" r:id="rId56"/>
    <p:sldId id="348" r:id="rId57"/>
    <p:sldId id="349" r:id="rId58"/>
    <p:sldId id="350" r:id="rId59"/>
    <p:sldId id="351" r:id="rId60"/>
    <p:sldId id="352" r:id="rId61"/>
    <p:sldId id="354" r:id="rId62"/>
    <p:sldId id="355" r:id="rId63"/>
    <p:sldId id="356" r:id="rId64"/>
    <p:sldId id="357" r:id="rId65"/>
    <p:sldId id="358" r:id="rId66"/>
    <p:sldId id="359" r:id="rId67"/>
    <p:sldId id="360" r:id="rId68"/>
    <p:sldId id="283" r:id="rId6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FED4A58E-065E-4A29-8A00-C490F9298ADE}">
          <p14:sldIdLst>
            <p14:sldId id="296"/>
            <p14:sldId id="298"/>
            <p14:sldId id="705"/>
            <p14:sldId id="706"/>
            <p14:sldId id="707"/>
            <p14:sldId id="709"/>
            <p14:sldId id="299"/>
            <p14:sldId id="300"/>
            <p14:sldId id="301"/>
            <p14:sldId id="302"/>
            <p14:sldId id="303"/>
            <p14:sldId id="304"/>
            <p14:sldId id="305"/>
            <p14:sldId id="306"/>
            <p14:sldId id="307"/>
            <p14:sldId id="308"/>
            <p14:sldId id="309"/>
            <p14:sldId id="310"/>
            <p14:sldId id="311"/>
            <p14:sldId id="312"/>
            <p14:sldId id="314"/>
            <p14:sldId id="313"/>
            <p14:sldId id="315"/>
            <p14:sldId id="316"/>
            <p14:sldId id="317"/>
            <p14:sldId id="318"/>
            <p14:sldId id="319"/>
            <p14:sldId id="320"/>
            <p14:sldId id="321"/>
            <p14:sldId id="322"/>
            <p14:sldId id="323"/>
            <p14:sldId id="324"/>
            <p14:sldId id="325"/>
            <p14:sldId id="327"/>
            <p14:sldId id="328"/>
            <p14:sldId id="329"/>
            <p14:sldId id="330"/>
            <p14:sldId id="331"/>
            <p14:sldId id="332"/>
            <p14:sldId id="334"/>
            <p14:sldId id="333"/>
            <p14:sldId id="335"/>
            <p14:sldId id="336"/>
            <p14:sldId id="338"/>
            <p14:sldId id="337"/>
            <p14:sldId id="339"/>
            <p14:sldId id="340"/>
            <p14:sldId id="341"/>
            <p14:sldId id="342"/>
            <p14:sldId id="343"/>
            <p14:sldId id="344"/>
            <p14:sldId id="345"/>
            <p14:sldId id="346"/>
            <p14:sldId id="347"/>
            <p14:sldId id="348"/>
            <p14:sldId id="349"/>
            <p14:sldId id="350"/>
            <p14:sldId id="351"/>
            <p14:sldId id="352"/>
            <p14:sldId id="354"/>
            <p14:sldId id="355"/>
            <p14:sldId id="356"/>
            <p14:sldId id="357"/>
            <p14:sldId id="358"/>
            <p14:sldId id="359"/>
            <p14:sldId id="360"/>
          </p14:sldIdLst>
        </p14:section>
        <p14:section name="Seção do Resumo" id="{6F408A93-32C7-4E24-8971-90AD383CA226}">
          <p14:sldIdLst/>
        </p14:section>
        <p14:section name="Seção 1" id="{D298DAE5-0C28-4680-AD46-B66ECA07F348}">
          <p14:sldIdLst>
            <p14:sldId id="283"/>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CC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660"/>
  </p:normalViewPr>
  <p:slideViewPr>
    <p:cSldViewPr snapToGrid="0" showGuides="1">
      <p:cViewPr varScale="1">
        <p:scale>
          <a:sx n="114" d="100"/>
          <a:sy n="114" d="100"/>
        </p:scale>
        <p:origin x="606" y="114"/>
      </p:cViewPr>
      <p:guideLst>
        <p:guide orient="horz" pos="2160"/>
        <p:guide pos="3863"/>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1955E-E99A-4EB8-8D85-7A854B6C6876}" type="datetimeFigureOut">
              <a:rPr lang="pt-BR" smtClean="0"/>
              <a:pPr/>
              <a:t>04/01/2021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A8F63-079D-4BFD-A802-7742355B5E82}" type="slidenum">
              <a:rPr lang="pt-BR" smtClean="0"/>
              <a:pPr/>
              <a:t>‹nº›</a:t>
            </a:fld>
            <a:endParaRPr lang="pt-BR"/>
          </a:p>
        </p:txBody>
      </p:sp>
    </p:spTree>
    <p:extLst>
      <p:ext uri="{BB962C8B-B14F-4D97-AF65-F5344CB8AC3E}">
        <p14:creationId xmlns:p14="http://schemas.microsoft.com/office/powerpoint/2010/main" val="36277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4A1-F00C-4FA6-825E-658161E70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54F2AD-99FC-4F09-A434-2E9AEFC091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D487F6-573B-4D96-889D-6F1D08EEBA26}"/>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5" name="Footer Placeholder 4">
            <a:extLst>
              <a:ext uri="{FF2B5EF4-FFF2-40B4-BE49-F238E27FC236}">
                <a16:creationId xmlns:a16="http://schemas.microsoft.com/office/drawing/2014/main" id="{F3A7CCFC-CBB2-4979-8355-EC12B2666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3E59D-4B4B-4948-89AB-7B305737B3DE}"/>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146586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FE89-B3DB-45C6-A7C4-B96ECDB1F8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83366F-A328-4B28-BE60-2AA4512A51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480C5-C239-4DBB-930C-5EB1F11F6833}"/>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5" name="Footer Placeholder 4">
            <a:extLst>
              <a:ext uri="{FF2B5EF4-FFF2-40B4-BE49-F238E27FC236}">
                <a16:creationId xmlns:a16="http://schemas.microsoft.com/office/drawing/2014/main" id="{C766871D-1441-4F0B-A0B9-73D156F5C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836DE-1BD8-40E0-ACEA-B850196E23F4}"/>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422901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46693-1A97-41A4-9D8C-D61F18290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8CA220-779B-4E93-9B89-82FE4B26AA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485-002C-4B49-A582-0CC25C4CCDA8}"/>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5" name="Footer Placeholder 4">
            <a:extLst>
              <a:ext uri="{FF2B5EF4-FFF2-40B4-BE49-F238E27FC236}">
                <a16:creationId xmlns:a16="http://schemas.microsoft.com/office/drawing/2014/main" id="{EE6D5406-8B65-4671-B31D-797F4E619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2780F-112A-4951-8105-86EC02CCAFC7}"/>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2077526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48177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01591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21233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455136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487623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712748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43198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96697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C742-E9DC-4F14-80FD-C0BFF232F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ABD918-695B-4DCC-BED1-69531FAF17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81DB-9150-4DA3-B5DD-B12772F6CAAF}"/>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5" name="Footer Placeholder 4">
            <a:extLst>
              <a:ext uri="{FF2B5EF4-FFF2-40B4-BE49-F238E27FC236}">
                <a16:creationId xmlns:a16="http://schemas.microsoft.com/office/drawing/2014/main" id="{BC056EC9-4FD0-43B0-9A57-F71597607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ADA2A-37A3-46A3-9B97-C58CF687E49E}"/>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597252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8165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7044398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12648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3021241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12358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‹nº›</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37794177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pPr/>
              <a:t>1/4/2021</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‹nº›</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6080109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Left Clipart Right">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solidFill>
                  <a:prstClr val="black">
                    <a:tint val="75000"/>
                  </a:prstClr>
                </a:solidFill>
              </a:rPr>
              <a:pPr/>
              <a:t>1/4/2021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E69268-9C8B-4EBF-A9EE-DC5DC2D48DC3}" type="slidenum">
              <a:rPr lang="en-US" smtClean="0">
                <a:solidFill>
                  <a:prstClr val="black">
                    <a:tint val="75000"/>
                  </a:prstClr>
                </a:solidFill>
              </a:rPr>
              <a:pPr/>
              <a:t>‹nº›</a:t>
            </a:fld>
            <a:endParaRPr lang="en-US">
              <a:solidFill>
                <a:prstClr val="black">
                  <a:tint val="75000"/>
                </a:prstClr>
              </a:solidFill>
            </a:endParaRPr>
          </a:p>
        </p:txBody>
      </p:sp>
      <p:sp>
        <p:nvSpPr>
          <p:cNvPr id="9" name="Content Placeholder 7"/>
          <p:cNvSpPr>
            <a:spLocks noGrp="1"/>
          </p:cNvSpPr>
          <p:nvPr>
            <p:ph sz="quarter" idx="13" hasCustomPrompt="1"/>
          </p:nvPr>
        </p:nvSpPr>
        <p:spPr>
          <a:xfrm>
            <a:off x="684391" y="1066800"/>
            <a:ext cx="4192092" cy="762000"/>
          </a:xfrm>
        </p:spPr>
        <p:txBody>
          <a:bodyPr>
            <a:noAutofit/>
          </a:bodyPr>
          <a:lstStyle>
            <a:lvl1pPr>
              <a:defRPr sz="3999" b="1"/>
            </a:lvl1pPr>
          </a:lstStyle>
          <a:p>
            <a:pPr lvl="0"/>
            <a:r>
              <a:rPr lang="en-US" dirty="0"/>
              <a:t>CLICK TO EDIT</a:t>
            </a:r>
          </a:p>
        </p:txBody>
      </p:sp>
      <p:sp>
        <p:nvSpPr>
          <p:cNvPr id="12" name="Content Placeholder 10"/>
          <p:cNvSpPr>
            <a:spLocks noGrp="1"/>
          </p:cNvSpPr>
          <p:nvPr>
            <p:ph sz="quarter" idx="14"/>
          </p:nvPr>
        </p:nvSpPr>
        <p:spPr>
          <a:xfrm>
            <a:off x="684391" y="2057400"/>
            <a:ext cx="4192092" cy="3810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89062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srgbClr val="080808">
                    <a:tint val="75000"/>
                  </a:srgbClr>
                </a:solidFill>
              </a:rPr>
              <a:pPr/>
              <a:t>1/4/2021</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‹nº›</a:t>
            </a:fld>
            <a:endParaRPr lang="en-US">
              <a:solidFill>
                <a:srgbClr val="080808">
                  <a:tint val="75000"/>
                </a:srgbClr>
              </a:solidFill>
            </a:endParaRPr>
          </a:p>
        </p:txBody>
      </p:sp>
    </p:spTree>
    <p:extLst>
      <p:ext uri="{BB962C8B-B14F-4D97-AF65-F5344CB8AC3E}">
        <p14:creationId xmlns:p14="http://schemas.microsoft.com/office/powerpoint/2010/main" val="21421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8BCD-9D50-454B-BC5A-1B9EB4016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59B8B1-8822-46FD-B3F1-E002ED58B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3F90E0-8E4E-4DCB-8C4C-621064DF66E3}"/>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5" name="Footer Placeholder 4">
            <a:extLst>
              <a:ext uri="{FF2B5EF4-FFF2-40B4-BE49-F238E27FC236}">
                <a16:creationId xmlns:a16="http://schemas.microsoft.com/office/drawing/2014/main" id="{D81C02B6-CABA-49B0-AB30-FB9E1E39B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2DC32-9019-49BD-9E27-BA6A84475690}"/>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289267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2CDD-2BAE-46C8-ACB7-B7EE8814E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0D9163-25D6-4159-A95E-28731704C5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8E9579-64D4-4CD6-9B56-0C50F81987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3F6152-9F87-4EDC-AAA2-19E51EBEB0E5}"/>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6" name="Footer Placeholder 5">
            <a:extLst>
              <a:ext uri="{FF2B5EF4-FFF2-40B4-BE49-F238E27FC236}">
                <a16:creationId xmlns:a16="http://schemas.microsoft.com/office/drawing/2014/main" id="{638D1F76-5D69-4DD7-B9C0-EB3B0F6F2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1263F-38E5-4B76-A09E-ABD6C38A84F1}"/>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112334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F22B-647C-4A10-813B-20E623196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718E47-E561-45F7-B31D-8BEDD789A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55E189-97E4-4557-B38F-80C5A1205C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612BD-DFC6-401A-84D3-F3227C9CF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2B630F-8565-4755-8F6E-808E278D01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3462D4-D2CB-4A97-B8B6-A22C23F1C668}"/>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8" name="Footer Placeholder 7">
            <a:extLst>
              <a:ext uri="{FF2B5EF4-FFF2-40B4-BE49-F238E27FC236}">
                <a16:creationId xmlns:a16="http://schemas.microsoft.com/office/drawing/2014/main" id="{FBD7D052-539C-434A-A940-96FD4DD23D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FD0BB1-99DB-4BE0-9BC6-8758964AECA4}"/>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36116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2E14-DB63-44AD-A6F2-2DB19E811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EB042E-C9E5-4E40-A1EE-BECBE86C5145}"/>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4" name="Footer Placeholder 3">
            <a:extLst>
              <a:ext uri="{FF2B5EF4-FFF2-40B4-BE49-F238E27FC236}">
                <a16:creationId xmlns:a16="http://schemas.microsoft.com/office/drawing/2014/main" id="{C4F15BAE-79F6-42E2-8CD4-6CD446E46B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8C5C42-A179-4974-8068-61DCBE4CFDE6}"/>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1778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3D0C8-0AB5-4A6D-8B06-6D55EFC55E05}"/>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3" name="Footer Placeholder 2">
            <a:extLst>
              <a:ext uri="{FF2B5EF4-FFF2-40B4-BE49-F238E27FC236}">
                <a16:creationId xmlns:a16="http://schemas.microsoft.com/office/drawing/2014/main" id="{C2AF3C68-3654-42C0-9242-1034B4A036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A2E699-F633-4F31-A899-83C954134940}"/>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368277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0765-A1A6-4206-920F-4CA231165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AC719E-C7E5-426E-BEAF-52F88317C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71073-2555-4EE1-B020-854E60147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D8F320-BBA3-4D91-94F0-96614AF10799}"/>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6" name="Footer Placeholder 5">
            <a:extLst>
              <a:ext uri="{FF2B5EF4-FFF2-40B4-BE49-F238E27FC236}">
                <a16:creationId xmlns:a16="http://schemas.microsoft.com/office/drawing/2014/main" id="{F91C9B93-9F1B-4681-8D1C-A8CA794F7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9B4B1-75FD-429D-A175-805B86D1EAF3}"/>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79977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541C-AF50-47AD-89FE-714DC0B72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6EC58-9F4A-46E7-9633-0606FFEFD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C2C813-AC6D-479E-B7E8-124E3E5F7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96AF58-A688-4F24-A267-D88B79B4F1C0}"/>
              </a:ext>
            </a:extLst>
          </p:cNvPr>
          <p:cNvSpPr>
            <a:spLocks noGrp="1"/>
          </p:cNvSpPr>
          <p:nvPr>
            <p:ph type="dt" sz="half" idx="10"/>
          </p:nvPr>
        </p:nvSpPr>
        <p:spPr/>
        <p:txBody>
          <a:bodyPr/>
          <a:lstStyle/>
          <a:p>
            <a:fld id="{843616AF-D324-4756-AB92-FFB79A1480EB}" type="datetimeFigureOut">
              <a:rPr lang="en-US" smtClean="0"/>
              <a:pPr/>
              <a:t>1/4/2021</a:t>
            </a:fld>
            <a:endParaRPr lang="en-US"/>
          </a:p>
        </p:txBody>
      </p:sp>
      <p:sp>
        <p:nvSpPr>
          <p:cNvPr id="6" name="Footer Placeholder 5">
            <a:extLst>
              <a:ext uri="{FF2B5EF4-FFF2-40B4-BE49-F238E27FC236}">
                <a16:creationId xmlns:a16="http://schemas.microsoft.com/office/drawing/2014/main" id="{09BB7418-8AF7-4FDD-962E-5E2D19560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4C402-69F0-40E7-B9C1-463252463FBE}"/>
              </a:ext>
            </a:extLst>
          </p:cNvPr>
          <p:cNvSpPr>
            <a:spLocks noGrp="1"/>
          </p:cNvSpPr>
          <p:nvPr>
            <p:ph type="sldNum" sz="quarter" idx="12"/>
          </p:nvPr>
        </p:nvSpPr>
        <p:spPr/>
        <p:txBody>
          <a:bodyPr/>
          <a:lstStyle/>
          <a:p>
            <a:fld id="{F4833993-81E1-45C6-8AF0-C9311456D742}" type="slidenum">
              <a:rPr lang="en-US" smtClean="0"/>
              <a:pPr/>
              <a:t>‹nº›</a:t>
            </a:fld>
            <a:endParaRPr lang="en-US"/>
          </a:p>
        </p:txBody>
      </p:sp>
    </p:spTree>
    <p:extLst>
      <p:ext uri="{BB962C8B-B14F-4D97-AF65-F5344CB8AC3E}">
        <p14:creationId xmlns:p14="http://schemas.microsoft.com/office/powerpoint/2010/main" val="62971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A2002-5B2D-496D-A90B-D270B7B69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477309-11E4-4D5C-BB99-204C0F890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DD755-94F5-4552-8815-6F54870E5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616AF-D324-4756-AB92-FFB79A1480EB}" type="datetimeFigureOut">
              <a:rPr lang="en-US" smtClean="0"/>
              <a:pPr/>
              <a:t>1/4/2021</a:t>
            </a:fld>
            <a:endParaRPr lang="en-US"/>
          </a:p>
        </p:txBody>
      </p:sp>
      <p:sp>
        <p:nvSpPr>
          <p:cNvPr id="5" name="Footer Placeholder 4">
            <a:extLst>
              <a:ext uri="{FF2B5EF4-FFF2-40B4-BE49-F238E27FC236}">
                <a16:creationId xmlns:a16="http://schemas.microsoft.com/office/drawing/2014/main" id="{E56DCFCA-7C60-46BD-81D1-C47AAC609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31FA54-3D65-4408-8825-586E2BA76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33993-81E1-45C6-8AF0-C9311456D742}" type="slidenum">
              <a:rPr lang="en-US" smtClean="0"/>
              <a:pPr/>
              <a:t>‹nº›</a:t>
            </a:fld>
            <a:endParaRPr lang="en-US"/>
          </a:p>
        </p:txBody>
      </p:sp>
    </p:spTree>
    <p:extLst>
      <p:ext uri="{BB962C8B-B14F-4D97-AF65-F5344CB8AC3E}">
        <p14:creationId xmlns:p14="http://schemas.microsoft.com/office/powerpoint/2010/main" val="2082169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1/4/2021</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‹nº›</a:t>
            </a:fld>
            <a:endParaRPr lang="en-US">
              <a:solidFill>
                <a:prstClr val="black">
                  <a:tint val="75000"/>
                </a:prstClr>
              </a:solidFill>
            </a:endParaRPr>
          </a:p>
        </p:txBody>
      </p:sp>
    </p:spTree>
    <p:extLst>
      <p:ext uri="{BB962C8B-B14F-4D97-AF65-F5344CB8AC3E}">
        <p14:creationId xmlns:p14="http://schemas.microsoft.com/office/powerpoint/2010/main" val="339083544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5F4EA7-C217-4A2E-96A4-FEAA96FC3C76}"/>
              </a:ext>
            </a:extLst>
          </p:cNvPr>
          <p:cNvGrpSpPr/>
          <p:nvPr/>
        </p:nvGrpSpPr>
        <p:grpSpPr>
          <a:xfrm>
            <a:off x="751507" y="1354347"/>
            <a:ext cx="3576987" cy="4149307"/>
            <a:chOff x="751507" y="1354347"/>
            <a:chExt cx="3576987" cy="4149307"/>
          </a:xfrm>
        </p:grpSpPr>
        <p:sp>
          <p:nvSpPr>
            <p:cNvPr id="4" name="Hexagon 3">
              <a:extLst>
                <a:ext uri="{FF2B5EF4-FFF2-40B4-BE49-F238E27FC236}">
                  <a16:creationId xmlns:a16="http://schemas.microsoft.com/office/drawing/2014/main" id="{2E8EA302-5D00-43DD-8477-8B155978C3E6}"/>
                </a:ext>
              </a:extLst>
            </p:cNvPr>
            <p:cNvSpPr/>
            <p:nvPr/>
          </p:nvSpPr>
          <p:spPr>
            <a:xfrm rot="5400000">
              <a:off x="465347" y="1640508"/>
              <a:ext cx="4149306" cy="3576986"/>
            </a:xfrm>
            <a:prstGeom prst="hexagon">
              <a:avLst>
                <a:gd name="adj" fmla="val 23071"/>
                <a:gd name="vf" fmla="val 115470"/>
              </a:avLst>
            </a:prstGeom>
            <a:noFill/>
            <a:ln w="254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Diamond 4">
              <a:extLst>
                <a:ext uri="{FF2B5EF4-FFF2-40B4-BE49-F238E27FC236}">
                  <a16:creationId xmlns:a16="http://schemas.microsoft.com/office/drawing/2014/main" id="{8DCB46F9-79C0-4716-9002-45A62EA826C1}"/>
                </a:ext>
              </a:extLst>
            </p:cNvPr>
            <p:cNvSpPr/>
            <p:nvPr/>
          </p:nvSpPr>
          <p:spPr>
            <a:xfrm>
              <a:off x="751508" y="1354347"/>
              <a:ext cx="3576986" cy="1652377"/>
            </a:xfrm>
            <a:prstGeom prst="diamond">
              <a:avLst/>
            </a:prstGeom>
            <a:noFill/>
            <a:ln w="254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Diamond 5">
              <a:extLst>
                <a:ext uri="{FF2B5EF4-FFF2-40B4-BE49-F238E27FC236}">
                  <a16:creationId xmlns:a16="http://schemas.microsoft.com/office/drawing/2014/main" id="{37CDF671-967A-4271-9D69-FDE4E158E0DB}"/>
                </a:ext>
              </a:extLst>
            </p:cNvPr>
            <p:cNvSpPr/>
            <p:nvPr/>
          </p:nvSpPr>
          <p:spPr>
            <a:xfrm>
              <a:off x="751508" y="3851277"/>
              <a:ext cx="3576986" cy="1652377"/>
            </a:xfrm>
            <a:prstGeom prst="diamond">
              <a:avLst/>
            </a:prstGeom>
            <a:noFill/>
            <a:ln w="254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CBD7FCDC-2A08-4D12-A80A-D2C2269B767E}"/>
                </a:ext>
              </a:extLst>
            </p:cNvPr>
            <p:cNvCxnSpPr>
              <a:stCxn id="5" idx="0"/>
              <a:endCxn id="6" idx="0"/>
            </p:cNvCxnSpPr>
            <p:nvPr/>
          </p:nvCxnSpPr>
          <p:spPr>
            <a:xfrm>
              <a:off x="2540001" y="1354347"/>
              <a:ext cx="0" cy="249693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071D7F20-3589-40D3-B2DE-2AD9CD262582}"/>
              </a:ext>
            </a:extLst>
          </p:cNvPr>
          <p:cNvCxnSpPr>
            <a:cxnSpLocks/>
            <a:stCxn id="6" idx="3"/>
          </p:cNvCxnSpPr>
          <p:nvPr/>
        </p:nvCxnSpPr>
        <p:spPr>
          <a:xfrm>
            <a:off x="4328494" y="4677466"/>
            <a:ext cx="786350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itle 37">
            <a:extLst>
              <a:ext uri="{FF2B5EF4-FFF2-40B4-BE49-F238E27FC236}">
                <a16:creationId xmlns:a16="http://schemas.microsoft.com/office/drawing/2014/main" id="{6249239C-C973-4A2E-B0CE-9E1AC4517D1E}"/>
              </a:ext>
            </a:extLst>
          </p:cNvPr>
          <p:cNvSpPr txBox="1">
            <a:spLocks/>
          </p:cNvSpPr>
          <p:nvPr/>
        </p:nvSpPr>
        <p:spPr>
          <a:xfrm>
            <a:off x="4726168" y="3033296"/>
            <a:ext cx="5754927" cy="997196"/>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72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8" name="TextBox 7">
            <a:extLst>
              <a:ext uri="{FF2B5EF4-FFF2-40B4-BE49-F238E27FC236}">
                <a16:creationId xmlns:a16="http://schemas.microsoft.com/office/drawing/2014/main" id="{C31845BC-28EC-4626-B419-6572B7C5EBE4}"/>
              </a:ext>
            </a:extLst>
          </p:cNvPr>
          <p:cNvSpPr txBox="1"/>
          <p:nvPr/>
        </p:nvSpPr>
        <p:spPr>
          <a:xfrm>
            <a:off x="4726168" y="4045096"/>
            <a:ext cx="5754927" cy="215444"/>
          </a:xfrm>
          <a:prstGeom prst="rect">
            <a:avLst/>
          </a:prstGeom>
          <a:noFill/>
          <a:ln>
            <a:noFill/>
          </a:ln>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4472C4"/>
              </a:buClr>
              <a:buSzTx/>
              <a:buFontTx/>
              <a:buNone/>
              <a:tabLst/>
              <a:defRPr/>
            </a:pPr>
            <a:r>
              <a:rPr lang="pt-BR" sz="1400" dirty="0">
                <a:solidFill>
                  <a:prstClr val="black">
                    <a:lumMod val="75000"/>
                    <a:lumOff val="25000"/>
                  </a:prstClr>
                </a:solidFill>
                <a:latin typeface="Century Gothic" panose="020B0502020202020204" pitchFamily="34" charset="0"/>
              </a:rPr>
              <a:t>INSTRUMENTO IDENTIFICAÇÃO DO SEU PERFIL DE TRABALHO</a:t>
            </a:r>
            <a:endParaRPr kumimoji="0" lang="pt-BR" sz="1400" b="0" i="0" u="none" strike="noStrike" kern="1200" cap="none" spc="0" normalizeH="0" baseline="0" dirty="0">
              <a:ln>
                <a:noFill/>
              </a:ln>
              <a:solidFill>
                <a:prstClr val="black">
                  <a:lumMod val="75000"/>
                  <a:lumOff val="25000"/>
                </a:prstClr>
              </a:solidFill>
              <a:effectLst/>
              <a:uLnTx/>
              <a:uFillTx/>
              <a:latin typeface="Century Gothic" panose="020B0502020202020204" pitchFamily="34" charset="0"/>
            </a:endParaRPr>
          </a:p>
        </p:txBody>
      </p:sp>
    </p:spTree>
    <p:extLst>
      <p:ext uri="{BB962C8B-B14F-4D97-AF65-F5344CB8AC3E}">
        <p14:creationId xmlns:p14="http://schemas.microsoft.com/office/powerpoint/2010/main" val="40965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Gosto de preservar aquilo que vem dando certo, zelo pela disciplina, valorizo o histórico, os registros e sempre busco referências antes de tomar uma decisão de mudar algo, sobre tudo, se estiver funcionando bem. Penso que não devemos mudar por mudar, tem que haver um razão muito importante para iniciar uma mudança.</a:t>
            </a:r>
          </a:p>
        </p:txBody>
      </p:sp>
      <p:graphicFrame>
        <p:nvGraphicFramePr>
          <p:cNvPr id="16" name="Tabela 15">
            <a:extLst>
              <a:ext uri="{FF2B5EF4-FFF2-40B4-BE49-F238E27FC236}">
                <a16:creationId xmlns:a16="http://schemas.microsoft.com/office/drawing/2014/main" id="{AD83D42D-4C5F-4D6A-A3CC-A1BB3E092F60}"/>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EA64E012-2669-4DA1-9133-79385E4378A5}"/>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0E139AF6-3E21-415B-ADDC-D0D3992B238F}"/>
              </a:ext>
            </a:extLst>
          </p:cNvPr>
          <p:cNvGraphicFramePr>
            <a:graphicFrameLocks noGrp="1"/>
          </p:cNvGraphicFramePr>
          <p:nvPr>
            <p:extLst>
              <p:ext uri="{D42A27DB-BD31-4B8C-83A1-F6EECF244321}">
                <p14:modId xmlns:p14="http://schemas.microsoft.com/office/powerpoint/2010/main" val="495404962"/>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96</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50418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Gosto de ter à mão várias opções para uma tomada de decisão.</a:t>
            </a:r>
          </a:p>
          <a:p>
            <a:r>
              <a:rPr lang="pt-BR" sz="2000" dirty="0">
                <a:latin typeface="Century Gothic" panose="020B0502020202020204" pitchFamily="34" charset="0"/>
              </a:rPr>
              <a:t>Atividades rotineiras me incomodam profundamente.</a:t>
            </a:r>
          </a:p>
          <a:p>
            <a:r>
              <a:rPr lang="pt-BR" sz="2000" dirty="0">
                <a:latin typeface="Century Gothic" panose="020B0502020202020204" pitchFamily="34" charset="0"/>
              </a:rPr>
              <a:t>Tenho o hábito de testar coisa novas, mesmo que não esteja precisando.</a:t>
            </a:r>
          </a:p>
          <a:p>
            <a:r>
              <a:rPr lang="pt-BR" sz="2000" dirty="0">
                <a:latin typeface="Century Gothic" panose="020B0502020202020204" pitchFamily="34" charset="0"/>
              </a:rPr>
              <a:t>Sempre faço um trajeto diferente, ainda que, para o mesmo lugar.</a:t>
            </a:r>
          </a:p>
        </p:txBody>
      </p:sp>
      <p:graphicFrame>
        <p:nvGraphicFramePr>
          <p:cNvPr id="16" name="Tabela 15">
            <a:extLst>
              <a:ext uri="{FF2B5EF4-FFF2-40B4-BE49-F238E27FC236}">
                <a16:creationId xmlns:a16="http://schemas.microsoft.com/office/drawing/2014/main" id="{37DAD43D-64EE-4A71-AD2B-6AF2C2DFC636}"/>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2DDC2878-9885-49C9-BBE6-D50AF0BDA8A8}"/>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CA8BD95A-7888-43DA-A36D-76C5A3FF83B5}"/>
              </a:ext>
            </a:extLst>
          </p:cNvPr>
          <p:cNvGraphicFramePr>
            <a:graphicFrameLocks noGrp="1"/>
          </p:cNvGraphicFramePr>
          <p:nvPr>
            <p:extLst>
              <p:ext uri="{D42A27DB-BD31-4B8C-83A1-F6EECF244321}">
                <p14:modId xmlns:p14="http://schemas.microsoft.com/office/powerpoint/2010/main" val="3212352624"/>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5101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6</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Não tenho dificuldade de iniciar uma conversa e a maioria das conversas em que me envolvi fui eu quem iniciou. Sempre consigo a ajuda de outras pessoas com muita facilidade.  Percebo que as pessoas gostam do meu senso de humor e de ficarem próximo de mim.  Para mim é muito fácil lidar com pessoas, até as que são consideradas ‘difíceis’.</a:t>
            </a:r>
          </a:p>
        </p:txBody>
      </p:sp>
      <p:graphicFrame>
        <p:nvGraphicFramePr>
          <p:cNvPr id="16" name="Tabela 15">
            <a:extLst>
              <a:ext uri="{FF2B5EF4-FFF2-40B4-BE49-F238E27FC236}">
                <a16:creationId xmlns:a16="http://schemas.microsoft.com/office/drawing/2014/main" id="{349A5E1D-CE3B-4805-A35C-1C2E55DEA32B}"/>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F7A9A9C2-3BC2-435F-8F1E-A0EE093C6F78}"/>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467E0474-8EE4-42F7-88D5-9CAD6D5BCC90}"/>
              </a:ext>
            </a:extLst>
          </p:cNvPr>
          <p:cNvGraphicFramePr>
            <a:graphicFrameLocks noGrp="1"/>
          </p:cNvGraphicFramePr>
          <p:nvPr>
            <p:extLst>
              <p:ext uri="{D42A27DB-BD31-4B8C-83A1-F6EECF244321}">
                <p14:modId xmlns:p14="http://schemas.microsoft.com/office/powerpoint/2010/main" val="143044463"/>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64</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867941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7</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Não sou imediatista, gosto dos resultados de longo prazo e das relações de longa duração.</a:t>
            </a:r>
          </a:p>
          <a:p>
            <a:r>
              <a:rPr lang="pt-BR" sz="2000" dirty="0">
                <a:latin typeface="Century Gothic" panose="020B0502020202020204" pitchFamily="34" charset="0"/>
              </a:rPr>
              <a:t>Nunca mudo de atividade enquanto não finalizar a que estou fazendo.</a:t>
            </a:r>
          </a:p>
          <a:p>
            <a:r>
              <a:rPr lang="pt-BR" sz="2000" dirty="0">
                <a:latin typeface="Century Gothic" panose="020B0502020202020204" pitchFamily="34" charset="0"/>
              </a:rPr>
              <a:t>Gosto da previsibilidade, não gosto de surpresas. Prefiro o pouco, mas certo, do que a possibilidade incerta do muito.  </a:t>
            </a:r>
          </a:p>
        </p:txBody>
      </p:sp>
      <p:graphicFrame>
        <p:nvGraphicFramePr>
          <p:cNvPr id="16" name="Tabela 15">
            <a:extLst>
              <a:ext uri="{FF2B5EF4-FFF2-40B4-BE49-F238E27FC236}">
                <a16:creationId xmlns:a16="http://schemas.microsoft.com/office/drawing/2014/main" id="{467F27BF-2853-4F6C-91A5-53D1E6AC9A27}"/>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63AA5DF1-405B-4D63-B8F8-74A9FFD3A693}"/>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1DE58FB7-4516-4BD3-9758-64DB712C9EFE}"/>
              </a:ext>
            </a:extLst>
          </p:cNvPr>
          <p:cNvGraphicFramePr>
            <a:graphicFrameLocks noGrp="1"/>
          </p:cNvGraphicFramePr>
          <p:nvPr>
            <p:extLst>
              <p:ext uri="{D42A27DB-BD31-4B8C-83A1-F6EECF244321}">
                <p14:modId xmlns:p14="http://schemas.microsoft.com/office/powerpoint/2010/main" val="2363897192"/>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68</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973786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8</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015663"/>
          </a:xfrm>
          <a:prstGeom prst="rect">
            <a:avLst/>
          </a:prstGeom>
          <a:noFill/>
        </p:spPr>
        <p:txBody>
          <a:bodyPr wrap="square" rtlCol="0">
            <a:spAutoFit/>
          </a:bodyPr>
          <a:lstStyle/>
          <a:p>
            <a:r>
              <a:rPr lang="pt-BR" sz="2000" dirty="0">
                <a:latin typeface="Century Gothic" panose="020B0502020202020204" pitchFamily="34" charset="0"/>
              </a:rPr>
              <a:t>Sempre busco o ‘porquê’ das coisas, evito guiar as minhas decisões apenas na intuição ou nas opiniões alheias. Gosto de entender a lógica, me aprofundo nos detalhes, gosto de entender o processo, de compreender a gênese dos problemas.</a:t>
            </a:r>
          </a:p>
        </p:txBody>
      </p:sp>
      <p:graphicFrame>
        <p:nvGraphicFramePr>
          <p:cNvPr id="16" name="Tabela 15">
            <a:extLst>
              <a:ext uri="{FF2B5EF4-FFF2-40B4-BE49-F238E27FC236}">
                <a16:creationId xmlns:a16="http://schemas.microsoft.com/office/drawing/2014/main" id="{85EA92B3-55C9-4DA1-A0A7-5325EA3997F2}"/>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6922CB7D-720C-49AC-B5A3-0D1BFB4592A6}"/>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10713061-56D6-492D-8991-B2F420C9C025}"/>
              </a:ext>
            </a:extLst>
          </p:cNvPr>
          <p:cNvGraphicFramePr>
            <a:graphicFrameLocks noGrp="1"/>
          </p:cNvGraphicFramePr>
          <p:nvPr>
            <p:extLst>
              <p:ext uri="{D42A27DB-BD31-4B8C-83A1-F6EECF244321}">
                <p14:modId xmlns:p14="http://schemas.microsoft.com/office/powerpoint/2010/main" val="2650560578"/>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88</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23413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9</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Seguir a regra, ter um padrão, seguir fielmente uma rotina estabelecida são hábitos que me fazem ser mais produtivo.</a:t>
            </a:r>
          </a:p>
          <a:p>
            <a:r>
              <a:rPr lang="pt-BR" sz="2000" dirty="0">
                <a:latin typeface="Century Gothic" panose="020B0502020202020204" pitchFamily="34" charset="0"/>
              </a:rPr>
              <a:t>Minhas ações são na maioria das vezes precedidas  de um tempo em que eu estabeleço uma sequencia mental ou às vezes até escrevo o passo-a-passo.</a:t>
            </a:r>
          </a:p>
        </p:txBody>
      </p:sp>
      <p:graphicFrame>
        <p:nvGraphicFramePr>
          <p:cNvPr id="16" name="Tabela 15">
            <a:extLst>
              <a:ext uri="{FF2B5EF4-FFF2-40B4-BE49-F238E27FC236}">
                <a16:creationId xmlns:a16="http://schemas.microsoft.com/office/drawing/2014/main" id="{4CD24B48-D0E6-4566-99A1-B3EF559991F3}"/>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F1930C6B-D318-4CFE-8270-550CE14444D7}"/>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35AD0B8A-02DB-4A1B-9AFF-2CE482591E18}"/>
              </a:ext>
            </a:extLst>
          </p:cNvPr>
          <p:cNvGraphicFramePr>
            <a:graphicFrameLocks noGrp="1"/>
          </p:cNvGraphicFramePr>
          <p:nvPr>
            <p:extLst>
              <p:ext uri="{D42A27DB-BD31-4B8C-83A1-F6EECF244321}">
                <p14:modId xmlns:p14="http://schemas.microsoft.com/office/powerpoint/2010/main" val="3759273347"/>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76</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70759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10</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015663"/>
          </a:xfrm>
          <a:prstGeom prst="rect">
            <a:avLst/>
          </a:prstGeom>
          <a:noFill/>
        </p:spPr>
        <p:txBody>
          <a:bodyPr wrap="square" rtlCol="0">
            <a:spAutoFit/>
          </a:bodyPr>
          <a:lstStyle/>
          <a:p>
            <a:r>
              <a:rPr lang="pt-BR" sz="2000" dirty="0">
                <a:latin typeface="Century Gothic" panose="020B0502020202020204" pitchFamily="34" charset="0"/>
              </a:rPr>
              <a:t>Sempre procuro ter a minha opinião sobre os assuntos em que estou envolvido, tenho o meu modo de analisar uma determinada situação, gosto de ter o meu ponto de vista sem deixar me influenciar pela opinião da maioria.</a:t>
            </a:r>
          </a:p>
        </p:txBody>
      </p:sp>
      <p:graphicFrame>
        <p:nvGraphicFramePr>
          <p:cNvPr id="16" name="Tabela 15">
            <a:extLst>
              <a:ext uri="{FF2B5EF4-FFF2-40B4-BE49-F238E27FC236}">
                <a16:creationId xmlns:a16="http://schemas.microsoft.com/office/drawing/2014/main" id="{B20C1BAB-79B7-462F-BF84-39E40796E7C5}"/>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7" name="Tabela 16">
            <a:extLst>
              <a:ext uri="{FF2B5EF4-FFF2-40B4-BE49-F238E27FC236}">
                <a16:creationId xmlns:a16="http://schemas.microsoft.com/office/drawing/2014/main" id="{D9289C7D-3C3C-48F9-9D91-3C6161861326}"/>
              </a:ext>
            </a:extLst>
          </p:cNvPr>
          <p:cNvGraphicFramePr>
            <a:graphicFrameLocks noGrp="1"/>
          </p:cNvGraphicFramePr>
          <p:nvPr>
            <p:extLst>
              <p:ext uri="{D42A27DB-BD31-4B8C-83A1-F6EECF244321}">
                <p14:modId xmlns:p14="http://schemas.microsoft.com/office/powerpoint/2010/main" val="550100503"/>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8" name="Tabela 3">
            <a:extLst>
              <a:ext uri="{FF2B5EF4-FFF2-40B4-BE49-F238E27FC236}">
                <a16:creationId xmlns:a16="http://schemas.microsoft.com/office/drawing/2014/main" id="{F88E2BDE-DA2A-4280-8F84-9EC280017C13}"/>
              </a:ext>
            </a:extLst>
          </p:cNvPr>
          <p:cNvGraphicFramePr>
            <a:graphicFrameLocks noGrp="1"/>
          </p:cNvGraphicFramePr>
          <p:nvPr>
            <p:extLst>
              <p:ext uri="{D42A27DB-BD31-4B8C-83A1-F6EECF244321}">
                <p14:modId xmlns:p14="http://schemas.microsoft.com/office/powerpoint/2010/main" val="781028194"/>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100</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370738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11</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631216"/>
          </a:xfrm>
          <a:prstGeom prst="rect">
            <a:avLst/>
          </a:prstGeom>
          <a:noFill/>
        </p:spPr>
        <p:txBody>
          <a:bodyPr wrap="square" rtlCol="0">
            <a:spAutoFit/>
          </a:bodyPr>
          <a:lstStyle/>
          <a:p>
            <a:r>
              <a:rPr lang="pt-BR" sz="2000" dirty="0">
                <a:latin typeface="Century Gothic" panose="020B0502020202020204" pitchFamily="34" charset="0"/>
              </a:rPr>
              <a:t>No geral tenho o hábito de procurar nas coisas, atividades e situações em geral alguma lógica que as explique.</a:t>
            </a:r>
          </a:p>
          <a:p>
            <a:r>
              <a:rPr lang="pt-BR" sz="2000" dirty="0">
                <a:latin typeface="Century Gothic" panose="020B0502020202020204" pitchFamily="34" charset="0"/>
              </a:rPr>
              <a:t>Gosto de explorar alternativas, experimentar o novo e avaliar as possibilidades de utilização. </a:t>
            </a:r>
          </a:p>
          <a:p>
            <a:r>
              <a:rPr lang="pt-BR" sz="2000" dirty="0">
                <a:latin typeface="Century Gothic" panose="020B0502020202020204" pitchFamily="34" charset="0"/>
              </a:rPr>
              <a:t>Na maior parte do meu tempo estou sempre envolvido com alguma novidade. </a:t>
            </a:r>
          </a:p>
        </p:txBody>
      </p:sp>
      <p:graphicFrame>
        <p:nvGraphicFramePr>
          <p:cNvPr id="16" name="Tabela 15">
            <a:extLst>
              <a:ext uri="{FF2B5EF4-FFF2-40B4-BE49-F238E27FC236}">
                <a16:creationId xmlns:a16="http://schemas.microsoft.com/office/drawing/2014/main" id="{B006DF06-9ADA-4D74-93DB-2943FEAAD793}"/>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BCBD9143-A03B-40FD-8DEF-739BC13842B5}"/>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C61CB861-9FC1-4B5C-AAF5-B0788FB14938}"/>
              </a:ext>
            </a:extLst>
          </p:cNvPr>
          <p:cNvGraphicFramePr>
            <a:graphicFrameLocks noGrp="1"/>
          </p:cNvGraphicFramePr>
          <p:nvPr>
            <p:extLst>
              <p:ext uri="{D42A27DB-BD31-4B8C-83A1-F6EECF244321}">
                <p14:modId xmlns:p14="http://schemas.microsoft.com/office/powerpoint/2010/main" val="2260610658"/>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92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4004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12</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Gosto do livre pensamento, minhas melhores ideias e decisões eu tenho quando não estou seguindo regras, quando não estou preso a procedimentos. Aliás, seguir rigorosamente a regras não é uma coisa que me deixa feliz. </a:t>
            </a:r>
          </a:p>
          <a:p>
            <a:r>
              <a:rPr lang="pt-BR" sz="2000" dirty="0">
                <a:latin typeface="Century Gothic" panose="020B0502020202020204" pitchFamily="34" charset="0"/>
              </a:rPr>
              <a:t>Confio muito na minha intuição e dificilmente erro quando tomo decisões com base nela.</a:t>
            </a:r>
          </a:p>
        </p:txBody>
      </p:sp>
      <p:graphicFrame>
        <p:nvGraphicFramePr>
          <p:cNvPr id="16" name="Tabela 15">
            <a:extLst>
              <a:ext uri="{FF2B5EF4-FFF2-40B4-BE49-F238E27FC236}">
                <a16:creationId xmlns:a16="http://schemas.microsoft.com/office/drawing/2014/main" id="{E0975997-A2C2-4823-9FC7-0BCF641D992B}"/>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0AAF757C-C7F7-4932-B9B7-FFE5C29489CF}"/>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B440D662-FC74-4298-84D3-B3F577E1E193}"/>
              </a:ext>
            </a:extLst>
          </p:cNvPr>
          <p:cNvGraphicFramePr>
            <a:graphicFrameLocks noGrp="1"/>
          </p:cNvGraphicFramePr>
          <p:nvPr>
            <p:extLst>
              <p:ext uri="{D42A27DB-BD31-4B8C-83A1-F6EECF244321}">
                <p14:modId xmlns:p14="http://schemas.microsoft.com/office/powerpoint/2010/main" val="295870943"/>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32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64399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13</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631216"/>
          </a:xfrm>
          <a:prstGeom prst="rect">
            <a:avLst/>
          </a:prstGeom>
          <a:noFill/>
        </p:spPr>
        <p:txBody>
          <a:bodyPr wrap="square" rtlCol="0">
            <a:spAutoFit/>
          </a:bodyPr>
          <a:lstStyle/>
          <a:p>
            <a:r>
              <a:rPr lang="pt-BR" sz="2000" dirty="0">
                <a:latin typeface="Century Gothic" panose="020B0502020202020204" pitchFamily="34" charset="0"/>
              </a:rPr>
              <a:t>Mesmo com pessoas de temperamento explosivo tenho facilidade de lidar com elas em seus momentos mais tensos. Consigo manter o controle e argumentar com racionalidade sem perder a calma. </a:t>
            </a:r>
          </a:p>
          <a:p>
            <a:r>
              <a:rPr lang="pt-BR" sz="2000" dirty="0">
                <a:latin typeface="Century Gothic" panose="020B0502020202020204" pitchFamily="34" charset="0"/>
              </a:rPr>
              <a:t>Os ambientes tensos e tóxicos não tiram a minha tranquilidade.</a:t>
            </a:r>
          </a:p>
          <a:p>
            <a:r>
              <a:rPr lang="pt-BR" sz="2000" dirty="0">
                <a:latin typeface="Century Gothic" panose="020B0502020202020204" pitchFamily="34" charset="0"/>
              </a:rPr>
              <a:t>Leva tempo para alguém me ‘tirar do sério’, sou muito mais racional do que emocional.</a:t>
            </a:r>
          </a:p>
        </p:txBody>
      </p:sp>
      <p:graphicFrame>
        <p:nvGraphicFramePr>
          <p:cNvPr id="16" name="Tabela 15">
            <a:extLst>
              <a:ext uri="{FF2B5EF4-FFF2-40B4-BE49-F238E27FC236}">
                <a16:creationId xmlns:a16="http://schemas.microsoft.com/office/drawing/2014/main" id="{060D7562-4A96-4101-8971-F1AE507FC397}"/>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5186942C-BC9D-46E9-A31D-B1F50412BB94}"/>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63E1A560-D4BF-4323-A90A-9B40BAD10B79}"/>
              </a:ext>
            </a:extLst>
          </p:cNvPr>
          <p:cNvGraphicFramePr>
            <a:graphicFrameLocks noGrp="1"/>
          </p:cNvGraphicFramePr>
          <p:nvPr>
            <p:extLst>
              <p:ext uri="{D42A27DB-BD31-4B8C-83A1-F6EECF244321}">
                <p14:modId xmlns:p14="http://schemas.microsoft.com/office/powerpoint/2010/main" val="3022704316"/>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48</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58934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C067D90A-A2B1-49CC-8087-888224E7D34E}"/>
              </a:ext>
            </a:extLst>
          </p:cNvPr>
          <p:cNvCxnSpPr>
            <a:cxnSpLocks/>
          </p:cNvCxnSpPr>
          <p:nvPr/>
        </p:nvCxnSpPr>
        <p:spPr>
          <a:xfrm>
            <a:off x="9484918" y="3527226"/>
            <a:ext cx="0" cy="266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53">
            <a:extLst>
              <a:ext uri="{FF2B5EF4-FFF2-40B4-BE49-F238E27FC236}">
                <a16:creationId xmlns:a16="http://schemas.microsoft.com/office/drawing/2014/main" id="{E3220893-B472-47FC-A940-E944765910FE}"/>
              </a:ext>
            </a:extLst>
          </p:cNvPr>
          <p:cNvCxnSpPr>
            <a:cxnSpLocks/>
          </p:cNvCxnSpPr>
          <p:nvPr/>
        </p:nvCxnSpPr>
        <p:spPr>
          <a:xfrm>
            <a:off x="7209414" y="3533465"/>
            <a:ext cx="0" cy="266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53">
            <a:extLst>
              <a:ext uri="{FF2B5EF4-FFF2-40B4-BE49-F238E27FC236}">
                <a16:creationId xmlns:a16="http://schemas.microsoft.com/office/drawing/2014/main" id="{4E6AE382-9720-481E-883F-F36BA6A3195A}"/>
              </a:ext>
            </a:extLst>
          </p:cNvPr>
          <p:cNvCxnSpPr>
            <a:cxnSpLocks/>
          </p:cNvCxnSpPr>
          <p:nvPr/>
        </p:nvCxnSpPr>
        <p:spPr>
          <a:xfrm>
            <a:off x="4957262" y="3527342"/>
            <a:ext cx="0" cy="266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53">
            <a:extLst>
              <a:ext uri="{FF2B5EF4-FFF2-40B4-BE49-F238E27FC236}">
                <a16:creationId xmlns:a16="http://schemas.microsoft.com/office/drawing/2014/main" id="{9C5B9C05-8589-4728-A620-6A84A21DABCA}"/>
              </a:ext>
            </a:extLst>
          </p:cNvPr>
          <p:cNvCxnSpPr>
            <a:cxnSpLocks/>
          </p:cNvCxnSpPr>
          <p:nvPr/>
        </p:nvCxnSpPr>
        <p:spPr>
          <a:xfrm>
            <a:off x="2693433" y="3536197"/>
            <a:ext cx="0" cy="2664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ED17E5F7-A895-4DA2-9E2E-33870877DB5B}"/>
              </a:ext>
            </a:extLst>
          </p:cNvPr>
          <p:cNvSpPr>
            <a:spLocks noGrp="1"/>
          </p:cNvSpPr>
          <p:nvPr>
            <p:ph type="dt" sz="half" idx="10"/>
          </p:nvPr>
        </p:nvSpPr>
        <p:spPr>
          <a:xfrm>
            <a:off x="838200" y="6356350"/>
            <a:ext cx="2743200" cy="365125"/>
          </a:xfrm>
        </p:spPr>
        <p:txBody>
          <a:bodyPr/>
          <a:lstStyle/>
          <a:p>
            <a:fld id="{A22ABB57-F0EC-4286-B1AC-36841ACD99BD}" type="datetime1">
              <a:rPr lang="en-US" smtClean="0"/>
              <a:pPr/>
              <a:t>1/4/2021</a:t>
            </a:fld>
            <a:endParaRPr lang="en-US"/>
          </a:p>
        </p:txBody>
      </p:sp>
      <p:sp>
        <p:nvSpPr>
          <p:cNvPr id="9" name="Slide Number Placeholder 8">
            <a:extLst>
              <a:ext uri="{FF2B5EF4-FFF2-40B4-BE49-F238E27FC236}">
                <a16:creationId xmlns:a16="http://schemas.microsoft.com/office/drawing/2014/main" id="{DAA389C8-B2EE-4FCB-A752-D81FA60401A6}"/>
              </a:ext>
            </a:extLst>
          </p:cNvPr>
          <p:cNvSpPr>
            <a:spLocks noGrp="1"/>
          </p:cNvSpPr>
          <p:nvPr>
            <p:ph type="sldNum" sz="quarter" idx="12"/>
          </p:nvPr>
        </p:nvSpPr>
        <p:spPr>
          <a:xfrm>
            <a:off x="8610600" y="6356350"/>
            <a:ext cx="2743200" cy="365125"/>
          </a:xfrm>
        </p:spPr>
        <p:txBody>
          <a:bodyPr/>
          <a:lstStyle/>
          <a:p>
            <a:fld id="{A794E2DD-4F38-4D2A-97E5-5D7467AA1DEC}" type="slidenum">
              <a:rPr lang="en-US" smtClean="0"/>
              <a:pPr/>
              <a:t>2</a:t>
            </a:fld>
            <a:endParaRPr lang="en-US"/>
          </a:p>
        </p:txBody>
      </p:sp>
      <p:sp>
        <p:nvSpPr>
          <p:cNvPr id="2" name="Rectangle 1">
            <a:extLst>
              <a:ext uri="{FF2B5EF4-FFF2-40B4-BE49-F238E27FC236}">
                <a16:creationId xmlns:a16="http://schemas.microsoft.com/office/drawing/2014/main" id="{295F50F7-39F1-459A-83EA-1AE370A98681}"/>
              </a:ext>
            </a:extLst>
          </p:cNvPr>
          <p:cNvSpPr/>
          <p:nvPr/>
        </p:nvSpPr>
        <p:spPr>
          <a:xfrm>
            <a:off x="431800" y="3200136"/>
            <a:ext cx="2252812" cy="486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latin typeface="Century Gothic" panose="020B0502020202020204" pitchFamily="34" charset="0"/>
              </a:rPr>
              <a:t>NADA A VER COMIGO</a:t>
            </a:r>
          </a:p>
        </p:txBody>
      </p:sp>
      <p:sp>
        <p:nvSpPr>
          <p:cNvPr id="35" name="Rectangle 34">
            <a:extLst>
              <a:ext uri="{FF2B5EF4-FFF2-40B4-BE49-F238E27FC236}">
                <a16:creationId xmlns:a16="http://schemas.microsoft.com/office/drawing/2014/main" id="{ADA9964B-3E2B-42C9-BCCA-46FBF371C7C7}"/>
              </a:ext>
            </a:extLst>
          </p:cNvPr>
          <p:cNvSpPr/>
          <p:nvPr/>
        </p:nvSpPr>
        <p:spPr>
          <a:xfrm>
            <a:off x="2707081" y="3200136"/>
            <a:ext cx="2250184" cy="48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latin typeface="Century Gothic" panose="020B0502020202020204" pitchFamily="34" charset="0"/>
              </a:rPr>
              <a:t>POUQUÍSSIMO A VER COMIGO</a:t>
            </a:r>
          </a:p>
        </p:txBody>
      </p:sp>
      <p:sp>
        <p:nvSpPr>
          <p:cNvPr id="49" name="Rectangle 48">
            <a:extLst>
              <a:ext uri="{FF2B5EF4-FFF2-40B4-BE49-F238E27FC236}">
                <a16:creationId xmlns:a16="http://schemas.microsoft.com/office/drawing/2014/main" id="{1CD70885-A33E-4FDA-9BF5-395339D66A36}"/>
              </a:ext>
            </a:extLst>
          </p:cNvPr>
          <p:cNvSpPr/>
          <p:nvPr/>
        </p:nvSpPr>
        <p:spPr>
          <a:xfrm>
            <a:off x="4970910" y="3200136"/>
            <a:ext cx="2250184" cy="486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latin typeface="Century Gothic" panose="020B0502020202020204" pitchFamily="34" charset="0"/>
              </a:rPr>
              <a:t>UM POUCO A VER COMIGO</a:t>
            </a:r>
          </a:p>
        </p:txBody>
      </p:sp>
      <p:sp>
        <p:nvSpPr>
          <p:cNvPr id="50" name="Rectangle 49">
            <a:extLst>
              <a:ext uri="{FF2B5EF4-FFF2-40B4-BE49-F238E27FC236}">
                <a16:creationId xmlns:a16="http://schemas.microsoft.com/office/drawing/2014/main" id="{58D679E4-F2EF-4722-8183-B44BD1999C26}"/>
              </a:ext>
            </a:extLst>
          </p:cNvPr>
          <p:cNvSpPr/>
          <p:nvPr/>
        </p:nvSpPr>
        <p:spPr>
          <a:xfrm>
            <a:off x="7234739" y="3200136"/>
            <a:ext cx="2245795" cy="48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latin typeface="Century Gothic" panose="020B0502020202020204" pitchFamily="34" charset="0"/>
              </a:rPr>
              <a:t>MUITO A VER COMIGO</a:t>
            </a:r>
          </a:p>
        </p:txBody>
      </p:sp>
      <p:sp>
        <p:nvSpPr>
          <p:cNvPr id="51" name="Rectangle 50">
            <a:extLst>
              <a:ext uri="{FF2B5EF4-FFF2-40B4-BE49-F238E27FC236}">
                <a16:creationId xmlns:a16="http://schemas.microsoft.com/office/drawing/2014/main" id="{9BF48E03-07B6-4612-9433-E3018C824D9C}"/>
              </a:ext>
            </a:extLst>
          </p:cNvPr>
          <p:cNvSpPr/>
          <p:nvPr/>
        </p:nvSpPr>
        <p:spPr>
          <a:xfrm>
            <a:off x="9510020" y="3200136"/>
            <a:ext cx="2250181" cy="486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a:latin typeface="Century Gothic" panose="020B0502020202020204" pitchFamily="34" charset="0"/>
              </a:rPr>
              <a:t>TOTALMENTE A VER COMIGO</a:t>
            </a:r>
          </a:p>
        </p:txBody>
      </p:sp>
      <p:sp>
        <p:nvSpPr>
          <p:cNvPr id="93" name="Rectangle 92">
            <a:extLst>
              <a:ext uri="{FF2B5EF4-FFF2-40B4-BE49-F238E27FC236}">
                <a16:creationId xmlns:a16="http://schemas.microsoft.com/office/drawing/2014/main" id="{6B9F52EA-0E22-4061-BE0F-771400990FCF}"/>
              </a:ext>
            </a:extLst>
          </p:cNvPr>
          <p:cNvSpPr/>
          <p:nvPr/>
        </p:nvSpPr>
        <p:spPr>
          <a:xfrm>
            <a:off x="429020" y="4415218"/>
            <a:ext cx="2109319" cy="954107"/>
          </a:xfrm>
          <a:prstGeom prst="rect">
            <a:avLst/>
          </a:prstGeom>
        </p:spPr>
        <p:txBody>
          <a:bodyPr wrap="square" anchor="t">
            <a:spAutoFit/>
          </a:bodyPr>
          <a:lstStyle/>
          <a:p>
            <a:pPr marL="114300" indent="-114300">
              <a:spcBef>
                <a:spcPts val="600"/>
              </a:spcBef>
              <a:buClr>
                <a:schemeClr val="accent1"/>
              </a:buClr>
              <a:buFont typeface="Corbel" panose="020B0503020204020204" pitchFamily="34" charset="0"/>
              <a:buChar char="›"/>
            </a:pPr>
            <a:r>
              <a:rPr lang="pt-BR" sz="1400" dirty="0"/>
              <a:t>Este não sou eu, nunca me comporto assim e não me vejo agindo desta forma.</a:t>
            </a:r>
          </a:p>
        </p:txBody>
      </p:sp>
      <p:sp>
        <p:nvSpPr>
          <p:cNvPr id="94" name="Rectangle 93">
            <a:extLst>
              <a:ext uri="{FF2B5EF4-FFF2-40B4-BE49-F238E27FC236}">
                <a16:creationId xmlns:a16="http://schemas.microsoft.com/office/drawing/2014/main" id="{997EC381-CF5E-43B6-AD90-084B2CCE6FEA}"/>
              </a:ext>
            </a:extLst>
          </p:cNvPr>
          <p:cNvSpPr/>
          <p:nvPr/>
        </p:nvSpPr>
        <p:spPr>
          <a:xfrm>
            <a:off x="2692844" y="4410223"/>
            <a:ext cx="2109319" cy="1169551"/>
          </a:xfrm>
          <a:prstGeom prst="rect">
            <a:avLst/>
          </a:prstGeom>
        </p:spPr>
        <p:txBody>
          <a:bodyPr wrap="square" anchor="t">
            <a:spAutoFit/>
          </a:bodyPr>
          <a:lstStyle/>
          <a:p>
            <a:pPr marL="114300" indent="-114300">
              <a:spcBef>
                <a:spcPts val="600"/>
              </a:spcBef>
              <a:buClr>
                <a:schemeClr val="accent2"/>
              </a:buClr>
              <a:buFont typeface="Corbel" panose="020B0503020204020204" pitchFamily="34" charset="0"/>
              <a:buChar char="›"/>
            </a:pPr>
            <a:r>
              <a:rPr lang="pt-BR" sz="1400" dirty="0"/>
              <a:t>Sim, tenho um pouco, más, muito pouco desse jeito de atuar. Raríssimas vezes me vejo agindo assim ou próximo disso.</a:t>
            </a:r>
          </a:p>
        </p:txBody>
      </p:sp>
      <p:sp>
        <p:nvSpPr>
          <p:cNvPr id="95" name="Rectangle 94">
            <a:extLst>
              <a:ext uri="{FF2B5EF4-FFF2-40B4-BE49-F238E27FC236}">
                <a16:creationId xmlns:a16="http://schemas.microsoft.com/office/drawing/2014/main" id="{AB60C796-8A52-40C2-8AD8-18216681C010}"/>
              </a:ext>
            </a:extLst>
          </p:cNvPr>
          <p:cNvSpPr/>
          <p:nvPr/>
        </p:nvSpPr>
        <p:spPr>
          <a:xfrm>
            <a:off x="5100095" y="4415218"/>
            <a:ext cx="2109319" cy="954107"/>
          </a:xfrm>
          <a:prstGeom prst="rect">
            <a:avLst/>
          </a:prstGeom>
        </p:spPr>
        <p:txBody>
          <a:bodyPr wrap="square" anchor="t">
            <a:spAutoFit/>
          </a:bodyPr>
          <a:lstStyle/>
          <a:p>
            <a:pPr marL="114300" indent="-114300">
              <a:spcBef>
                <a:spcPts val="600"/>
              </a:spcBef>
              <a:buClr>
                <a:schemeClr val="accent1"/>
              </a:buClr>
              <a:buFont typeface="Corbel" panose="020B0503020204020204" pitchFamily="34" charset="0"/>
              <a:buChar char="›"/>
            </a:pPr>
            <a:r>
              <a:rPr lang="pt-BR" sz="1400" dirty="0"/>
              <a:t>Sim, de vez em quando tenho esse jeito de agir, mas em uma proporção menor.</a:t>
            </a:r>
          </a:p>
        </p:txBody>
      </p:sp>
      <p:sp>
        <p:nvSpPr>
          <p:cNvPr id="96" name="Rectangle 95">
            <a:extLst>
              <a:ext uri="{FF2B5EF4-FFF2-40B4-BE49-F238E27FC236}">
                <a16:creationId xmlns:a16="http://schemas.microsoft.com/office/drawing/2014/main" id="{9FB21C96-AFF5-478E-9C44-1518E9709522}"/>
              </a:ext>
            </a:extLst>
          </p:cNvPr>
          <p:cNvSpPr/>
          <p:nvPr/>
        </p:nvSpPr>
        <p:spPr>
          <a:xfrm>
            <a:off x="7373407" y="4416265"/>
            <a:ext cx="2109319" cy="1169551"/>
          </a:xfrm>
          <a:prstGeom prst="rect">
            <a:avLst/>
          </a:prstGeom>
        </p:spPr>
        <p:txBody>
          <a:bodyPr wrap="square" anchor="t">
            <a:spAutoFit/>
          </a:bodyPr>
          <a:lstStyle/>
          <a:p>
            <a:pPr marL="114300" indent="-114300">
              <a:spcBef>
                <a:spcPts val="600"/>
              </a:spcBef>
              <a:buClr>
                <a:schemeClr val="accent2"/>
              </a:buClr>
              <a:buFont typeface="Corbel" panose="020B0503020204020204" pitchFamily="34" charset="0"/>
              <a:buChar char="›"/>
            </a:pPr>
            <a:r>
              <a:rPr lang="pt-BR" sz="1400" dirty="0"/>
              <a:t>Sou assim a maioria das  vezes, quando não sou exatamente assim, sou muito próximo desse jeito de ser</a:t>
            </a:r>
          </a:p>
        </p:txBody>
      </p:sp>
      <p:sp>
        <p:nvSpPr>
          <p:cNvPr id="97" name="Rectangle 96">
            <a:extLst>
              <a:ext uri="{FF2B5EF4-FFF2-40B4-BE49-F238E27FC236}">
                <a16:creationId xmlns:a16="http://schemas.microsoft.com/office/drawing/2014/main" id="{FB176D4B-1939-473E-9CA9-4BEBD3BEC072}"/>
              </a:ext>
            </a:extLst>
          </p:cNvPr>
          <p:cNvSpPr/>
          <p:nvPr/>
        </p:nvSpPr>
        <p:spPr>
          <a:xfrm>
            <a:off x="9780658" y="4387788"/>
            <a:ext cx="2109319" cy="954107"/>
          </a:xfrm>
          <a:prstGeom prst="rect">
            <a:avLst/>
          </a:prstGeom>
        </p:spPr>
        <p:txBody>
          <a:bodyPr wrap="square" anchor="t">
            <a:spAutoFit/>
          </a:bodyPr>
          <a:lstStyle/>
          <a:p>
            <a:pPr marL="114300" indent="-114300">
              <a:spcBef>
                <a:spcPts val="600"/>
              </a:spcBef>
              <a:buClr>
                <a:schemeClr val="accent1"/>
              </a:buClr>
              <a:buFont typeface="Corbel" panose="020B0503020204020204" pitchFamily="34" charset="0"/>
              <a:buChar char="›"/>
            </a:pPr>
            <a:r>
              <a:rPr lang="pt-BR" sz="1400" dirty="0"/>
              <a:t>Este sou eu, exatamente assim, em grau gênero e número. Me identifique na declaração.</a:t>
            </a:r>
          </a:p>
        </p:txBody>
      </p:sp>
      <p:sp>
        <p:nvSpPr>
          <p:cNvPr id="39" name="Retângulo 38">
            <a:extLst>
              <a:ext uri="{FF2B5EF4-FFF2-40B4-BE49-F238E27FC236}">
                <a16:creationId xmlns:a16="http://schemas.microsoft.com/office/drawing/2014/main" id="{DA0541AF-C1C6-4D3F-BE18-8A49DBFCB804}"/>
              </a:ext>
            </a:extLst>
          </p:cNvPr>
          <p:cNvSpPr/>
          <p:nvPr/>
        </p:nvSpPr>
        <p:spPr>
          <a:xfrm>
            <a:off x="697167" y="1126775"/>
            <a:ext cx="10802938" cy="1754326"/>
          </a:xfrm>
          <a:prstGeom prst="rect">
            <a:avLst/>
          </a:prstGeom>
        </p:spPr>
        <p:txBody>
          <a:bodyPr wrap="square">
            <a:spAutoFit/>
          </a:bodyPr>
          <a:lstStyle/>
          <a:p>
            <a:pPr algn="ctr"/>
            <a:r>
              <a:rPr lang="pt-BR" dirty="0">
                <a:solidFill>
                  <a:srgbClr val="000018"/>
                </a:solidFill>
                <a:latin typeface="Century Gothic" panose="020B0502020202020204" pitchFamily="34" charset="0"/>
                <a:ea typeface="Verdana" panose="020B0604030504040204" pitchFamily="34" charset="0"/>
                <a:cs typeface="Verdana" panose="020B0604030504040204" pitchFamily="34" charset="0"/>
              </a:rPr>
              <a:t>Aqui estão uma série de declarações que podem ou não se aplicar a você,</a:t>
            </a:r>
          </a:p>
          <a:p>
            <a:pPr algn="ctr"/>
            <a:r>
              <a:rPr lang="pt-BR" dirty="0">
                <a:solidFill>
                  <a:srgbClr val="000018"/>
                </a:solidFill>
                <a:latin typeface="Century Gothic" panose="020B0502020202020204" pitchFamily="34" charset="0"/>
                <a:ea typeface="Verdana" panose="020B0604030504040204" pitchFamily="34" charset="0"/>
                <a:cs typeface="Verdana" panose="020B0604030504040204" pitchFamily="34" charset="0"/>
              </a:rPr>
              <a:t> não há respostas certas ou erradas, então apenas responda honestamente, considerando como você se compara com a pessoa fictícia da declaração.</a:t>
            </a:r>
          </a:p>
          <a:p>
            <a:pPr algn="ctr"/>
            <a:r>
              <a:rPr lang="pt-PT" dirty="0">
                <a:solidFill>
                  <a:srgbClr val="000018"/>
                </a:solidFill>
                <a:latin typeface="Century Gothic" panose="020B0502020202020204" pitchFamily="34" charset="0"/>
                <a:ea typeface="Verdana" panose="020B0604030504040204" pitchFamily="34" charset="0"/>
                <a:cs typeface="Verdana" panose="020B0604030504040204" pitchFamily="34" charset="0"/>
              </a:rPr>
              <a:t>Não demore a escolher a escala de comparação, faça isso o mais rápido que puder, com base no sentimento que a declaração lhe causa em relação ao seu jeito de agir.</a:t>
            </a:r>
          </a:p>
          <a:p>
            <a:pPr algn="ctr"/>
            <a:r>
              <a:rPr lang="pt-PT" dirty="0">
                <a:solidFill>
                  <a:srgbClr val="000018"/>
                </a:solidFill>
                <a:latin typeface="Century Gothic" panose="020B0502020202020204" pitchFamily="34" charset="0"/>
                <a:ea typeface="Verdana" panose="020B0604030504040204" pitchFamily="34" charset="0"/>
                <a:cs typeface="Verdana" panose="020B0604030504040204" pitchFamily="34" charset="0"/>
              </a:rPr>
              <a:t>Para auxiliar nesta comparação,você poderá utilizar a escala centensimal.</a:t>
            </a:r>
            <a:endParaRPr lang="pt-BR" dirty="0">
              <a:solidFill>
                <a:srgbClr val="000018"/>
              </a:solidFill>
              <a:latin typeface="Century Gothic" panose="020B0502020202020204" pitchFamily="34" charset="0"/>
              <a:ea typeface="Verdana" panose="020B0604030504040204" pitchFamily="34" charset="0"/>
              <a:cs typeface="Verdana" panose="020B0604030504040204" pitchFamily="34" charset="0"/>
            </a:endParaRPr>
          </a:p>
        </p:txBody>
      </p:sp>
      <p:sp>
        <p:nvSpPr>
          <p:cNvPr id="40" name="TextBox 7">
            <a:extLst>
              <a:ext uri="{FF2B5EF4-FFF2-40B4-BE49-F238E27FC236}">
                <a16:creationId xmlns:a16="http://schemas.microsoft.com/office/drawing/2014/main" id="{556460B2-B271-490F-B2DA-1068464EE270}"/>
              </a:ext>
            </a:extLst>
          </p:cNvPr>
          <p:cNvSpPr txBox="1"/>
          <p:nvPr/>
        </p:nvSpPr>
        <p:spPr>
          <a:xfrm>
            <a:off x="431792" y="407106"/>
            <a:ext cx="11328407" cy="369332"/>
          </a:xfrm>
          <a:prstGeom prst="rect">
            <a:avLst/>
          </a:prstGeom>
          <a:noFill/>
          <a:ln>
            <a:noFill/>
          </a:ln>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
                <a:srgbClr val="4472C4"/>
              </a:buClr>
              <a:buSzTx/>
              <a:buFontTx/>
              <a:buNone/>
              <a:tabLst/>
              <a:defRPr/>
            </a:pPr>
            <a:r>
              <a:rPr lang="pt-BR" sz="2400" dirty="0">
                <a:solidFill>
                  <a:prstClr val="black">
                    <a:lumMod val="75000"/>
                    <a:lumOff val="25000"/>
                  </a:prstClr>
                </a:solidFill>
                <a:latin typeface="Century Gothic" panose="020B0502020202020204" pitchFamily="34" charset="0"/>
              </a:rPr>
              <a:t>INSTRUMENTO DE IDENTIFICAÇÃO DO  ESTILO PESSOAL DE TRABALHO</a:t>
            </a:r>
            <a:endParaRPr kumimoji="0" lang="pt-BR" sz="2400" b="0" i="0" u="none" strike="noStrike" kern="1200" cap="none" spc="0" normalizeH="0" baseline="0" dirty="0">
              <a:ln>
                <a:noFill/>
              </a:ln>
              <a:solidFill>
                <a:prstClr val="black">
                  <a:lumMod val="75000"/>
                  <a:lumOff val="25000"/>
                </a:prstClr>
              </a:solidFill>
              <a:effectLst/>
              <a:uLnTx/>
              <a:uFillTx/>
              <a:latin typeface="Century Gothic" panose="020B0502020202020204" pitchFamily="34" charset="0"/>
            </a:endParaRPr>
          </a:p>
        </p:txBody>
      </p:sp>
      <p:graphicFrame>
        <p:nvGraphicFramePr>
          <p:cNvPr id="23" name="Tabela 22">
            <a:extLst>
              <a:ext uri="{FF2B5EF4-FFF2-40B4-BE49-F238E27FC236}">
                <a16:creationId xmlns:a16="http://schemas.microsoft.com/office/drawing/2014/main" id="{CA99B7C2-AE5C-410A-8EAD-9CFF1015D845}"/>
              </a:ext>
            </a:extLst>
          </p:cNvPr>
          <p:cNvGraphicFramePr>
            <a:graphicFrameLocks noGrp="1"/>
          </p:cNvGraphicFramePr>
          <p:nvPr>
            <p:extLst>
              <p:ext uri="{D42A27DB-BD31-4B8C-83A1-F6EECF244321}">
                <p14:modId xmlns:p14="http://schemas.microsoft.com/office/powerpoint/2010/main" val="3731716258"/>
              </p:ext>
            </p:extLst>
          </p:nvPr>
        </p:nvGraphicFramePr>
        <p:xfrm>
          <a:off x="429020" y="3705009"/>
          <a:ext cx="11328400" cy="370840"/>
        </p:xfrm>
        <a:graphic>
          <a:graphicData uri="http://schemas.openxmlformats.org/drawingml/2006/table">
            <a:tbl>
              <a:tblPr firstRow="1" bandRow="1">
                <a:tableStyleId>{5C22544A-7EE6-4342-B048-85BDC9FD1C3A}</a:tableStyleId>
              </a:tblPr>
              <a:tblGrid>
                <a:gridCol w="453136">
                  <a:extLst>
                    <a:ext uri="{9D8B030D-6E8A-4147-A177-3AD203B41FA5}">
                      <a16:colId xmlns:a16="http://schemas.microsoft.com/office/drawing/2014/main" val="2462014080"/>
                    </a:ext>
                  </a:extLst>
                </a:gridCol>
                <a:gridCol w="453136">
                  <a:extLst>
                    <a:ext uri="{9D8B030D-6E8A-4147-A177-3AD203B41FA5}">
                      <a16:colId xmlns:a16="http://schemas.microsoft.com/office/drawing/2014/main" val="3298334230"/>
                    </a:ext>
                  </a:extLst>
                </a:gridCol>
                <a:gridCol w="453136">
                  <a:extLst>
                    <a:ext uri="{9D8B030D-6E8A-4147-A177-3AD203B41FA5}">
                      <a16:colId xmlns:a16="http://schemas.microsoft.com/office/drawing/2014/main" val="3695487668"/>
                    </a:ext>
                  </a:extLst>
                </a:gridCol>
                <a:gridCol w="453136">
                  <a:extLst>
                    <a:ext uri="{9D8B030D-6E8A-4147-A177-3AD203B41FA5}">
                      <a16:colId xmlns:a16="http://schemas.microsoft.com/office/drawing/2014/main" val="3000388282"/>
                    </a:ext>
                  </a:extLst>
                </a:gridCol>
                <a:gridCol w="453136">
                  <a:extLst>
                    <a:ext uri="{9D8B030D-6E8A-4147-A177-3AD203B41FA5}">
                      <a16:colId xmlns:a16="http://schemas.microsoft.com/office/drawing/2014/main" val="3005033695"/>
                    </a:ext>
                  </a:extLst>
                </a:gridCol>
                <a:gridCol w="453136">
                  <a:extLst>
                    <a:ext uri="{9D8B030D-6E8A-4147-A177-3AD203B41FA5}">
                      <a16:colId xmlns:a16="http://schemas.microsoft.com/office/drawing/2014/main" val="127954352"/>
                    </a:ext>
                  </a:extLst>
                </a:gridCol>
                <a:gridCol w="453136">
                  <a:extLst>
                    <a:ext uri="{9D8B030D-6E8A-4147-A177-3AD203B41FA5}">
                      <a16:colId xmlns:a16="http://schemas.microsoft.com/office/drawing/2014/main" val="504022231"/>
                    </a:ext>
                  </a:extLst>
                </a:gridCol>
                <a:gridCol w="453136">
                  <a:extLst>
                    <a:ext uri="{9D8B030D-6E8A-4147-A177-3AD203B41FA5}">
                      <a16:colId xmlns:a16="http://schemas.microsoft.com/office/drawing/2014/main" val="534986267"/>
                    </a:ext>
                  </a:extLst>
                </a:gridCol>
                <a:gridCol w="453136">
                  <a:extLst>
                    <a:ext uri="{9D8B030D-6E8A-4147-A177-3AD203B41FA5}">
                      <a16:colId xmlns:a16="http://schemas.microsoft.com/office/drawing/2014/main" val="2406041219"/>
                    </a:ext>
                  </a:extLst>
                </a:gridCol>
                <a:gridCol w="453136">
                  <a:extLst>
                    <a:ext uri="{9D8B030D-6E8A-4147-A177-3AD203B41FA5}">
                      <a16:colId xmlns:a16="http://schemas.microsoft.com/office/drawing/2014/main" val="1644948499"/>
                    </a:ext>
                  </a:extLst>
                </a:gridCol>
                <a:gridCol w="453136">
                  <a:extLst>
                    <a:ext uri="{9D8B030D-6E8A-4147-A177-3AD203B41FA5}">
                      <a16:colId xmlns:a16="http://schemas.microsoft.com/office/drawing/2014/main" val="772685577"/>
                    </a:ext>
                  </a:extLst>
                </a:gridCol>
                <a:gridCol w="453136">
                  <a:extLst>
                    <a:ext uri="{9D8B030D-6E8A-4147-A177-3AD203B41FA5}">
                      <a16:colId xmlns:a16="http://schemas.microsoft.com/office/drawing/2014/main" val="1465887775"/>
                    </a:ext>
                  </a:extLst>
                </a:gridCol>
                <a:gridCol w="453136">
                  <a:extLst>
                    <a:ext uri="{9D8B030D-6E8A-4147-A177-3AD203B41FA5}">
                      <a16:colId xmlns:a16="http://schemas.microsoft.com/office/drawing/2014/main" val="3681972260"/>
                    </a:ext>
                  </a:extLst>
                </a:gridCol>
                <a:gridCol w="453136">
                  <a:extLst>
                    <a:ext uri="{9D8B030D-6E8A-4147-A177-3AD203B41FA5}">
                      <a16:colId xmlns:a16="http://schemas.microsoft.com/office/drawing/2014/main" val="272081740"/>
                    </a:ext>
                  </a:extLst>
                </a:gridCol>
                <a:gridCol w="453136">
                  <a:extLst>
                    <a:ext uri="{9D8B030D-6E8A-4147-A177-3AD203B41FA5}">
                      <a16:colId xmlns:a16="http://schemas.microsoft.com/office/drawing/2014/main" val="1112384159"/>
                    </a:ext>
                  </a:extLst>
                </a:gridCol>
                <a:gridCol w="453136">
                  <a:extLst>
                    <a:ext uri="{9D8B030D-6E8A-4147-A177-3AD203B41FA5}">
                      <a16:colId xmlns:a16="http://schemas.microsoft.com/office/drawing/2014/main" val="1180476600"/>
                    </a:ext>
                  </a:extLst>
                </a:gridCol>
                <a:gridCol w="453136">
                  <a:extLst>
                    <a:ext uri="{9D8B030D-6E8A-4147-A177-3AD203B41FA5}">
                      <a16:colId xmlns:a16="http://schemas.microsoft.com/office/drawing/2014/main" val="1953938654"/>
                    </a:ext>
                  </a:extLst>
                </a:gridCol>
                <a:gridCol w="453136">
                  <a:extLst>
                    <a:ext uri="{9D8B030D-6E8A-4147-A177-3AD203B41FA5}">
                      <a16:colId xmlns:a16="http://schemas.microsoft.com/office/drawing/2014/main" val="19861156"/>
                    </a:ext>
                  </a:extLst>
                </a:gridCol>
                <a:gridCol w="453136">
                  <a:extLst>
                    <a:ext uri="{9D8B030D-6E8A-4147-A177-3AD203B41FA5}">
                      <a16:colId xmlns:a16="http://schemas.microsoft.com/office/drawing/2014/main" val="3308423300"/>
                    </a:ext>
                  </a:extLst>
                </a:gridCol>
                <a:gridCol w="453136">
                  <a:extLst>
                    <a:ext uri="{9D8B030D-6E8A-4147-A177-3AD203B41FA5}">
                      <a16:colId xmlns:a16="http://schemas.microsoft.com/office/drawing/2014/main" val="1174324364"/>
                    </a:ext>
                  </a:extLst>
                </a:gridCol>
                <a:gridCol w="453136">
                  <a:extLst>
                    <a:ext uri="{9D8B030D-6E8A-4147-A177-3AD203B41FA5}">
                      <a16:colId xmlns:a16="http://schemas.microsoft.com/office/drawing/2014/main" val="2889851791"/>
                    </a:ext>
                  </a:extLst>
                </a:gridCol>
                <a:gridCol w="453136">
                  <a:extLst>
                    <a:ext uri="{9D8B030D-6E8A-4147-A177-3AD203B41FA5}">
                      <a16:colId xmlns:a16="http://schemas.microsoft.com/office/drawing/2014/main" val="1135670790"/>
                    </a:ext>
                  </a:extLst>
                </a:gridCol>
                <a:gridCol w="453136">
                  <a:extLst>
                    <a:ext uri="{9D8B030D-6E8A-4147-A177-3AD203B41FA5}">
                      <a16:colId xmlns:a16="http://schemas.microsoft.com/office/drawing/2014/main" val="1737402452"/>
                    </a:ext>
                  </a:extLst>
                </a:gridCol>
                <a:gridCol w="453136">
                  <a:extLst>
                    <a:ext uri="{9D8B030D-6E8A-4147-A177-3AD203B41FA5}">
                      <a16:colId xmlns:a16="http://schemas.microsoft.com/office/drawing/2014/main" val="2083764135"/>
                    </a:ext>
                  </a:extLst>
                </a:gridCol>
                <a:gridCol w="453136">
                  <a:extLst>
                    <a:ext uri="{9D8B030D-6E8A-4147-A177-3AD203B41FA5}">
                      <a16:colId xmlns:a16="http://schemas.microsoft.com/office/drawing/2014/main" val="1306800101"/>
                    </a:ext>
                  </a:extLst>
                </a:gridCol>
              </a:tblGrid>
              <a:tr h="370840">
                <a:tc>
                  <a:txBody>
                    <a:bodyPr/>
                    <a:lstStyle/>
                    <a:p>
                      <a:pPr algn="ctr"/>
                      <a:r>
                        <a:rPr lang="pt-BR" sz="12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12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28" name="Tabela 3">
            <a:extLst>
              <a:ext uri="{FF2B5EF4-FFF2-40B4-BE49-F238E27FC236}">
                <a16:creationId xmlns:a16="http://schemas.microsoft.com/office/drawing/2014/main" id="{B59CEC16-4BEB-4E13-BD22-05392C098A74}"/>
              </a:ext>
            </a:extLst>
          </p:cNvPr>
          <p:cNvGraphicFramePr>
            <a:graphicFrameLocks noGrp="1"/>
          </p:cNvGraphicFramePr>
          <p:nvPr>
            <p:extLst>
              <p:ext uri="{D42A27DB-BD31-4B8C-83A1-F6EECF244321}">
                <p14:modId xmlns:p14="http://schemas.microsoft.com/office/powerpoint/2010/main" val="1995655229"/>
              </p:ext>
            </p:extLst>
          </p:nvPr>
        </p:nvGraphicFramePr>
        <p:xfrm>
          <a:off x="429020" y="5771827"/>
          <a:ext cx="11328395" cy="518160"/>
        </p:xfrm>
        <a:graphic>
          <a:graphicData uri="http://schemas.openxmlformats.org/drawingml/2006/table">
            <a:tbl>
              <a:tblPr firstRow="1" bandRow="1">
                <a:tableStyleId>{5940675A-B579-460E-94D1-54222C63F5DA}</a:tableStyleId>
              </a:tblPr>
              <a:tblGrid>
                <a:gridCol w="2265679">
                  <a:extLst>
                    <a:ext uri="{9D8B030D-6E8A-4147-A177-3AD203B41FA5}">
                      <a16:colId xmlns:a16="http://schemas.microsoft.com/office/drawing/2014/main" val="3262751161"/>
                    </a:ext>
                  </a:extLst>
                </a:gridCol>
                <a:gridCol w="2265679">
                  <a:extLst>
                    <a:ext uri="{9D8B030D-6E8A-4147-A177-3AD203B41FA5}">
                      <a16:colId xmlns:a16="http://schemas.microsoft.com/office/drawing/2014/main" val="1992090843"/>
                    </a:ext>
                  </a:extLst>
                </a:gridCol>
                <a:gridCol w="2265679">
                  <a:extLst>
                    <a:ext uri="{9D8B030D-6E8A-4147-A177-3AD203B41FA5}">
                      <a16:colId xmlns:a16="http://schemas.microsoft.com/office/drawing/2014/main" val="4059887982"/>
                    </a:ext>
                  </a:extLst>
                </a:gridCol>
                <a:gridCol w="2265679">
                  <a:extLst>
                    <a:ext uri="{9D8B030D-6E8A-4147-A177-3AD203B41FA5}">
                      <a16:colId xmlns:a16="http://schemas.microsoft.com/office/drawing/2014/main" val="2821552098"/>
                    </a:ext>
                  </a:extLst>
                </a:gridCol>
                <a:gridCol w="2265679">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56212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14</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Gosto da discrição, do silêncio e dos ambientes com pouca gente. Não é minha predileção falar para grupos de pessoas.</a:t>
            </a:r>
          </a:p>
          <a:p>
            <a:r>
              <a:rPr lang="pt-BR" sz="2000" dirty="0">
                <a:latin typeface="Century Gothic" panose="020B0502020202020204" pitchFamily="34" charset="0"/>
              </a:rPr>
              <a:t>Evito chamar a atenção e prefiro não expressar minhas opiniões para pequenos ou grandes grupos. No geral sou calado.</a:t>
            </a:r>
          </a:p>
        </p:txBody>
      </p:sp>
      <p:graphicFrame>
        <p:nvGraphicFramePr>
          <p:cNvPr id="16" name="Tabela 15">
            <a:extLst>
              <a:ext uri="{FF2B5EF4-FFF2-40B4-BE49-F238E27FC236}">
                <a16:creationId xmlns:a16="http://schemas.microsoft.com/office/drawing/2014/main" id="{24DB5A02-877D-4412-B9FB-8FC4228F5920}"/>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2216B2FB-72D7-4516-8B42-5C63C0E6B14A}"/>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39F66962-5A7E-4A2F-BDE4-89FD16899429}"/>
              </a:ext>
            </a:extLst>
          </p:cNvPr>
          <p:cNvGraphicFramePr>
            <a:graphicFrameLocks noGrp="1"/>
          </p:cNvGraphicFramePr>
          <p:nvPr>
            <p:extLst>
              <p:ext uri="{D42A27DB-BD31-4B8C-83A1-F6EECF244321}">
                <p14:modId xmlns:p14="http://schemas.microsoft.com/office/powerpoint/2010/main" val="3903027282"/>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4326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15</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Me empolgo facilmente com as novas ideias, normalmente convenço as pessoas a adotar as novas práticas, tenho disposição para iniciar e finalizar os novos projetos.</a:t>
            </a:r>
          </a:p>
          <a:p>
            <a:r>
              <a:rPr lang="pt-BR" sz="2000" dirty="0">
                <a:latin typeface="Century Gothic" panose="020B0502020202020204" pitchFamily="34" charset="0"/>
              </a:rPr>
              <a:t>Tenho confiança na minha capacidade de realizar e no meu potencial de aprender.</a:t>
            </a:r>
          </a:p>
          <a:p>
            <a:r>
              <a:rPr lang="pt-BR" sz="2000" dirty="0">
                <a:latin typeface="Century Gothic" panose="020B0502020202020204" pitchFamily="34" charset="0"/>
              </a:rPr>
              <a:t>Não desisto das coisas com facilidade.</a:t>
            </a:r>
          </a:p>
        </p:txBody>
      </p:sp>
      <p:graphicFrame>
        <p:nvGraphicFramePr>
          <p:cNvPr id="16" name="Tabela 15">
            <a:extLst>
              <a:ext uri="{FF2B5EF4-FFF2-40B4-BE49-F238E27FC236}">
                <a16:creationId xmlns:a16="http://schemas.microsoft.com/office/drawing/2014/main" id="{4771633A-25F0-4535-B44C-A78802C97840}"/>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20C4132D-B0D7-4E09-A02E-0B342CCE95F5}"/>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B935FF4D-4B61-438C-A935-4A1B759FAD76}"/>
              </a:ext>
            </a:extLst>
          </p:cNvPr>
          <p:cNvGraphicFramePr>
            <a:graphicFrameLocks noGrp="1"/>
          </p:cNvGraphicFramePr>
          <p:nvPr>
            <p:extLst>
              <p:ext uri="{D42A27DB-BD31-4B8C-83A1-F6EECF244321}">
                <p14:modId xmlns:p14="http://schemas.microsoft.com/office/powerpoint/2010/main" val="2617981064"/>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72</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66209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16</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Tenho como hábito questionar o ‘porquê’ das decisões, tento constantemente encontrar uma relação lógica ou uma explicação coerente para as situações diárias.</a:t>
            </a:r>
          </a:p>
          <a:p>
            <a:r>
              <a:rPr lang="pt-BR" sz="2000" dirty="0">
                <a:latin typeface="Century Gothic" panose="020B0502020202020204" pitchFamily="34" charset="0"/>
              </a:rPr>
              <a:t>Encontrar a causa raiz dos problemas utilizando o raciocínio matemático é minha área de conforto. Sempre faço uma análise profunda dos prós e contras antes de agir.</a:t>
            </a:r>
          </a:p>
        </p:txBody>
      </p:sp>
      <p:graphicFrame>
        <p:nvGraphicFramePr>
          <p:cNvPr id="16" name="Tabela 15">
            <a:extLst>
              <a:ext uri="{FF2B5EF4-FFF2-40B4-BE49-F238E27FC236}">
                <a16:creationId xmlns:a16="http://schemas.microsoft.com/office/drawing/2014/main" id="{1F1E7908-1B03-4EF9-9E27-486464C0F766}"/>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32A67A05-FBB2-4B17-BBA8-7EE7DD529CAE}"/>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13C04352-D4A3-482C-B59E-48096D98F403}"/>
              </a:ext>
            </a:extLst>
          </p:cNvPr>
          <p:cNvGraphicFramePr>
            <a:graphicFrameLocks noGrp="1"/>
          </p:cNvGraphicFramePr>
          <p:nvPr>
            <p:extLst>
              <p:ext uri="{D42A27DB-BD31-4B8C-83A1-F6EECF244321}">
                <p14:modId xmlns:p14="http://schemas.microsoft.com/office/powerpoint/2010/main" val="3294070495"/>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100</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35763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17</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631216"/>
          </a:xfrm>
          <a:prstGeom prst="rect">
            <a:avLst/>
          </a:prstGeom>
          <a:noFill/>
        </p:spPr>
        <p:txBody>
          <a:bodyPr wrap="square" rtlCol="0">
            <a:spAutoFit/>
          </a:bodyPr>
          <a:lstStyle/>
          <a:p>
            <a:r>
              <a:rPr lang="pt-BR" sz="2000" dirty="0">
                <a:latin typeface="Century Gothic" panose="020B0502020202020204" pitchFamily="34" charset="0"/>
              </a:rPr>
              <a:t>Às vezes me chamam de sonhador, passo algum tempo abstraindo ideias, pensando em soluções para os muitos problemas que ainda não foram resolvidos. Sinto-me muito confortável com mudanças, tenho muitas ideias e gosto experimentá-las. </a:t>
            </a:r>
          </a:p>
          <a:p>
            <a:r>
              <a:rPr lang="pt-BR" sz="2000" dirty="0">
                <a:latin typeface="Century Gothic" panose="020B0502020202020204" pitchFamily="34" charset="0"/>
              </a:rPr>
              <a:t>Costumo apostar na minha intuição e correr o risco de ser o primeiro a experimentar uma novidade.</a:t>
            </a:r>
          </a:p>
        </p:txBody>
      </p:sp>
      <p:graphicFrame>
        <p:nvGraphicFramePr>
          <p:cNvPr id="20" name="Tabela 19">
            <a:extLst>
              <a:ext uri="{FF2B5EF4-FFF2-40B4-BE49-F238E27FC236}">
                <a16:creationId xmlns:a16="http://schemas.microsoft.com/office/drawing/2014/main" id="{452BAAC5-8A62-4C13-8537-9D2526372FCE}"/>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6" name="Tabela 15">
            <a:extLst>
              <a:ext uri="{FF2B5EF4-FFF2-40B4-BE49-F238E27FC236}">
                <a16:creationId xmlns:a16="http://schemas.microsoft.com/office/drawing/2014/main" id="{42D374A1-51FE-4600-AC6E-E674BFBEAACC}"/>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7" name="Tabela 3">
            <a:extLst>
              <a:ext uri="{FF2B5EF4-FFF2-40B4-BE49-F238E27FC236}">
                <a16:creationId xmlns:a16="http://schemas.microsoft.com/office/drawing/2014/main" id="{911D3386-B259-4102-ABF6-865A3653F6AA}"/>
              </a:ext>
            </a:extLst>
          </p:cNvPr>
          <p:cNvGraphicFramePr>
            <a:graphicFrameLocks noGrp="1"/>
          </p:cNvGraphicFramePr>
          <p:nvPr>
            <p:extLst>
              <p:ext uri="{D42A27DB-BD31-4B8C-83A1-F6EECF244321}">
                <p14:modId xmlns:p14="http://schemas.microsoft.com/office/powerpoint/2010/main" val="540184937"/>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80</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862865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18</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Pontualidade, disciplina, coisas metodicamente arranjadas sempre seguindo algum tipo de ordem (tamanhos, cores, datas, idades, etc.) faz parte da minha rotina. </a:t>
            </a:r>
          </a:p>
          <a:p>
            <a:r>
              <a:rPr lang="pt-BR" sz="2000" dirty="0">
                <a:latin typeface="Century Gothic" panose="020B0502020202020204" pitchFamily="34" charset="0"/>
              </a:rPr>
              <a:t>Encontro tudo que preciso com muita facilidade por conta da minha organização.</a:t>
            </a:r>
          </a:p>
          <a:p>
            <a:r>
              <a:rPr lang="pt-BR" sz="2000" dirty="0">
                <a:latin typeface="Century Gothic" panose="020B0502020202020204" pitchFamily="34" charset="0"/>
              </a:rPr>
              <a:t>Reproduzo a mesma forma de organização em meus arquivos eletrônicos.</a:t>
            </a:r>
          </a:p>
        </p:txBody>
      </p:sp>
      <p:graphicFrame>
        <p:nvGraphicFramePr>
          <p:cNvPr id="16" name="Tabela 15">
            <a:extLst>
              <a:ext uri="{FF2B5EF4-FFF2-40B4-BE49-F238E27FC236}">
                <a16:creationId xmlns:a16="http://schemas.microsoft.com/office/drawing/2014/main" id="{3C7BD8F5-F34D-4807-877C-4D910A651B0F}"/>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39B0B689-BFA5-4A58-8BD6-443432F3CBD9}"/>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74A6CAD3-CFC3-42EE-943E-E98737D30888}"/>
              </a:ext>
            </a:extLst>
          </p:cNvPr>
          <p:cNvGraphicFramePr>
            <a:graphicFrameLocks noGrp="1"/>
          </p:cNvGraphicFramePr>
          <p:nvPr>
            <p:extLst>
              <p:ext uri="{D42A27DB-BD31-4B8C-83A1-F6EECF244321}">
                <p14:modId xmlns:p14="http://schemas.microsoft.com/office/powerpoint/2010/main" val="1903009824"/>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68</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112184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19</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Participar de projetos multifuncionais, ajudar colegas de outras áreas, me envolver com alguma atividade voluntária, ensinar uma tarefa, são situações muito comum no meu dia-a-dia. Tenho por hábito compartilhar com  colegas de trabalho informações, artigos com conteúdos que entendo ser útil para melhorar o desempenho deles.</a:t>
            </a:r>
          </a:p>
        </p:txBody>
      </p:sp>
      <p:graphicFrame>
        <p:nvGraphicFramePr>
          <p:cNvPr id="16" name="Tabela 15">
            <a:extLst>
              <a:ext uri="{FF2B5EF4-FFF2-40B4-BE49-F238E27FC236}">
                <a16:creationId xmlns:a16="http://schemas.microsoft.com/office/drawing/2014/main" id="{4EE0176F-5615-43CF-8FA1-6279DEB013C8}"/>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98C2BE5D-784B-4A37-9EE1-77A505AF25BB}"/>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681BB442-0303-48F9-B0C4-A7CADADEC678}"/>
              </a:ext>
            </a:extLst>
          </p:cNvPr>
          <p:cNvGraphicFramePr>
            <a:graphicFrameLocks noGrp="1"/>
          </p:cNvGraphicFramePr>
          <p:nvPr>
            <p:extLst>
              <p:ext uri="{D42A27DB-BD31-4B8C-83A1-F6EECF244321}">
                <p14:modId xmlns:p14="http://schemas.microsoft.com/office/powerpoint/2010/main" val="1557358723"/>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72</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0181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20</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Gosto de saber o que está acontecendo, quero entender o funcionamento das coisas, mantenho-me atualizado através de leituras de revistas, livros, artigos na internet e participação em palestras e cursos de curta duração.</a:t>
            </a:r>
          </a:p>
          <a:p>
            <a:r>
              <a:rPr lang="pt-BR" sz="2000" dirty="0">
                <a:latin typeface="Century Gothic" panose="020B0502020202020204" pitchFamily="34" charset="0"/>
              </a:rPr>
              <a:t>Conhecer a historia de lugares, pessoas e inventos é algo que me fascina e interessa muito.</a:t>
            </a:r>
          </a:p>
        </p:txBody>
      </p:sp>
      <p:graphicFrame>
        <p:nvGraphicFramePr>
          <p:cNvPr id="16" name="Tabela 15">
            <a:extLst>
              <a:ext uri="{FF2B5EF4-FFF2-40B4-BE49-F238E27FC236}">
                <a16:creationId xmlns:a16="http://schemas.microsoft.com/office/drawing/2014/main" id="{FE2859A0-EC3E-4FA8-BF2E-355A8C3B3394}"/>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C8EAC9CC-2EE5-4E66-B631-50756E354939}"/>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9E0CEE74-75F0-447D-9DF2-A84AF8B020AF}"/>
              </a:ext>
            </a:extLst>
          </p:cNvPr>
          <p:cNvGraphicFramePr>
            <a:graphicFrameLocks noGrp="1"/>
          </p:cNvGraphicFramePr>
          <p:nvPr>
            <p:extLst>
              <p:ext uri="{D42A27DB-BD31-4B8C-83A1-F6EECF244321}">
                <p14:modId xmlns:p14="http://schemas.microsoft.com/office/powerpoint/2010/main" val="87839943"/>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72</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4069181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21</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Sigo rigorosamente normas, procedimentos e instruções. Gosto de fazer as coisas como manda o ‘livro’, mesmo que isto me cause aborrecimento. </a:t>
            </a:r>
          </a:p>
          <a:p>
            <a:r>
              <a:rPr lang="pt-BR" sz="2000" dirty="0">
                <a:latin typeface="Century Gothic" panose="020B0502020202020204" pitchFamily="34" charset="0"/>
              </a:rPr>
              <a:t>Às vezes sou taxado como rigoroso e inflexível. Dá mesma forma exijo este rigor das pessoas que estão em alguma atividade comigo.</a:t>
            </a:r>
          </a:p>
        </p:txBody>
      </p:sp>
      <p:graphicFrame>
        <p:nvGraphicFramePr>
          <p:cNvPr id="16" name="Tabela 15">
            <a:extLst>
              <a:ext uri="{FF2B5EF4-FFF2-40B4-BE49-F238E27FC236}">
                <a16:creationId xmlns:a16="http://schemas.microsoft.com/office/drawing/2014/main" id="{B0E122F0-C2A0-4EEC-851A-545106F0F15E}"/>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69E6B179-6148-4148-A9DB-715BC3EF1C4C}"/>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4892B939-DD26-4E16-9E21-27C4DE6A949E}"/>
              </a:ext>
            </a:extLst>
          </p:cNvPr>
          <p:cNvGraphicFramePr>
            <a:graphicFrameLocks noGrp="1"/>
          </p:cNvGraphicFramePr>
          <p:nvPr>
            <p:extLst>
              <p:ext uri="{D42A27DB-BD31-4B8C-83A1-F6EECF244321}">
                <p14:modId xmlns:p14="http://schemas.microsoft.com/office/powerpoint/2010/main" val="367778476"/>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68</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922365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22</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A determinação, o foco e a persistência são características dominantes na minha vida, raramente desisto ou interrompo algo que iniciei. Independente dos obstáculos e adversidades, persisto para finalizar e alcançar as metas que assumi. </a:t>
            </a:r>
          </a:p>
          <a:p>
            <a:r>
              <a:rPr lang="pt-BR" sz="2000" dirty="0">
                <a:latin typeface="Century Gothic" panose="020B0502020202020204" pitchFamily="34" charset="0"/>
              </a:rPr>
              <a:t>Estou sempre disposto a pagar o preço.</a:t>
            </a:r>
          </a:p>
        </p:txBody>
      </p:sp>
      <p:graphicFrame>
        <p:nvGraphicFramePr>
          <p:cNvPr id="16" name="Tabela 15">
            <a:extLst>
              <a:ext uri="{FF2B5EF4-FFF2-40B4-BE49-F238E27FC236}">
                <a16:creationId xmlns:a16="http://schemas.microsoft.com/office/drawing/2014/main" id="{05F7B2E7-1C8D-434B-83A5-1E48D890B2BE}"/>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96B265A8-CBAF-4598-83CF-EAC5A57C43A1}"/>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0EAE30F4-B125-42BD-900A-FD19EA3196BD}"/>
              </a:ext>
            </a:extLst>
          </p:cNvPr>
          <p:cNvGraphicFramePr>
            <a:graphicFrameLocks noGrp="1"/>
          </p:cNvGraphicFramePr>
          <p:nvPr>
            <p:extLst>
              <p:ext uri="{D42A27DB-BD31-4B8C-83A1-F6EECF244321}">
                <p14:modId xmlns:p14="http://schemas.microsoft.com/office/powerpoint/2010/main" val="4271053477"/>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56</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002942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23</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323439"/>
          </a:xfrm>
          <a:prstGeom prst="rect">
            <a:avLst/>
          </a:prstGeom>
          <a:noFill/>
        </p:spPr>
        <p:txBody>
          <a:bodyPr wrap="square" rtlCol="0">
            <a:spAutoFit/>
          </a:bodyPr>
          <a:lstStyle/>
          <a:p>
            <a:r>
              <a:rPr lang="pt-BR" sz="2000" dirty="0">
                <a:latin typeface="Century Gothic" panose="020B0502020202020204" pitchFamily="34" charset="0"/>
              </a:rPr>
              <a:t>Busco constantemente oportunidades para empreender, crescer profissionalmente e de me aprimorar. </a:t>
            </a:r>
          </a:p>
          <a:p>
            <a:r>
              <a:rPr lang="pt-BR" sz="2000" dirty="0">
                <a:latin typeface="Century Gothic" panose="020B0502020202020204" pitchFamily="34" charset="0"/>
              </a:rPr>
              <a:t>Não perco oportunidade de aprender e de participar de atividades que me possibilitem qualquer tipo de desenvolvimento. </a:t>
            </a:r>
          </a:p>
        </p:txBody>
      </p:sp>
      <p:graphicFrame>
        <p:nvGraphicFramePr>
          <p:cNvPr id="16" name="Tabela 15">
            <a:extLst>
              <a:ext uri="{FF2B5EF4-FFF2-40B4-BE49-F238E27FC236}">
                <a16:creationId xmlns:a16="http://schemas.microsoft.com/office/drawing/2014/main" id="{AD08DA86-BFFF-4DC8-8A46-BFCA7FC64025}"/>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F8464E92-EC2F-4D14-8EE1-4F93DA987795}"/>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5E3F4367-9C67-4196-ACA9-D1584CF39514}"/>
              </a:ext>
            </a:extLst>
          </p:cNvPr>
          <p:cNvGraphicFramePr>
            <a:graphicFrameLocks noGrp="1"/>
          </p:cNvGraphicFramePr>
          <p:nvPr>
            <p:extLst>
              <p:ext uri="{D42A27DB-BD31-4B8C-83A1-F6EECF244321}">
                <p14:modId xmlns:p14="http://schemas.microsoft.com/office/powerpoint/2010/main" val="1429948415"/>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64</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36964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a:t>
            </a:r>
          </a:p>
        </p:txBody>
      </p:sp>
      <p:graphicFrame>
        <p:nvGraphicFramePr>
          <p:cNvPr id="5" name="Tabela 4">
            <a:extLst>
              <a:ext uri="{FF2B5EF4-FFF2-40B4-BE49-F238E27FC236}">
                <a16:creationId xmlns:a16="http://schemas.microsoft.com/office/drawing/2014/main" id="{83A0C71E-DD73-4787-9963-9501F0D2EC6F}"/>
              </a:ext>
            </a:extLst>
          </p:cNvPr>
          <p:cNvGraphicFramePr>
            <a:graphicFrameLocks noGrp="1"/>
          </p:cNvGraphicFramePr>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569660"/>
          </a:xfrm>
          <a:prstGeom prst="rect">
            <a:avLst/>
          </a:prstGeom>
          <a:noFill/>
        </p:spPr>
        <p:txBody>
          <a:bodyPr wrap="square" rtlCol="0">
            <a:spAutoFit/>
          </a:bodyPr>
          <a:lstStyle/>
          <a:p>
            <a:r>
              <a:rPr lang="pt-BR" sz="2400" dirty="0">
                <a:latin typeface="Century Gothic" panose="020B0502020202020204" pitchFamily="34" charset="0"/>
              </a:rPr>
              <a:t>Gosto de analisar números, realizar análise de causa-efeito, testar hipóteses e utilizar estatística. Nunca tomo decisões com base em emoções, sempre considero os indicadores numéricos.</a:t>
            </a:r>
          </a:p>
          <a:p>
            <a:endParaRPr lang="pt-BR" sz="2400" dirty="0">
              <a:latin typeface="Century Gothic" panose="020B0502020202020204" pitchFamily="34" charset="0"/>
            </a:endParaRPr>
          </a:p>
        </p:txBody>
      </p:sp>
      <p:graphicFrame>
        <p:nvGraphicFramePr>
          <p:cNvPr id="6" name="Tabela 5">
            <a:extLst>
              <a:ext uri="{FF2B5EF4-FFF2-40B4-BE49-F238E27FC236}">
                <a16:creationId xmlns:a16="http://schemas.microsoft.com/office/drawing/2014/main" id="{2B76A29E-5744-4E10-902B-1D7F7529D682}"/>
              </a:ext>
            </a:extLst>
          </p:cNvPr>
          <p:cNvGraphicFramePr>
            <a:graphicFrameLocks noGrp="1"/>
          </p:cNvGraphicFramePr>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7" name="Tabela 3">
            <a:extLst>
              <a:ext uri="{FF2B5EF4-FFF2-40B4-BE49-F238E27FC236}">
                <a16:creationId xmlns:a16="http://schemas.microsoft.com/office/drawing/2014/main" id="{678126C7-2D5B-4EF5-B2E8-28F0D973AD9E}"/>
              </a:ext>
            </a:extLst>
          </p:cNvPr>
          <p:cNvGraphicFramePr>
            <a:graphicFrameLocks noGrp="1"/>
          </p:cNvGraphicFramePr>
          <p:nvPr>
            <p:extLst>
              <p:ext uri="{D42A27DB-BD31-4B8C-83A1-F6EECF244321}">
                <p14:modId xmlns:p14="http://schemas.microsoft.com/office/powerpoint/2010/main" val="3209971964"/>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pt-BR" sz="2800" b="1" dirty="0">
                          <a:solidFill>
                            <a:srgbClr val="FF0000"/>
                          </a:solidFill>
                          <a:latin typeface="Century Gothic" panose="020B0502020202020204" pitchFamily="34" charset="0"/>
                        </a:rPr>
                        <a:t>76</a:t>
                      </a: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
        <p:nvSpPr>
          <p:cNvPr id="8" name="CaixaDeTexto 7">
            <a:extLst>
              <a:ext uri="{FF2B5EF4-FFF2-40B4-BE49-F238E27FC236}">
                <a16:creationId xmlns:a16="http://schemas.microsoft.com/office/drawing/2014/main" id="{7F81275D-56F4-41E1-A9B7-A4B5584C146A}"/>
              </a:ext>
            </a:extLst>
          </p:cNvPr>
          <p:cNvSpPr txBox="1"/>
          <p:nvPr/>
        </p:nvSpPr>
        <p:spPr>
          <a:xfrm rot="20908296">
            <a:off x="7423130" y="582144"/>
            <a:ext cx="3540685" cy="1015663"/>
          </a:xfrm>
          <a:prstGeom prst="rect">
            <a:avLst/>
          </a:prstGeom>
          <a:noFill/>
          <a:ln w="76200">
            <a:solidFill>
              <a:srgbClr val="C00000"/>
            </a:solidFill>
          </a:ln>
        </p:spPr>
        <p:txBody>
          <a:bodyPr wrap="square" rtlCol="0">
            <a:spAutoFit/>
          </a:bodyPr>
          <a:lstStyle/>
          <a:p>
            <a:pPr algn="ctr"/>
            <a:r>
              <a:rPr lang="pt-BR" sz="6000" b="1" dirty="0">
                <a:solidFill>
                  <a:srgbClr val="FF0000"/>
                </a:solidFill>
              </a:rPr>
              <a:t>EXEMPLO</a:t>
            </a:r>
          </a:p>
        </p:txBody>
      </p:sp>
      <p:sp>
        <p:nvSpPr>
          <p:cNvPr id="10" name="Seta: para Baixo 9">
            <a:extLst>
              <a:ext uri="{FF2B5EF4-FFF2-40B4-BE49-F238E27FC236}">
                <a16:creationId xmlns:a16="http://schemas.microsoft.com/office/drawing/2014/main" id="{767234F5-1399-40E2-A117-E33E43E883FE}"/>
              </a:ext>
            </a:extLst>
          </p:cNvPr>
          <p:cNvSpPr/>
          <p:nvPr/>
        </p:nvSpPr>
        <p:spPr>
          <a:xfrm rot="17804292">
            <a:off x="8236460" y="5194394"/>
            <a:ext cx="544225" cy="1236698"/>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04781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24</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Defendo minhas ideias até o momento em que percebo que há possiblidade de conflitos, então faço concessões, mesmo estando convicto da minha opinião e eventual perda pessoal. </a:t>
            </a:r>
          </a:p>
          <a:p>
            <a:r>
              <a:rPr lang="pt-BR" sz="2000" dirty="0">
                <a:latin typeface="Century Gothic" panose="020B0502020202020204" pitchFamily="34" charset="0"/>
              </a:rPr>
              <a:t>Prefiro a harmonia do que ter razão ou vencer o jogo.</a:t>
            </a:r>
          </a:p>
        </p:txBody>
      </p:sp>
      <p:graphicFrame>
        <p:nvGraphicFramePr>
          <p:cNvPr id="16" name="Tabela 15">
            <a:extLst>
              <a:ext uri="{FF2B5EF4-FFF2-40B4-BE49-F238E27FC236}">
                <a16:creationId xmlns:a16="http://schemas.microsoft.com/office/drawing/2014/main" id="{FF2D2C9B-237C-4E3C-814D-1A9E19D1C687}"/>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4E181210-A908-45EC-A8E7-7D1F014B9EE5}"/>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34FDBC45-4FE8-48F9-BB76-F45D9DE57FF1}"/>
              </a:ext>
            </a:extLst>
          </p:cNvPr>
          <p:cNvGraphicFramePr>
            <a:graphicFrameLocks noGrp="1"/>
          </p:cNvGraphicFramePr>
          <p:nvPr>
            <p:extLst>
              <p:ext uri="{D42A27DB-BD31-4B8C-83A1-F6EECF244321}">
                <p14:modId xmlns:p14="http://schemas.microsoft.com/office/powerpoint/2010/main" val="510356738"/>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84</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918941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25</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Em situações tensas sou tardio para irritar-me, dificilmente tenho explosões emocionais. Lido bem com as provocações e evito responder quando estou sob forte carga emocional.  </a:t>
            </a:r>
          </a:p>
          <a:p>
            <a:r>
              <a:rPr lang="pt-BR" sz="2000" dirty="0">
                <a:latin typeface="Century Gothic" panose="020B0502020202020204" pitchFamily="34" charset="0"/>
              </a:rPr>
              <a:t>Nunca tomo decisões por impulso. Minhas decisões são todas racionais.</a:t>
            </a:r>
          </a:p>
        </p:txBody>
      </p:sp>
      <p:graphicFrame>
        <p:nvGraphicFramePr>
          <p:cNvPr id="16" name="Tabela 15">
            <a:extLst>
              <a:ext uri="{FF2B5EF4-FFF2-40B4-BE49-F238E27FC236}">
                <a16:creationId xmlns:a16="http://schemas.microsoft.com/office/drawing/2014/main" id="{149228D8-CC98-4126-966A-9C727AEE48B1}"/>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52CB2ABB-FEF6-4BF7-B5EF-0ECEA5B9EB2B}"/>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1FFC86E6-C88A-46AF-A4FA-AFD42FC3CDC7}"/>
              </a:ext>
            </a:extLst>
          </p:cNvPr>
          <p:cNvGraphicFramePr>
            <a:graphicFrameLocks noGrp="1"/>
          </p:cNvGraphicFramePr>
          <p:nvPr>
            <p:extLst>
              <p:ext uri="{D42A27DB-BD31-4B8C-83A1-F6EECF244321}">
                <p14:modId xmlns:p14="http://schemas.microsoft.com/office/powerpoint/2010/main" val="4070032916"/>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72</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81979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26</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Não sou multitarefa, não costumo trabalhar em várias atividades simultaneamente, prefiro concentrar atenção e esforços em poucas atividades, que normalmente planejo com antecedência. Procuro manter a disciplina e seguir rigorosamente aquilo que planejei e defini.</a:t>
            </a:r>
          </a:p>
        </p:txBody>
      </p:sp>
      <p:graphicFrame>
        <p:nvGraphicFramePr>
          <p:cNvPr id="16" name="Tabela 15">
            <a:extLst>
              <a:ext uri="{FF2B5EF4-FFF2-40B4-BE49-F238E27FC236}">
                <a16:creationId xmlns:a16="http://schemas.microsoft.com/office/drawing/2014/main" id="{F66D2CC7-491F-4D9C-BFDE-196909D91B40}"/>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03297F36-85E4-43E2-AC2E-C1665957DBCE}"/>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168CF63F-4370-4712-8E62-BCE249AEA3C6}"/>
              </a:ext>
            </a:extLst>
          </p:cNvPr>
          <p:cNvGraphicFramePr>
            <a:graphicFrameLocks noGrp="1"/>
          </p:cNvGraphicFramePr>
          <p:nvPr>
            <p:extLst>
              <p:ext uri="{D42A27DB-BD31-4B8C-83A1-F6EECF244321}">
                <p14:modId xmlns:p14="http://schemas.microsoft.com/office/powerpoint/2010/main" val="2302482545"/>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69389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27</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Atividades que requeiram interação humana e relacionamento interpessoal é para mim uma atividade muito gratificante. </a:t>
            </a:r>
          </a:p>
          <a:p>
            <a:r>
              <a:rPr lang="pt-BR" sz="2000" dirty="0">
                <a:latin typeface="Century Gothic" panose="020B0502020202020204" pitchFamily="34" charset="0"/>
              </a:rPr>
              <a:t>Gosto de lidar com pessoas e tenho muita facilidade para influenciar e persuadir.</a:t>
            </a:r>
          </a:p>
        </p:txBody>
      </p:sp>
      <p:graphicFrame>
        <p:nvGraphicFramePr>
          <p:cNvPr id="16" name="Tabela 15">
            <a:extLst>
              <a:ext uri="{FF2B5EF4-FFF2-40B4-BE49-F238E27FC236}">
                <a16:creationId xmlns:a16="http://schemas.microsoft.com/office/drawing/2014/main" id="{3E1F1C4D-C39A-434B-B89C-45BA84E476BE}"/>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6E81D191-2465-40A7-9C5F-D29F0C7B5137}"/>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2F52E6AD-38BF-484F-8788-2EA32D5910F6}"/>
              </a:ext>
            </a:extLst>
          </p:cNvPr>
          <p:cNvGraphicFramePr>
            <a:graphicFrameLocks noGrp="1"/>
          </p:cNvGraphicFramePr>
          <p:nvPr>
            <p:extLst>
              <p:ext uri="{D42A27DB-BD31-4B8C-83A1-F6EECF244321}">
                <p14:modId xmlns:p14="http://schemas.microsoft.com/office/powerpoint/2010/main" val="2024193427"/>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999858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28</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Tarefas que exigem criatividade e imaginação são as minhas preferidas e me saio bem.</a:t>
            </a:r>
          </a:p>
          <a:p>
            <a:r>
              <a:rPr lang="pt-BR" sz="2000" dirty="0">
                <a:latin typeface="Century Gothic" panose="020B0502020202020204" pitchFamily="34" charset="0"/>
              </a:rPr>
              <a:t>Antes de tomar qualquer decisão ou implementar uma ideia, tenho o hábito de  imaginar diversos cenários mentais desde o mais pessimista ao mais otimista, para avaliar se é uma decisão certa ou se é uma ideia boa.</a:t>
            </a:r>
          </a:p>
        </p:txBody>
      </p:sp>
      <p:graphicFrame>
        <p:nvGraphicFramePr>
          <p:cNvPr id="16" name="Tabela 15">
            <a:extLst>
              <a:ext uri="{FF2B5EF4-FFF2-40B4-BE49-F238E27FC236}">
                <a16:creationId xmlns:a16="http://schemas.microsoft.com/office/drawing/2014/main" id="{C92C800F-37EA-45B3-8EF4-7BEC817B55A9}"/>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5A69043A-BC35-465F-B78E-2B825BE6BEE1}"/>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E9B8C520-BD7E-4736-B35A-AF6F403E9F6F}"/>
              </a:ext>
            </a:extLst>
          </p:cNvPr>
          <p:cNvGraphicFramePr>
            <a:graphicFrameLocks noGrp="1"/>
          </p:cNvGraphicFramePr>
          <p:nvPr>
            <p:extLst>
              <p:ext uri="{D42A27DB-BD31-4B8C-83A1-F6EECF244321}">
                <p14:modId xmlns:p14="http://schemas.microsoft.com/office/powerpoint/2010/main" val="3444089059"/>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88</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603621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29</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Arriscar é comigo, sinto-me muito confortável em abraçar as novidades. Não gosto de atividades rotineiras ou de ficar muito tempo em uma única atividade. </a:t>
            </a:r>
          </a:p>
          <a:p>
            <a:r>
              <a:rPr lang="pt-BR" sz="2000" dirty="0">
                <a:latin typeface="Century Gothic" panose="020B0502020202020204" pitchFamily="34" charset="0"/>
              </a:rPr>
              <a:t>Tenho uma certa inquietação e busco com frequência algo novo para fazer.</a:t>
            </a:r>
          </a:p>
        </p:txBody>
      </p:sp>
      <p:graphicFrame>
        <p:nvGraphicFramePr>
          <p:cNvPr id="16" name="Tabela 15">
            <a:extLst>
              <a:ext uri="{FF2B5EF4-FFF2-40B4-BE49-F238E27FC236}">
                <a16:creationId xmlns:a16="http://schemas.microsoft.com/office/drawing/2014/main" id="{9F3EFB58-E248-4D76-B56D-74F35A35EE01}"/>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EB4E7FA4-E45F-4E2A-8228-B3A673871FA2}"/>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341D5572-9E03-48A6-93D1-975DEDE7C044}"/>
              </a:ext>
            </a:extLst>
          </p:cNvPr>
          <p:cNvGraphicFramePr>
            <a:graphicFrameLocks noGrp="1"/>
          </p:cNvGraphicFramePr>
          <p:nvPr>
            <p:extLst>
              <p:ext uri="{D42A27DB-BD31-4B8C-83A1-F6EECF244321}">
                <p14:modId xmlns:p14="http://schemas.microsoft.com/office/powerpoint/2010/main" val="1587680833"/>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64</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670151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30</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Planejar minunciosamente os recursos necessários para qualquer atividade, da mais simples à mais complexa, é algo que não deixo de fazer. Tenho pavor de iniciar algo e não concluir por falta de recursos.</a:t>
            </a:r>
          </a:p>
        </p:txBody>
      </p:sp>
      <p:graphicFrame>
        <p:nvGraphicFramePr>
          <p:cNvPr id="16" name="Tabela 15">
            <a:extLst>
              <a:ext uri="{FF2B5EF4-FFF2-40B4-BE49-F238E27FC236}">
                <a16:creationId xmlns:a16="http://schemas.microsoft.com/office/drawing/2014/main" id="{64A8B31C-AAE9-4880-AEBF-3BC6F1E7C953}"/>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C06A8B1C-611E-48DB-9BC9-687853D28031}"/>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49F7B3AE-C48A-431A-BD87-97AE32C8C05A}"/>
              </a:ext>
            </a:extLst>
          </p:cNvPr>
          <p:cNvGraphicFramePr>
            <a:graphicFrameLocks noGrp="1"/>
          </p:cNvGraphicFramePr>
          <p:nvPr>
            <p:extLst>
              <p:ext uri="{D42A27DB-BD31-4B8C-83A1-F6EECF244321}">
                <p14:modId xmlns:p14="http://schemas.microsoft.com/office/powerpoint/2010/main" val="65643404"/>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44</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82490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31</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Não importa o tamanho do problema, dificilmente me abalo emocionalmente a ponto de desanimar. Sou um otimista inveterado e procuro contagiar as pessoas ao meu redor com minha visão positiva das possibilidades e oportunidades que vislumbro.</a:t>
            </a:r>
          </a:p>
        </p:txBody>
      </p:sp>
      <p:graphicFrame>
        <p:nvGraphicFramePr>
          <p:cNvPr id="16" name="Tabela 15">
            <a:extLst>
              <a:ext uri="{FF2B5EF4-FFF2-40B4-BE49-F238E27FC236}">
                <a16:creationId xmlns:a16="http://schemas.microsoft.com/office/drawing/2014/main" id="{D7DB4EEF-3B92-4106-B846-CA69CEAA9B6C}"/>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A895B344-CB66-4220-A603-4792CB278365}"/>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9AE08925-BE5B-4BE2-99A7-4E7B8E898691}"/>
              </a:ext>
            </a:extLst>
          </p:cNvPr>
          <p:cNvGraphicFramePr>
            <a:graphicFrameLocks noGrp="1"/>
          </p:cNvGraphicFramePr>
          <p:nvPr>
            <p:extLst>
              <p:ext uri="{D42A27DB-BD31-4B8C-83A1-F6EECF244321}">
                <p14:modId xmlns:p14="http://schemas.microsoft.com/office/powerpoint/2010/main" val="764985045"/>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76</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439696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32</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Prefiro agir do que ficar pensando muito se vai dar certo ou errado, geralmente confio na minha intuição e saio fazendo.</a:t>
            </a:r>
          </a:p>
          <a:p>
            <a:r>
              <a:rPr lang="pt-BR" sz="2000" dirty="0">
                <a:latin typeface="Century Gothic" panose="020B0502020202020204" pitchFamily="34" charset="0"/>
              </a:rPr>
              <a:t>Não tenho muita paciência para esperar, quando tenho que esperar, minimizo o desconforto fazendo alguma atividade enquanto espero.</a:t>
            </a:r>
          </a:p>
        </p:txBody>
      </p:sp>
      <p:graphicFrame>
        <p:nvGraphicFramePr>
          <p:cNvPr id="16" name="Tabela 15">
            <a:extLst>
              <a:ext uri="{FF2B5EF4-FFF2-40B4-BE49-F238E27FC236}">
                <a16:creationId xmlns:a16="http://schemas.microsoft.com/office/drawing/2014/main" id="{88959764-A980-479F-AD69-2B8E4EC1D9FB}"/>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172BE210-8A3A-4D20-AF16-1AE01208AF12}"/>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C7D5F752-B2BC-4F30-BD04-896E33645602}"/>
              </a:ext>
            </a:extLst>
          </p:cNvPr>
          <p:cNvGraphicFramePr>
            <a:graphicFrameLocks noGrp="1"/>
          </p:cNvGraphicFramePr>
          <p:nvPr>
            <p:extLst>
              <p:ext uri="{D42A27DB-BD31-4B8C-83A1-F6EECF244321}">
                <p14:modId xmlns:p14="http://schemas.microsoft.com/office/powerpoint/2010/main" val="2206207577"/>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r>
                        <a:rPr lang="en-US" sz="2800" dirty="0">
                          <a:solidFill>
                            <a:srgbClr val="FF0000"/>
                          </a:solidFill>
                          <a:latin typeface="Century Gothic" panose="020B0502020202020204" pitchFamily="34" charset="0"/>
                        </a:rPr>
                        <a:t>12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610117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33</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Gosto de fazer e ter coisas diferentes, por exemplo: não frequento sempre os mesmos lugares, procuro sempre ter a versão mais atualizada das coisas, procuro sempre um jeito novo de realizar minha tarefa. Procuro sempre novos ares.</a:t>
            </a:r>
          </a:p>
        </p:txBody>
      </p:sp>
      <p:graphicFrame>
        <p:nvGraphicFramePr>
          <p:cNvPr id="16" name="Tabela 15">
            <a:extLst>
              <a:ext uri="{FF2B5EF4-FFF2-40B4-BE49-F238E27FC236}">
                <a16:creationId xmlns:a16="http://schemas.microsoft.com/office/drawing/2014/main" id="{8C942E9A-6FE8-43BD-A32C-92FED3ADD1BB}"/>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4B1AF72D-F126-411B-9E6B-166D3B56D01E}"/>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D821C3EC-F00D-40FF-A2B5-EBD37D5B80CB}"/>
              </a:ext>
            </a:extLst>
          </p:cNvPr>
          <p:cNvGraphicFramePr>
            <a:graphicFrameLocks noGrp="1"/>
          </p:cNvGraphicFramePr>
          <p:nvPr>
            <p:extLst>
              <p:ext uri="{D42A27DB-BD31-4B8C-83A1-F6EECF244321}">
                <p14:modId xmlns:p14="http://schemas.microsoft.com/office/powerpoint/2010/main" val="2887110167"/>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58290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569660"/>
          </a:xfrm>
          <a:prstGeom prst="rect">
            <a:avLst/>
          </a:prstGeom>
          <a:noFill/>
        </p:spPr>
        <p:txBody>
          <a:bodyPr wrap="square" rtlCol="0">
            <a:spAutoFit/>
          </a:bodyPr>
          <a:lstStyle/>
          <a:p>
            <a:r>
              <a:rPr lang="pt-BR" sz="2400" dirty="0">
                <a:latin typeface="Century Gothic" panose="020B0502020202020204" pitchFamily="34" charset="0"/>
              </a:rPr>
              <a:t>A lógica, a ordem cronológica a sequenciação são preocupações constantes nas minhas atividades. Me incomoda profundamente ver coisas fora da ordem e ambientes sem uma organização minuciosa visível.</a:t>
            </a:r>
          </a:p>
          <a:p>
            <a:endParaRPr lang="pt-BR" sz="2400" dirty="0">
              <a:latin typeface="Century Gothic" panose="020B0502020202020204" pitchFamily="34" charset="0"/>
            </a:endParaRPr>
          </a:p>
        </p:txBody>
      </p:sp>
      <p:graphicFrame>
        <p:nvGraphicFramePr>
          <p:cNvPr id="16" name="Tabela 15">
            <a:extLst>
              <a:ext uri="{FF2B5EF4-FFF2-40B4-BE49-F238E27FC236}">
                <a16:creationId xmlns:a16="http://schemas.microsoft.com/office/drawing/2014/main" id="{5C3E6EE8-5DBE-4FBA-8E90-34F885B2CA5E}"/>
              </a:ext>
            </a:extLst>
          </p:cNvPr>
          <p:cNvGraphicFramePr>
            <a:graphicFrameLocks noGrp="1"/>
          </p:cNvGraphicFramePr>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443EC32E-E03B-4AFF-89FE-A9931E4B926B}"/>
              </a:ext>
            </a:extLst>
          </p:cNvPr>
          <p:cNvGraphicFramePr>
            <a:graphicFrameLocks noGrp="1"/>
          </p:cNvGraphicFramePr>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1A083F7D-0A9A-4BF0-8B05-0DFE5D2424B0}"/>
              </a:ext>
            </a:extLst>
          </p:cNvPr>
          <p:cNvGraphicFramePr>
            <a:graphicFrameLocks noGrp="1"/>
          </p:cNvGraphicFramePr>
          <p:nvPr>
            <p:extLst>
              <p:ext uri="{D42A27DB-BD31-4B8C-83A1-F6EECF244321}">
                <p14:modId xmlns:p14="http://schemas.microsoft.com/office/powerpoint/2010/main" val="3679079427"/>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pt-BR" sz="2800" dirty="0">
                          <a:solidFill>
                            <a:srgbClr val="FF0000"/>
                          </a:solidFill>
                          <a:latin typeface="Century Gothic" panose="020B0502020202020204" pitchFamily="34" charset="0"/>
                        </a:rPr>
                        <a:t>44</a:t>
                      </a: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
        <p:nvSpPr>
          <p:cNvPr id="5" name="CaixaDeTexto 4">
            <a:extLst>
              <a:ext uri="{FF2B5EF4-FFF2-40B4-BE49-F238E27FC236}">
                <a16:creationId xmlns:a16="http://schemas.microsoft.com/office/drawing/2014/main" id="{EF399662-FBF4-409C-82A0-34200687E1A2}"/>
              </a:ext>
            </a:extLst>
          </p:cNvPr>
          <p:cNvSpPr txBox="1"/>
          <p:nvPr/>
        </p:nvSpPr>
        <p:spPr>
          <a:xfrm rot="20908296">
            <a:off x="7423130" y="582144"/>
            <a:ext cx="3540685" cy="1015663"/>
          </a:xfrm>
          <a:prstGeom prst="rect">
            <a:avLst/>
          </a:prstGeom>
          <a:noFill/>
          <a:ln w="76200">
            <a:solidFill>
              <a:srgbClr val="C00000"/>
            </a:solidFill>
          </a:ln>
        </p:spPr>
        <p:txBody>
          <a:bodyPr wrap="square" rtlCol="0">
            <a:spAutoFit/>
          </a:bodyPr>
          <a:lstStyle/>
          <a:p>
            <a:pPr algn="ctr"/>
            <a:r>
              <a:rPr lang="pt-BR" sz="6000" b="1" dirty="0">
                <a:solidFill>
                  <a:srgbClr val="FF0000"/>
                </a:solidFill>
              </a:rPr>
              <a:t>EXEMPLO</a:t>
            </a:r>
          </a:p>
        </p:txBody>
      </p:sp>
      <p:sp>
        <p:nvSpPr>
          <p:cNvPr id="6" name="Seta: para Baixo 5">
            <a:extLst>
              <a:ext uri="{FF2B5EF4-FFF2-40B4-BE49-F238E27FC236}">
                <a16:creationId xmlns:a16="http://schemas.microsoft.com/office/drawing/2014/main" id="{4B0D12FE-FE3B-4651-906B-2D7176AE00D3}"/>
              </a:ext>
            </a:extLst>
          </p:cNvPr>
          <p:cNvSpPr/>
          <p:nvPr/>
        </p:nvSpPr>
        <p:spPr>
          <a:xfrm rot="3795708" flipH="1">
            <a:off x="8236460" y="5194394"/>
            <a:ext cx="544225" cy="1236698"/>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09357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34</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631216"/>
          </a:xfrm>
          <a:prstGeom prst="rect">
            <a:avLst/>
          </a:prstGeom>
          <a:noFill/>
        </p:spPr>
        <p:txBody>
          <a:bodyPr wrap="square" rtlCol="0">
            <a:spAutoFit/>
          </a:bodyPr>
          <a:lstStyle/>
          <a:p>
            <a:r>
              <a:rPr lang="pt-BR" sz="2000" i="1" dirty="0">
                <a:latin typeface="Century Gothic" panose="020B0502020202020204" pitchFamily="34" charset="0"/>
              </a:rPr>
              <a:t>“É melhor prevenir do que remediar”, </a:t>
            </a:r>
            <a:r>
              <a:rPr lang="pt-BR" sz="2000" dirty="0">
                <a:latin typeface="Century Gothic" panose="020B0502020202020204" pitchFamily="34" charset="0"/>
              </a:rPr>
              <a:t>é minha frase predileta. Qualquer que seja a decisão a ser tomada ou a ação a ser empreendida, gosto de me precaver e considero o cenário mais pessimista. Sou conservador nas metas e objetivos. </a:t>
            </a:r>
          </a:p>
          <a:p>
            <a:r>
              <a:rPr lang="pt-BR" sz="2000" dirty="0">
                <a:latin typeface="Century Gothic" panose="020B0502020202020204" pitchFamily="34" charset="0"/>
              </a:rPr>
              <a:t>Prefiro alcançar um numero mais baixo do que conviver com a frustração de não ter alcançado a meta.</a:t>
            </a:r>
          </a:p>
        </p:txBody>
      </p:sp>
      <p:graphicFrame>
        <p:nvGraphicFramePr>
          <p:cNvPr id="16" name="Tabela 15">
            <a:extLst>
              <a:ext uri="{FF2B5EF4-FFF2-40B4-BE49-F238E27FC236}">
                <a16:creationId xmlns:a16="http://schemas.microsoft.com/office/drawing/2014/main" id="{A3795167-B752-4F38-A226-5BD06E22C82A}"/>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A0AC7AA4-5371-426F-9E59-26BB352CCA9A}"/>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E441834A-6A26-411A-8FD5-4996D28D8206}"/>
              </a:ext>
            </a:extLst>
          </p:cNvPr>
          <p:cNvGraphicFramePr>
            <a:graphicFrameLocks noGrp="1"/>
          </p:cNvGraphicFramePr>
          <p:nvPr>
            <p:extLst>
              <p:ext uri="{D42A27DB-BD31-4B8C-83A1-F6EECF244321}">
                <p14:modId xmlns:p14="http://schemas.microsoft.com/office/powerpoint/2010/main" val="2359606835"/>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100</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823406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35</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631216"/>
          </a:xfrm>
          <a:prstGeom prst="rect">
            <a:avLst/>
          </a:prstGeom>
          <a:noFill/>
        </p:spPr>
        <p:txBody>
          <a:bodyPr wrap="square" rtlCol="0">
            <a:spAutoFit/>
          </a:bodyPr>
          <a:lstStyle/>
          <a:p>
            <a:r>
              <a:rPr lang="pt-BR" sz="2000" dirty="0">
                <a:latin typeface="Century Gothic" panose="020B0502020202020204" pitchFamily="34" charset="0"/>
              </a:rPr>
              <a:t>Entendo que regras, normas e procedimentos devem ser seguidos à risca, independente se é justa, fácil de ser aplicada  ou se agrada a todos. </a:t>
            </a:r>
          </a:p>
          <a:p>
            <a:r>
              <a:rPr lang="pt-BR" sz="2000" dirty="0">
                <a:latin typeface="Century Gothic" panose="020B0502020202020204" pitchFamily="34" charset="0"/>
              </a:rPr>
              <a:t>Regra é regra e deve ser seguida.</a:t>
            </a:r>
          </a:p>
          <a:p>
            <a:r>
              <a:rPr lang="pt-BR" sz="2000" dirty="0">
                <a:latin typeface="Century Gothic" panose="020B0502020202020204" pitchFamily="34" charset="0"/>
              </a:rPr>
              <a:t>Sou extremamente rigoroso e disciplinado com as regras, normas e procedimentos.</a:t>
            </a:r>
          </a:p>
          <a:p>
            <a:endParaRPr lang="pt-BR" sz="2000" dirty="0">
              <a:latin typeface="Century Gothic" panose="020B0502020202020204" pitchFamily="34" charset="0"/>
            </a:endParaRPr>
          </a:p>
        </p:txBody>
      </p:sp>
      <p:graphicFrame>
        <p:nvGraphicFramePr>
          <p:cNvPr id="16" name="Tabela 15">
            <a:extLst>
              <a:ext uri="{FF2B5EF4-FFF2-40B4-BE49-F238E27FC236}">
                <a16:creationId xmlns:a16="http://schemas.microsoft.com/office/drawing/2014/main" id="{736AF37D-42A6-4D21-A179-99A2959EE62C}"/>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E11619D5-7733-4061-9AF0-4CBBBA86B3A5}"/>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3A501FAA-BCEB-4632-A905-5DDA21A12ED8}"/>
              </a:ext>
            </a:extLst>
          </p:cNvPr>
          <p:cNvGraphicFramePr>
            <a:graphicFrameLocks noGrp="1"/>
          </p:cNvGraphicFramePr>
          <p:nvPr>
            <p:extLst>
              <p:ext uri="{D42A27DB-BD31-4B8C-83A1-F6EECF244321}">
                <p14:modId xmlns:p14="http://schemas.microsoft.com/office/powerpoint/2010/main" val="608585752"/>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88</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088943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36</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Gosto de orientar as pessoas, sinto-me muito confortável quando estou liderando um projeto. É comum as pessoas me procurarem para me pedir orientações, dicas profissionais e algumas vezes até para seus problemas pessoais. Sempre me empenho para atender todos.</a:t>
            </a:r>
          </a:p>
        </p:txBody>
      </p:sp>
      <p:graphicFrame>
        <p:nvGraphicFramePr>
          <p:cNvPr id="16" name="Tabela 15">
            <a:extLst>
              <a:ext uri="{FF2B5EF4-FFF2-40B4-BE49-F238E27FC236}">
                <a16:creationId xmlns:a16="http://schemas.microsoft.com/office/drawing/2014/main" id="{8ECB0D91-4A32-4AF9-ABB3-68D85C375B97}"/>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98450050-8C3F-44EF-8858-5E3D7DDD23FA}"/>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D39B3C05-AD30-41E6-9672-B33DE8F78F83}"/>
              </a:ext>
            </a:extLst>
          </p:cNvPr>
          <p:cNvGraphicFramePr>
            <a:graphicFrameLocks noGrp="1"/>
          </p:cNvGraphicFramePr>
          <p:nvPr>
            <p:extLst>
              <p:ext uri="{D42A27DB-BD31-4B8C-83A1-F6EECF244321}">
                <p14:modId xmlns:p14="http://schemas.microsoft.com/office/powerpoint/2010/main" val="2737528416"/>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4266230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37</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938992"/>
          </a:xfrm>
          <a:prstGeom prst="rect">
            <a:avLst/>
          </a:prstGeom>
          <a:noFill/>
        </p:spPr>
        <p:txBody>
          <a:bodyPr wrap="square" rtlCol="0">
            <a:spAutoFit/>
          </a:bodyPr>
          <a:lstStyle/>
          <a:p>
            <a:r>
              <a:rPr lang="pt-BR" sz="2000" dirty="0">
                <a:latin typeface="Century Gothic" panose="020B0502020202020204" pitchFamily="34" charset="0"/>
              </a:rPr>
              <a:t>Procuro utilizar a tecnologia em todas as minhas atividades, desde as atividades domésticas até as atividade profissionais. Mantenho-me atualizado através de leituras e cursos de curta duração. </a:t>
            </a:r>
          </a:p>
          <a:p>
            <a:r>
              <a:rPr lang="pt-BR" sz="2000" dirty="0">
                <a:latin typeface="Century Gothic" panose="020B0502020202020204" pitchFamily="34" charset="0"/>
              </a:rPr>
              <a:t>Com frequência introduzo mudanças na minha rotina pessoal. Quando tenho êxito insisto para que outras pessoas utilizem também. </a:t>
            </a:r>
          </a:p>
          <a:p>
            <a:endParaRPr lang="pt-BR" sz="2000" dirty="0">
              <a:latin typeface="Century Gothic" panose="020B0502020202020204" pitchFamily="34" charset="0"/>
            </a:endParaRPr>
          </a:p>
        </p:txBody>
      </p:sp>
      <p:graphicFrame>
        <p:nvGraphicFramePr>
          <p:cNvPr id="16" name="Tabela 15">
            <a:extLst>
              <a:ext uri="{FF2B5EF4-FFF2-40B4-BE49-F238E27FC236}">
                <a16:creationId xmlns:a16="http://schemas.microsoft.com/office/drawing/2014/main" id="{721E3C38-F061-4759-BF5C-7E806B531DAE}"/>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8724C902-13A2-479D-918F-D44CD61E24F5}"/>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27490DE9-94E6-43D5-B54A-3C4A9BA700FB}"/>
              </a:ext>
            </a:extLst>
          </p:cNvPr>
          <p:cNvGraphicFramePr>
            <a:graphicFrameLocks noGrp="1"/>
          </p:cNvGraphicFramePr>
          <p:nvPr>
            <p:extLst>
              <p:ext uri="{D42A27DB-BD31-4B8C-83A1-F6EECF244321}">
                <p14:modId xmlns:p14="http://schemas.microsoft.com/office/powerpoint/2010/main" val="3317573344"/>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76</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639954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38</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Trabalhos que exigem uma atuação independente e isolada, na maioria das vezes não me agradam, me saio muito melhor quando o trabalho exige interpendência, interação com muitas pessoas e atividades multidisciplinares.</a:t>
            </a:r>
          </a:p>
        </p:txBody>
      </p:sp>
      <p:graphicFrame>
        <p:nvGraphicFramePr>
          <p:cNvPr id="16" name="Tabela 15">
            <a:extLst>
              <a:ext uri="{FF2B5EF4-FFF2-40B4-BE49-F238E27FC236}">
                <a16:creationId xmlns:a16="http://schemas.microsoft.com/office/drawing/2014/main" id="{2482A3B6-A36C-4DD8-AB3A-41DBCDC26BA1}"/>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AD4DEBBA-472E-4E9F-9916-D983B432BC84}"/>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4D6BABFF-BAD6-4863-A49A-C529AD9AE31B}"/>
              </a:ext>
            </a:extLst>
          </p:cNvPr>
          <p:cNvGraphicFramePr>
            <a:graphicFrameLocks noGrp="1"/>
          </p:cNvGraphicFramePr>
          <p:nvPr>
            <p:extLst>
              <p:ext uri="{D42A27DB-BD31-4B8C-83A1-F6EECF244321}">
                <p14:modId xmlns:p14="http://schemas.microsoft.com/office/powerpoint/2010/main" val="3960148886"/>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28</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132874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39</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631216"/>
          </a:xfrm>
          <a:prstGeom prst="rect">
            <a:avLst/>
          </a:prstGeom>
          <a:noFill/>
        </p:spPr>
        <p:txBody>
          <a:bodyPr wrap="square" rtlCol="0">
            <a:spAutoFit/>
          </a:bodyPr>
          <a:lstStyle/>
          <a:p>
            <a:r>
              <a:rPr lang="pt-BR" sz="2000" dirty="0">
                <a:latin typeface="Century Gothic" panose="020B0502020202020204" pitchFamily="34" charset="0"/>
              </a:rPr>
              <a:t>Rigor, disciplina, hierarquia, organização são conceitos presentes em 100% das minhas atividades. Meu nível de exigência às vezes incomoda as pessoas que prestam serviços para mim. </a:t>
            </a:r>
          </a:p>
          <a:p>
            <a:r>
              <a:rPr lang="pt-BR" sz="2000" dirty="0">
                <a:latin typeface="Century Gothic" panose="020B0502020202020204" pitchFamily="34" charset="0"/>
              </a:rPr>
              <a:t>Prefiro muito mais os ritos formais do que a informalidade.</a:t>
            </a:r>
          </a:p>
          <a:p>
            <a:r>
              <a:rPr lang="pt-BR" sz="2000" dirty="0">
                <a:latin typeface="Century Gothic" panose="020B0502020202020204" pitchFamily="34" charset="0"/>
              </a:rPr>
              <a:t>Minha organização e ordem sempre me tornam muito produtivo quando procuro as coisas.</a:t>
            </a:r>
          </a:p>
        </p:txBody>
      </p:sp>
      <p:graphicFrame>
        <p:nvGraphicFramePr>
          <p:cNvPr id="16" name="Tabela 15">
            <a:extLst>
              <a:ext uri="{FF2B5EF4-FFF2-40B4-BE49-F238E27FC236}">
                <a16:creationId xmlns:a16="http://schemas.microsoft.com/office/drawing/2014/main" id="{45CB2909-3962-49B7-ADD4-1E4590AE4B63}"/>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471C3985-97BB-4D56-BC89-63EF9418FB18}"/>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22A8917C-91AE-4D27-A74D-B59930EF2088}"/>
              </a:ext>
            </a:extLst>
          </p:cNvPr>
          <p:cNvGraphicFramePr>
            <a:graphicFrameLocks noGrp="1"/>
          </p:cNvGraphicFramePr>
          <p:nvPr>
            <p:extLst>
              <p:ext uri="{D42A27DB-BD31-4B8C-83A1-F6EECF244321}">
                <p14:modId xmlns:p14="http://schemas.microsoft.com/office/powerpoint/2010/main" val="3907640619"/>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60</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925451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40</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631216"/>
          </a:xfrm>
          <a:prstGeom prst="rect">
            <a:avLst/>
          </a:prstGeom>
          <a:noFill/>
        </p:spPr>
        <p:txBody>
          <a:bodyPr wrap="square" rtlCol="0">
            <a:spAutoFit/>
          </a:bodyPr>
          <a:lstStyle/>
          <a:p>
            <a:r>
              <a:rPr lang="pt-BR" sz="2000" dirty="0">
                <a:latin typeface="Century Gothic" panose="020B0502020202020204" pitchFamily="34" charset="0"/>
              </a:rPr>
              <a:t>Gosto de inventar coisas, dar sugestões, solucionar problemas, sempre tenho muitas ideias para solucionar os problemas do mundo. </a:t>
            </a:r>
          </a:p>
          <a:p>
            <a:r>
              <a:rPr lang="pt-BR" sz="2000" dirty="0">
                <a:latin typeface="Century Gothic" panose="020B0502020202020204" pitchFamily="34" charset="0"/>
              </a:rPr>
              <a:t>Algumas vezes familiares e pessoas mais intimas dizem que eu sonho acordado ou que sou um sonhador.</a:t>
            </a:r>
          </a:p>
          <a:p>
            <a:r>
              <a:rPr lang="pt-BR" sz="2000" dirty="0">
                <a:latin typeface="Century Gothic" panose="020B0502020202020204" pitchFamily="34" charset="0"/>
              </a:rPr>
              <a:t>Não gosto muito de seguir ‘receitas’, sempre me saio bem nas minhas improvisações.</a:t>
            </a:r>
          </a:p>
        </p:txBody>
      </p:sp>
      <p:graphicFrame>
        <p:nvGraphicFramePr>
          <p:cNvPr id="16" name="Tabela 15">
            <a:extLst>
              <a:ext uri="{FF2B5EF4-FFF2-40B4-BE49-F238E27FC236}">
                <a16:creationId xmlns:a16="http://schemas.microsoft.com/office/drawing/2014/main" id="{9D7B05A7-C4E9-434D-BB3B-A82763FD5F6B}"/>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E9BB29AB-B7B5-40D6-A826-691A942272CA}"/>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E19D8C3E-D485-47AF-B526-0B57B1AE936F}"/>
              </a:ext>
            </a:extLst>
          </p:cNvPr>
          <p:cNvGraphicFramePr>
            <a:graphicFrameLocks noGrp="1"/>
          </p:cNvGraphicFramePr>
          <p:nvPr>
            <p:extLst>
              <p:ext uri="{D42A27DB-BD31-4B8C-83A1-F6EECF244321}">
                <p14:modId xmlns:p14="http://schemas.microsoft.com/office/powerpoint/2010/main" val="830814193"/>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56</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446926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41</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Sou extremamente detalhista e não gosto de iniciar nada sem ter pensado em cada detalhe. Quando tenho a responsabilidade de ensinar a alguém uma tarefa, sempre faço uma lista do passo-a-passo. Tenho sempre um caderno de anotações à mão e anoto tudo,</a:t>
            </a:r>
          </a:p>
          <a:p>
            <a:r>
              <a:rPr lang="pt-BR" sz="2000" dirty="0">
                <a:latin typeface="Century Gothic" panose="020B0502020202020204" pitchFamily="34" charset="0"/>
              </a:rPr>
              <a:t>não confio na memória. Listas e </a:t>
            </a:r>
            <a:r>
              <a:rPr lang="pt-BR" sz="2000" i="1" dirty="0" err="1">
                <a:latin typeface="Century Gothic" panose="020B0502020202020204" pitchFamily="34" charset="0"/>
              </a:rPr>
              <a:t>check</a:t>
            </a:r>
            <a:r>
              <a:rPr lang="pt-BR" sz="2000" i="1" dirty="0">
                <a:latin typeface="Century Gothic" panose="020B0502020202020204" pitchFamily="34" charset="0"/>
              </a:rPr>
              <a:t> </a:t>
            </a:r>
            <a:r>
              <a:rPr lang="pt-BR" sz="2000" i="1" dirty="0" err="1">
                <a:latin typeface="Century Gothic" panose="020B0502020202020204" pitchFamily="34" charset="0"/>
              </a:rPr>
              <a:t>lists</a:t>
            </a:r>
            <a:r>
              <a:rPr lang="pt-BR" sz="2000" i="1" dirty="0">
                <a:latin typeface="Century Gothic" panose="020B0502020202020204" pitchFamily="34" charset="0"/>
              </a:rPr>
              <a:t> </a:t>
            </a:r>
            <a:r>
              <a:rPr lang="pt-BR" sz="2000" dirty="0">
                <a:latin typeface="Century Gothic" panose="020B0502020202020204" pitchFamily="34" charset="0"/>
              </a:rPr>
              <a:t>são coisa muito úteis para mim.</a:t>
            </a:r>
          </a:p>
        </p:txBody>
      </p:sp>
      <p:graphicFrame>
        <p:nvGraphicFramePr>
          <p:cNvPr id="16" name="Tabela 15">
            <a:extLst>
              <a:ext uri="{FF2B5EF4-FFF2-40B4-BE49-F238E27FC236}">
                <a16:creationId xmlns:a16="http://schemas.microsoft.com/office/drawing/2014/main" id="{9AEC7195-CBC2-4B98-B43A-D5E6F5A355D7}"/>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E667E891-5805-4C80-95A3-9C63057349DA}"/>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AC78AEA0-F9EA-4F5B-AE44-001E4DAC2BC1}"/>
              </a:ext>
            </a:extLst>
          </p:cNvPr>
          <p:cNvGraphicFramePr>
            <a:graphicFrameLocks noGrp="1"/>
          </p:cNvGraphicFramePr>
          <p:nvPr>
            <p:extLst>
              <p:ext uri="{D42A27DB-BD31-4B8C-83A1-F6EECF244321}">
                <p14:modId xmlns:p14="http://schemas.microsoft.com/office/powerpoint/2010/main" val="950467475"/>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80</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957176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42</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Não gosto de trabalhar em muitos projetos simultaneamente ou assumir muitas responsabilidades. </a:t>
            </a:r>
          </a:p>
          <a:p>
            <a:r>
              <a:rPr lang="pt-BR" sz="2000" dirty="0">
                <a:latin typeface="Century Gothic" panose="020B0502020202020204" pitchFamily="34" charset="0"/>
              </a:rPr>
              <a:t>Minha melhor performance acontece quando me concentro em poucas atividades, mas vitais.</a:t>
            </a:r>
          </a:p>
        </p:txBody>
      </p:sp>
      <p:graphicFrame>
        <p:nvGraphicFramePr>
          <p:cNvPr id="16" name="Tabela 15">
            <a:extLst>
              <a:ext uri="{FF2B5EF4-FFF2-40B4-BE49-F238E27FC236}">
                <a16:creationId xmlns:a16="http://schemas.microsoft.com/office/drawing/2014/main" id="{2F137596-4D83-4CBD-B648-391EDB10556B}"/>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8" name="Tabela 17">
            <a:extLst>
              <a:ext uri="{FF2B5EF4-FFF2-40B4-BE49-F238E27FC236}">
                <a16:creationId xmlns:a16="http://schemas.microsoft.com/office/drawing/2014/main" id="{D8767FA4-A453-4BB6-8F36-BD1684B62E0A}"/>
              </a:ext>
            </a:extLst>
          </p:cNvPr>
          <p:cNvGraphicFramePr>
            <a:graphicFrameLocks noGrp="1"/>
          </p:cNvGraphicFramePr>
          <p:nvPr>
            <p:extLst>
              <p:ext uri="{D42A27DB-BD31-4B8C-83A1-F6EECF244321}">
                <p14:modId xmlns:p14="http://schemas.microsoft.com/office/powerpoint/2010/main" val="939994496"/>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7" name="Tabela 3">
            <a:extLst>
              <a:ext uri="{FF2B5EF4-FFF2-40B4-BE49-F238E27FC236}">
                <a16:creationId xmlns:a16="http://schemas.microsoft.com/office/drawing/2014/main" id="{F62FECF6-F404-41AE-8B25-CDDB60856F87}"/>
              </a:ext>
            </a:extLst>
          </p:cNvPr>
          <p:cNvGraphicFramePr>
            <a:graphicFrameLocks noGrp="1"/>
          </p:cNvGraphicFramePr>
          <p:nvPr>
            <p:extLst>
              <p:ext uri="{D42A27DB-BD31-4B8C-83A1-F6EECF244321}">
                <p14:modId xmlns:p14="http://schemas.microsoft.com/office/powerpoint/2010/main" val="2061645248"/>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80</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987243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43</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631216"/>
          </a:xfrm>
          <a:prstGeom prst="rect">
            <a:avLst/>
          </a:prstGeom>
          <a:noFill/>
        </p:spPr>
        <p:txBody>
          <a:bodyPr wrap="square" rtlCol="0">
            <a:spAutoFit/>
          </a:bodyPr>
          <a:lstStyle/>
          <a:p>
            <a:r>
              <a:rPr lang="pt-BR" sz="2000" dirty="0">
                <a:latin typeface="Century Gothic" panose="020B0502020202020204" pitchFamily="34" charset="0"/>
              </a:rPr>
              <a:t>Sei lidar muito bem com a escassez de recursos e com o consequente  descontentamento, desmotivação e eventuais conflitos gerados por sua falta. Na maioria das vezes consigo reverter situações em que o clima está tenso. </a:t>
            </a:r>
          </a:p>
          <a:p>
            <a:r>
              <a:rPr lang="pt-BR" sz="2000" dirty="0">
                <a:latin typeface="Century Gothic" panose="020B0502020202020204" pitchFamily="34" charset="0"/>
              </a:rPr>
              <a:t>Tenho paciência para ouvir ambos os lados de um conflito e habilidade para chegar a um consenso.</a:t>
            </a:r>
          </a:p>
        </p:txBody>
      </p:sp>
      <p:graphicFrame>
        <p:nvGraphicFramePr>
          <p:cNvPr id="16" name="Tabela 15">
            <a:extLst>
              <a:ext uri="{FF2B5EF4-FFF2-40B4-BE49-F238E27FC236}">
                <a16:creationId xmlns:a16="http://schemas.microsoft.com/office/drawing/2014/main" id="{0E5D87B5-D9C5-49F7-BD06-E1C88F2E11EC}"/>
              </a:ext>
            </a:extLst>
          </p:cNvPr>
          <p:cNvGraphicFramePr>
            <a:graphicFrameLocks noGrp="1"/>
          </p:cNvGraphicFramePr>
          <p:nvPr>
            <p:extLst>
              <p:ext uri="{D42A27DB-BD31-4B8C-83A1-F6EECF244321}">
                <p14:modId xmlns:p14="http://schemas.microsoft.com/office/powerpoint/2010/main" val="2393508704"/>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32442ADF-7EE0-42D7-8694-909EDB0F86C0}"/>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4C093269-00DB-4164-8592-9BC948E9951F}"/>
              </a:ext>
            </a:extLst>
          </p:cNvPr>
          <p:cNvGraphicFramePr>
            <a:graphicFrameLocks noGrp="1"/>
          </p:cNvGraphicFramePr>
          <p:nvPr>
            <p:extLst>
              <p:ext uri="{D42A27DB-BD31-4B8C-83A1-F6EECF244321}">
                <p14:modId xmlns:p14="http://schemas.microsoft.com/office/powerpoint/2010/main" val="2623538699"/>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72</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806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631216"/>
          </a:xfrm>
          <a:prstGeom prst="rect">
            <a:avLst/>
          </a:prstGeom>
          <a:noFill/>
        </p:spPr>
        <p:txBody>
          <a:bodyPr wrap="square" rtlCol="0">
            <a:spAutoFit/>
          </a:bodyPr>
          <a:lstStyle/>
          <a:p>
            <a:r>
              <a:rPr lang="pt-BR" sz="2000" dirty="0">
                <a:latin typeface="Century Gothic" panose="020B0502020202020204" pitchFamily="34" charset="0"/>
              </a:rPr>
              <a:t>Gosto de ambientes que estão em constantes mudanças.</a:t>
            </a:r>
          </a:p>
          <a:p>
            <a:r>
              <a:rPr lang="pt-BR" sz="2000" dirty="0">
                <a:latin typeface="Century Gothic" panose="020B0502020202020204" pitchFamily="34" charset="0"/>
              </a:rPr>
              <a:t>Acompanho de perto as transformações que o mundo vem passando, invisto tempo e recursos financeiros para atualizar-me, seja no contexto da tecnologia, da gestão administrativa ou do comportamento.</a:t>
            </a:r>
          </a:p>
          <a:p>
            <a:endParaRPr lang="pt-BR" sz="2000" dirty="0">
              <a:latin typeface="Century Gothic" panose="020B0502020202020204" pitchFamily="34" charset="0"/>
            </a:endParaRPr>
          </a:p>
        </p:txBody>
      </p:sp>
      <p:graphicFrame>
        <p:nvGraphicFramePr>
          <p:cNvPr id="16" name="Tabela 15">
            <a:extLst>
              <a:ext uri="{FF2B5EF4-FFF2-40B4-BE49-F238E27FC236}">
                <a16:creationId xmlns:a16="http://schemas.microsoft.com/office/drawing/2014/main" id="{72E22E69-890C-415F-AB87-C7886E7FC008}"/>
              </a:ext>
            </a:extLst>
          </p:cNvPr>
          <p:cNvGraphicFramePr>
            <a:graphicFrameLocks noGrp="1"/>
          </p:cNvGraphicFramePr>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2257600E-4687-422B-A342-D1A6AE64F566}"/>
              </a:ext>
            </a:extLst>
          </p:cNvPr>
          <p:cNvGraphicFramePr>
            <a:graphicFrameLocks noGrp="1"/>
          </p:cNvGraphicFramePr>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650EC741-C7E7-4A1A-822E-F5D577149EAF}"/>
              </a:ext>
            </a:extLst>
          </p:cNvPr>
          <p:cNvGraphicFramePr>
            <a:graphicFrameLocks noGrp="1"/>
          </p:cNvGraphicFramePr>
          <p:nvPr>
            <p:extLst>
              <p:ext uri="{D42A27DB-BD31-4B8C-83A1-F6EECF244321}">
                <p14:modId xmlns:p14="http://schemas.microsoft.com/office/powerpoint/2010/main" val="1835720007"/>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pt-BR" sz="2800" dirty="0">
                          <a:solidFill>
                            <a:srgbClr val="FF0000"/>
                          </a:solidFill>
                          <a:latin typeface="Century Gothic" panose="020B0502020202020204" pitchFamily="34" charset="0"/>
                        </a:rPr>
                        <a:t>48</a:t>
                      </a: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
        <p:nvSpPr>
          <p:cNvPr id="5" name="CaixaDeTexto 4">
            <a:extLst>
              <a:ext uri="{FF2B5EF4-FFF2-40B4-BE49-F238E27FC236}">
                <a16:creationId xmlns:a16="http://schemas.microsoft.com/office/drawing/2014/main" id="{B4F11FBC-52BA-4327-90F0-076C48DD8931}"/>
              </a:ext>
            </a:extLst>
          </p:cNvPr>
          <p:cNvSpPr txBox="1"/>
          <p:nvPr/>
        </p:nvSpPr>
        <p:spPr>
          <a:xfrm rot="20908296">
            <a:off x="7423130" y="582144"/>
            <a:ext cx="3540685" cy="1015663"/>
          </a:xfrm>
          <a:prstGeom prst="rect">
            <a:avLst/>
          </a:prstGeom>
          <a:noFill/>
          <a:ln w="76200">
            <a:solidFill>
              <a:srgbClr val="C00000"/>
            </a:solidFill>
          </a:ln>
        </p:spPr>
        <p:txBody>
          <a:bodyPr wrap="square" rtlCol="0">
            <a:spAutoFit/>
          </a:bodyPr>
          <a:lstStyle/>
          <a:p>
            <a:pPr algn="ctr"/>
            <a:r>
              <a:rPr lang="pt-BR" sz="6000" b="1" dirty="0">
                <a:solidFill>
                  <a:srgbClr val="FF0000"/>
                </a:solidFill>
              </a:rPr>
              <a:t>EXEMPLO</a:t>
            </a:r>
          </a:p>
        </p:txBody>
      </p:sp>
      <p:sp>
        <p:nvSpPr>
          <p:cNvPr id="6" name="Seta: para Baixo 5">
            <a:extLst>
              <a:ext uri="{FF2B5EF4-FFF2-40B4-BE49-F238E27FC236}">
                <a16:creationId xmlns:a16="http://schemas.microsoft.com/office/drawing/2014/main" id="{B2BE9443-C35D-40D7-B6A2-AC4F38F91713}"/>
              </a:ext>
            </a:extLst>
          </p:cNvPr>
          <p:cNvSpPr/>
          <p:nvPr/>
        </p:nvSpPr>
        <p:spPr>
          <a:xfrm rot="3795708" flipH="1">
            <a:off x="8236460" y="5194394"/>
            <a:ext cx="544225" cy="1236698"/>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71081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44</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Não me importo com os detalhes, gosto da visão do todo, do resultado final. Gosto de pensar no produto acabado, na entrega finalizada. </a:t>
            </a:r>
          </a:p>
          <a:p>
            <a:r>
              <a:rPr lang="pt-BR" sz="2000" dirty="0">
                <a:latin typeface="Century Gothic" panose="020B0502020202020204" pitchFamily="34" charset="0"/>
              </a:rPr>
              <a:t>Sou muito mais estratégico do que operacional.</a:t>
            </a:r>
          </a:p>
        </p:txBody>
      </p:sp>
      <p:graphicFrame>
        <p:nvGraphicFramePr>
          <p:cNvPr id="16" name="Tabela 15">
            <a:extLst>
              <a:ext uri="{FF2B5EF4-FFF2-40B4-BE49-F238E27FC236}">
                <a16:creationId xmlns:a16="http://schemas.microsoft.com/office/drawing/2014/main" id="{475FAA5E-2E31-49B9-AC73-3C1EB0774F0F}"/>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662CAA56-0861-40A7-8AE9-A1E8E67DAFF4}"/>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4D42C153-56E3-4084-BB82-198ADBAE8B35}"/>
              </a:ext>
            </a:extLst>
          </p:cNvPr>
          <p:cNvGraphicFramePr>
            <a:graphicFrameLocks noGrp="1"/>
          </p:cNvGraphicFramePr>
          <p:nvPr>
            <p:extLst>
              <p:ext uri="{D42A27DB-BD31-4B8C-83A1-F6EECF244321}">
                <p14:modId xmlns:p14="http://schemas.microsoft.com/office/powerpoint/2010/main" val="1159846312"/>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40</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768480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45</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Quando encontro um desafio profissional em que percebo que não tenho a competência para superá-lo, prefiro buscar a ajuda de terceiros do que gastar tempo estudando e me aprofundando  no assunto. </a:t>
            </a:r>
          </a:p>
          <a:p>
            <a:r>
              <a:rPr lang="pt-BR" sz="2000" dirty="0">
                <a:latin typeface="Century Gothic" panose="020B0502020202020204" pitchFamily="34" charset="0"/>
              </a:rPr>
              <a:t>Prefiro conduzir um grupo de experts do que ser um especialista.</a:t>
            </a:r>
          </a:p>
        </p:txBody>
      </p:sp>
      <p:graphicFrame>
        <p:nvGraphicFramePr>
          <p:cNvPr id="16" name="Tabela 15">
            <a:extLst>
              <a:ext uri="{FF2B5EF4-FFF2-40B4-BE49-F238E27FC236}">
                <a16:creationId xmlns:a16="http://schemas.microsoft.com/office/drawing/2014/main" id="{797698A7-6AB0-4181-88D9-129CC8CC5A35}"/>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CCE9AA9F-60CE-45A7-947A-605A5F5D2ABA}"/>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9AAE6362-1479-4862-B36F-F6197CD49174}"/>
              </a:ext>
            </a:extLst>
          </p:cNvPr>
          <p:cNvGraphicFramePr>
            <a:graphicFrameLocks noGrp="1"/>
          </p:cNvGraphicFramePr>
          <p:nvPr>
            <p:extLst>
              <p:ext uri="{D42A27DB-BD31-4B8C-83A1-F6EECF244321}">
                <p14:modId xmlns:p14="http://schemas.microsoft.com/office/powerpoint/2010/main" val="161533319"/>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36</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4269338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46</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631216"/>
          </a:xfrm>
          <a:prstGeom prst="rect">
            <a:avLst/>
          </a:prstGeom>
          <a:noFill/>
        </p:spPr>
        <p:txBody>
          <a:bodyPr wrap="square" rtlCol="0">
            <a:spAutoFit/>
          </a:bodyPr>
          <a:lstStyle/>
          <a:p>
            <a:r>
              <a:rPr lang="pt-BR" sz="2000" dirty="0">
                <a:latin typeface="Century Gothic" panose="020B0502020202020204" pitchFamily="34" charset="0"/>
              </a:rPr>
              <a:t>Sou bastante cuidadoso ao responder a provocações, procuro ser polido e educado, se necessário levo desaforos para casa, prefiro refletir muito antes de expressar uma opinião, responder uma provocação ou tomar uma decisão. </a:t>
            </a:r>
          </a:p>
          <a:p>
            <a:r>
              <a:rPr lang="pt-BR" sz="2000" dirty="0">
                <a:latin typeface="Century Gothic" panose="020B0502020202020204" pitchFamily="34" charset="0"/>
              </a:rPr>
              <a:t>Nunca sou impulsivo, más nunca relevo a provocação, apenas espero o momento onde a razão prevalece para responder.</a:t>
            </a:r>
          </a:p>
        </p:txBody>
      </p:sp>
      <p:graphicFrame>
        <p:nvGraphicFramePr>
          <p:cNvPr id="16" name="Tabela 15">
            <a:extLst>
              <a:ext uri="{FF2B5EF4-FFF2-40B4-BE49-F238E27FC236}">
                <a16:creationId xmlns:a16="http://schemas.microsoft.com/office/drawing/2014/main" id="{10B288AC-9E58-4172-851A-62E98AA95763}"/>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B21930AF-C3EF-496A-AEC0-E91C358C71C6}"/>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614B255D-8AB6-47FF-9971-9D9314AB3C57}"/>
              </a:ext>
            </a:extLst>
          </p:cNvPr>
          <p:cNvGraphicFramePr>
            <a:graphicFrameLocks noGrp="1"/>
          </p:cNvGraphicFramePr>
          <p:nvPr>
            <p:extLst>
              <p:ext uri="{D42A27DB-BD31-4B8C-83A1-F6EECF244321}">
                <p14:modId xmlns:p14="http://schemas.microsoft.com/office/powerpoint/2010/main" val="1807765425"/>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88</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907642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47</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Procuro independente da posição hierárquica manter amizade com as pessoas no ambiente de trabalho. Tenho uma grande rede de relacionamento que inclui não apenas os colegas de trabalho, mas também clientes, fornecedores e profissionais da minha área de atuação.</a:t>
            </a:r>
          </a:p>
        </p:txBody>
      </p:sp>
      <p:graphicFrame>
        <p:nvGraphicFramePr>
          <p:cNvPr id="16" name="Tabela 15">
            <a:extLst>
              <a:ext uri="{FF2B5EF4-FFF2-40B4-BE49-F238E27FC236}">
                <a16:creationId xmlns:a16="http://schemas.microsoft.com/office/drawing/2014/main" id="{72772D8B-50DE-445C-BB49-694B07166BE1}"/>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6E103093-3604-4522-A6FD-E424B1DE9738}"/>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E431EA7B-ABE2-4247-AF27-0B933F6F8DFA}"/>
              </a:ext>
            </a:extLst>
          </p:cNvPr>
          <p:cNvGraphicFramePr>
            <a:graphicFrameLocks noGrp="1"/>
          </p:cNvGraphicFramePr>
          <p:nvPr>
            <p:extLst>
              <p:ext uri="{D42A27DB-BD31-4B8C-83A1-F6EECF244321}">
                <p14:modId xmlns:p14="http://schemas.microsoft.com/office/powerpoint/2010/main" val="3950866666"/>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68</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942657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48</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Não espero autorização ou que alguém me peça para que algo seja feito, se percebo que precisa ser feito vou lá e faço, independente se é minha responsabilidade ou não.</a:t>
            </a:r>
          </a:p>
          <a:p>
            <a:r>
              <a:rPr lang="pt-BR" sz="2000" dirty="0">
                <a:latin typeface="Century Gothic" panose="020B0502020202020204" pitchFamily="34" charset="0"/>
              </a:rPr>
              <a:t>Todas as vezes que percebo que alguém precisa de ajuda, não pergunto se ela aceita ajuda, vou lá e ajudo. Gosto de ser o primeiro a iniciar as coisas e na maioria das vezes sou.</a:t>
            </a:r>
          </a:p>
        </p:txBody>
      </p:sp>
      <p:graphicFrame>
        <p:nvGraphicFramePr>
          <p:cNvPr id="16" name="Tabela 15">
            <a:extLst>
              <a:ext uri="{FF2B5EF4-FFF2-40B4-BE49-F238E27FC236}">
                <a16:creationId xmlns:a16="http://schemas.microsoft.com/office/drawing/2014/main" id="{D5D1EA44-7C9B-4FD1-BA10-E2F140596E2C}"/>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B8A0A720-05C6-4DEE-9575-B56CE97BFA7F}"/>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63EA60F1-67D6-4264-9075-AB9EC027CB59}"/>
              </a:ext>
            </a:extLst>
          </p:cNvPr>
          <p:cNvGraphicFramePr>
            <a:graphicFrameLocks noGrp="1"/>
          </p:cNvGraphicFramePr>
          <p:nvPr>
            <p:extLst>
              <p:ext uri="{D42A27DB-BD31-4B8C-83A1-F6EECF244321}">
                <p14:modId xmlns:p14="http://schemas.microsoft.com/office/powerpoint/2010/main" val="610422749"/>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688113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49</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Minha maior preocupação, não importa o projeto, sempre é com a questão financeira.</a:t>
            </a:r>
          </a:p>
          <a:p>
            <a:r>
              <a:rPr lang="pt-BR" sz="2000" dirty="0">
                <a:latin typeface="Century Gothic" panose="020B0502020202020204" pitchFamily="34" charset="0"/>
              </a:rPr>
              <a:t>Tenho uma preocupação exacerbada com as despesas e questiono cada centavo gasto. Acompanho rigorosamente os valores gastos versus o orçado. </a:t>
            </a:r>
          </a:p>
        </p:txBody>
      </p:sp>
      <p:graphicFrame>
        <p:nvGraphicFramePr>
          <p:cNvPr id="16" name="Tabela 15">
            <a:extLst>
              <a:ext uri="{FF2B5EF4-FFF2-40B4-BE49-F238E27FC236}">
                <a16:creationId xmlns:a16="http://schemas.microsoft.com/office/drawing/2014/main" id="{70862157-66EE-4972-8BE8-7933B5090489}"/>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110149E1-79D7-4AA7-8FA3-C5541AB41DC6}"/>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EB0C0F9C-E612-4612-8902-255D1767F895}"/>
              </a:ext>
            </a:extLst>
          </p:cNvPr>
          <p:cNvGraphicFramePr>
            <a:graphicFrameLocks noGrp="1"/>
          </p:cNvGraphicFramePr>
          <p:nvPr>
            <p:extLst>
              <p:ext uri="{D42A27DB-BD31-4B8C-83A1-F6EECF244321}">
                <p14:modId xmlns:p14="http://schemas.microsoft.com/office/powerpoint/2010/main" val="2067026162"/>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36</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415163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50</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Nunca aceito decisões sem uma explicação lógica, sem um ‘porquê’, dificilmente não faço a pergunta: POR QUÊ?</a:t>
            </a:r>
          </a:p>
          <a:p>
            <a:r>
              <a:rPr lang="pt-BR" sz="2000" dirty="0">
                <a:latin typeface="Century Gothic" panose="020B0502020202020204" pitchFamily="34" charset="0"/>
              </a:rPr>
              <a:t>Gosto de saber a razão, não me sinto constrangido de fazer a pergunta, mesmo que tenha de fazer a uma pessoa de nível hierárquico superior.</a:t>
            </a:r>
          </a:p>
        </p:txBody>
      </p:sp>
      <p:graphicFrame>
        <p:nvGraphicFramePr>
          <p:cNvPr id="16" name="Tabela 15">
            <a:extLst>
              <a:ext uri="{FF2B5EF4-FFF2-40B4-BE49-F238E27FC236}">
                <a16:creationId xmlns:a16="http://schemas.microsoft.com/office/drawing/2014/main" id="{9E9B695A-5C04-43B9-B784-F5124852F344}"/>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5C2C758C-AA36-45A2-B952-ABA2BE0884AB}"/>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D15267E9-D056-4482-9C51-2281B8DFA03B}"/>
              </a:ext>
            </a:extLst>
          </p:cNvPr>
          <p:cNvGraphicFramePr>
            <a:graphicFrameLocks noGrp="1"/>
          </p:cNvGraphicFramePr>
          <p:nvPr>
            <p:extLst>
              <p:ext uri="{D42A27DB-BD31-4B8C-83A1-F6EECF244321}">
                <p14:modId xmlns:p14="http://schemas.microsoft.com/office/powerpoint/2010/main" val="1984448540"/>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92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6457587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51</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Procuro saber com antecedência quem vai participar de reuniões, projetos ou grupos de trabalho. Gosto de me preparar com relação ao estilo de atuação, perfil profissional e comportamental de cada participante. Quando não os conheço, busco informações na internet, na mídia social profissional ou com meus colegas.</a:t>
            </a:r>
          </a:p>
        </p:txBody>
      </p:sp>
      <p:graphicFrame>
        <p:nvGraphicFramePr>
          <p:cNvPr id="16" name="Tabela 15">
            <a:extLst>
              <a:ext uri="{FF2B5EF4-FFF2-40B4-BE49-F238E27FC236}">
                <a16:creationId xmlns:a16="http://schemas.microsoft.com/office/drawing/2014/main" id="{7A1D12F4-FBCF-40D6-9D82-F691F2606A6A}"/>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172D48CE-9F81-48D0-8A69-E10E93578451}"/>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C883EBA3-9328-471A-AB3D-9A97B63861C3}"/>
              </a:ext>
            </a:extLst>
          </p:cNvPr>
          <p:cNvGraphicFramePr>
            <a:graphicFrameLocks noGrp="1"/>
          </p:cNvGraphicFramePr>
          <p:nvPr>
            <p:extLst>
              <p:ext uri="{D42A27DB-BD31-4B8C-83A1-F6EECF244321}">
                <p14:modId xmlns:p14="http://schemas.microsoft.com/office/powerpoint/2010/main" val="1306576050"/>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72</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092119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52</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Sempre sou pontual, sempre dou prazos realistas, independente das pressões de chefes e clientes. Da mesma maneira que sou pontual aos prazos que assumo, sou inflexível aos prazos que assumiram comigo. Não faço concessões e aplico todas as penalidades cabíveis nos atrasos.</a:t>
            </a:r>
          </a:p>
        </p:txBody>
      </p:sp>
      <p:graphicFrame>
        <p:nvGraphicFramePr>
          <p:cNvPr id="16" name="Tabela 15">
            <a:extLst>
              <a:ext uri="{FF2B5EF4-FFF2-40B4-BE49-F238E27FC236}">
                <a16:creationId xmlns:a16="http://schemas.microsoft.com/office/drawing/2014/main" id="{CC32088A-DAFD-46E0-9E04-6D22304E3783}"/>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3D992F6B-ED80-456E-8A7B-D029A8F360CF}"/>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CF7D2637-0B8E-47BA-8A62-02685BF5B34C}"/>
              </a:ext>
            </a:extLst>
          </p:cNvPr>
          <p:cNvGraphicFramePr>
            <a:graphicFrameLocks noGrp="1"/>
          </p:cNvGraphicFramePr>
          <p:nvPr>
            <p:extLst>
              <p:ext uri="{D42A27DB-BD31-4B8C-83A1-F6EECF244321}">
                <p14:modId xmlns:p14="http://schemas.microsoft.com/office/powerpoint/2010/main" val="2692957147"/>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52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044508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53</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Mesmo estando convicto da minha opinião em detrimento da minha experiência e conhecimento do assunto, sempre ouço pacientemente o ponto de vista da outra parte na tentativa de entender sua visão. Na maioria das vezes eu consigo não só entender o ponto de vista da outra parte, mas também ajudá-lo a entender o meu.</a:t>
            </a:r>
          </a:p>
        </p:txBody>
      </p:sp>
      <p:graphicFrame>
        <p:nvGraphicFramePr>
          <p:cNvPr id="16" name="Tabela 15">
            <a:extLst>
              <a:ext uri="{FF2B5EF4-FFF2-40B4-BE49-F238E27FC236}">
                <a16:creationId xmlns:a16="http://schemas.microsoft.com/office/drawing/2014/main" id="{911AC7FD-3421-47A5-A0A9-6A249CEE1A1E}"/>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DF4ECA6B-0F52-40EE-8169-5AFDBC19648B}"/>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D60C6E68-A24E-4878-B565-4C88AA81442C}"/>
              </a:ext>
            </a:extLst>
          </p:cNvPr>
          <p:cNvGraphicFramePr>
            <a:graphicFrameLocks noGrp="1"/>
          </p:cNvGraphicFramePr>
          <p:nvPr>
            <p:extLst>
              <p:ext uri="{D42A27DB-BD31-4B8C-83A1-F6EECF244321}">
                <p14:modId xmlns:p14="http://schemas.microsoft.com/office/powerpoint/2010/main" val="2208587925"/>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72</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44189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4091926"/>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CaixaDeTexto 7">
            <a:extLst>
              <a:ext uri="{FF2B5EF4-FFF2-40B4-BE49-F238E27FC236}">
                <a16:creationId xmlns:a16="http://schemas.microsoft.com/office/drawing/2014/main" id="{F112D325-ED2A-4270-88EF-6F550C50084D}"/>
              </a:ext>
            </a:extLst>
          </p:cNvPr>
          <p:cNvSpPr txBox="1"/>
          <p:nvPr/>
        </p:nvSpPr>
        <p:spPr>
          <a:xfrm>
            <a:off x="802105" y="2469720"/>
            <a:ext cx="10660102" cy="3539430"/>
          </a:xfrm>
          <a:prstGeom prst="rect">
            <a:avLst/>
          </a:prstGeom>
          <a:noFill/>
        </p:spPr>
        <p:txBody>
          <a:bodyPr wrap="square" rtlCol="0">
            <a:spAutoFit/>
          </a:bodyPr>
          <a:lstStyle/>
          <a:p>
            <a:pPr algn="ctr"/>
            <a:r>
              <a:rPr lang="pt-BR" sz="5400" b="1" dirty="0"/>
              <a:t>Início da avaliação </a:t>
            </a:r>
          </a:p>
          <a:p>
            <a:pPr algn="ctr"/>
            <a:r>
              <a:rPr lang="pt-BR" sz="5400" b="1" dirty="0"/>
              <a:t> Estilo Pessoal de Trabalho</a:t>
            </a:r>
          </a:p>
          <a:p>
            <a:pPr algn="ctr"/>
            <a:endParaRPr lang="pt-BR" sz="4400" dirty="0"/>
          </a:p>
          <a:p>
            <a:pPr algn="ctr"/>
            <a:r>
              <a:rPr lang="pt-BR" sz="2800" dirty="0"/>
              <a:t>Se tiver duvidas contate pelo </a:t>
            </a:r>
            <a:r>
              <a:rPr lang="pt-BR" sz="2800" b="1" dirty="0"/>
              <a:t>WhatsApp </a:t>
            </a:r>
            <a:r>
              <a:rPr lang="pt-BR" sz="2800" dirty="0"/>
              <a:t>(15) 98122-0027</a:t>
            </a:r>
          </a:p>
          <a:p>
            <a:endParaRPr lang="pt-BR" sz="4400" dirty="0"/>
          </a:p>
        </p:txBody>
      </p:sp>
      <p:graphicFrame>
        <p:nvGraphicFramePr>
          <p:cNvPr id="2" name="Tabela 2">
            <a:extLst>
              <a:ext uri="{FF2B5EF4-FFF2-40B4-BE49-F238E27FC236}">
                <a16:creationId xmlns:a16="http://schemas.microsoft.com/office/drawing/2014/main" id="{68C8E5FB-9025-4BCD-8FB3-8D404119C385}"/>
              </a:ext>
            </a:extLst>
          </p:cNvPr>
          <p:cNvGraphicFramePr>
            <a:graphicFrameLocks noGrp="1"/>
          </p:cNvGraphicFramePr>
          <p:nvPr>
            <p:extLst>
              <p:ext uri="{D42A27DB-BD31-4B8C-83A1-F6EECF244321}">
                <p14:modId xmlns:p14="http://schemas.microsoft.com/office/powerpoint/2010/main" val="1613969049"/>
              </p:ext>
            </p:extLst>
          </p:nvPr>
        </p:nvGraphicFramePr>
        <p:xfrm>
          <a:off x="527659" y="5483393"/>
          <a:ext cx="11359536" cy="1188720"/>
        </p:xfrm>
        <a:graphic>
          <a:graphicData uri="http://schemas.openxmlformats.org/drawingml/2006/table">
            <a:tbl>
              <a:tblPr firstRow="1" bandRow="1">
                <a:tableStyleId>{5940675A-B579-460E-94D1-54222C63F5DA}</a:tableStyleId>
              </a:tblPr>
              <a:tblGrid>
                <a:gridCol w="2407265">
                  <a:extLst>
                    <a:ext uri="{9D8B030D-6E8A-4147-A177-3AD203B41FA5}">
                      <a16:colId xmlns:a16="http://schemas.microsoft.com/office/drawing/2014/main" val="2500257073"/>
                    </a:ext>
                  </a:extLst>
                </a:gridCol>
                <a:gridCol w="8952271">
                  <a:extLst>
                    <a:ext uri="{9D8B030D-6E8A-4147-A177-3AD203B41FA5}">
                      <a16:colId xmlns:a16="http://schemas.microsoft.com/office/drawing/2014/main" val="4060227161"/>
                    </a:ext>
                  </a:extLst>
                </a:gridCol>
              </a:tblGrid>
              <a:tr h="370840">
                <a:tc>
                  <a:txBody>
                    <a:bodyPr/>
                    <a:lstStyle/>
                    <a:p>
                      <a:r>
                        <a:rPr lang="pt-BR" dirty="0"/>
                        <a:t>Nome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Valdir Marcheuski Junior</a:t>
                      </a:r>
                      <a:endParaRPr lang="pt-BR"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9749395"/>
                  </a:ext>
                </a:extLst>
              </a:tr>
              <a:tr h="370840">
                <a:tc>
                  <a:txBody>
                    <a:bodyPr/>
                    <a:lstStyle/>
                    <a:p>
                      <a:r>
                        <a:rPr lang="pt-BR" dirty="0"/>
                        <a:t>Idade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25</a:t>
                      </a:r>
                      <a:endParaRPr lang="pt-BR"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0393284"/>
                  </a:ext>
                </a:extLst>
              </a:tr>
              <a:tr h="370840">
                <a:tc>
                  <a:txBody>
                    <a:bodyPr/>
                    <a:lstStyle/>
                    <a:p>
                      <a:r>
                        <a:rPr lang="pt-BR" dirty="0"/>
                        <a:t>Telefone para Contato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(15) 99704-0715</a:t>
                      </a:r>
                      <a:endParaRPr lang="pt-BR"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3747642"/>
                  </a:ext>
                </a:extLst>
              </a:tr>
            </a:tbl>
          </a:graphicData>
        </a:graphic>
      </p:graphicFrame>
    </p:spTree>
    <p:extLst>
      <p:ext uri="{BB962C8B-B14F-4D97-AF65-F5344CB8AC3E}">
        <p14:creationId xmlns:p14="http://schemas.microsoft.com/office/powerpoint/2010/main" val="2895479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54</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Sempre estabeleço metas pessoais e resoluções de fim de ano, mesmo encontrando condições adversas ou grandes obstáculos, nunca desisto, sou obstinado e persigo o objetivo até alcança-lo. Dá mesma forma na vida profissional persigo com o mesmo zelo as metas organizacionais. Se não for para alcançar a meta, é melhor não estabelecer.</a:t>
            </a:r>
          </a:p>
        </p:txBody>
      </p:sp>
      <p:graphicFrame>
        <p:nvGraphicFramePr>
          <p:cNvPr id="16" name="Tabela 15">
            <a:extLst>
              <a:ext uri="{FF2B5EF4-FFF2-40B4-BE49-F238E27FC236}">
                <a16:creationId xmlns:a16="http://schemas.microsoft.com/office/drawing/2014/main" id="{1ADB8E16-DF12-4DB5-83B3-CB2ACB8BF53D}"/>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30C59FEC-9A49-44A1-AEB8-E5886159AE02}"/>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EDA92849-93B4-475F-822A-56F9500F0A49}"/>
              </a:ext>
            </a:extLst>
          </p:cNvPr>
          <p:cNvGraphicFramePr>
            <a:graphicFrameLocks noGrp="1"/>
          </p:cNvGraphicFramePr>
          <p:nvPr>
            <p:extLst>
              <p:ext uri="{D42A27DB-BD31-4B8C-83A1-F6EECF244321}">
                <p14:modId xmlns:p14="http://schemas.microsoft.com/office/powerpoint/2010/main" val="4223175530"/>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32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088090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55</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707886"/>
          </a:xfrm>
          <a:prstGeom prst="rect">
            <a:avLst/>
          </a:prstGeom>
          <a:noFill/>
        </p:spPr>
        <p:txBody>
          <a:bodyPr wrap="square" rtlCol="0">
            <a:spAutoFit/>
          </a:bodyPr>
          <a:lstStyle/>
          <a:p>
            <a:r>
              <a:rPr lang="pt-BR" sz="2000" dirty="0">
                <a:latin typeface="Century Gothic" panose="020B0502020202020204" pitchFamily="34" charset="0"/>
              </a:rPr>
              <a:t>Fico muito a vontade com minhas decisões por que só as tomo com base em critérios técnicos e pautadas pela razão lógica.</a:t>
            </a:r>
          </a:p>
        </p:txBody>
      </p:sp>
      <p:graphicFrame>
        <p:nvGraphicFramePr>
          <p:cNvPr id="16" name="Tabela 15">
            <a:extLst>
              <a:ext uri="{FF2B5EF4-FFF2-40B4-BE49-F238E27FC236}">
                <a16:creationId xmlns:a16="http://schemas.microsoft.com/office/drawing/2014/main" id="{46C68B27-55AA-40F7-9841-765F7AB0EFE8}"/>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0DDE9935-ED2F-4B3B-9882-F7CE940FB2AD}"/>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27A0FEA9-B8AA-4A4E-9DE0-3C28AE7BFAE6}"/>
              </a:ext>
            </a:extLst>
          </p:cNvPr>
          <p:cNvGraphicFramePr>
            <a:graphicFrameLocks noGrp="1"/>
          </p:cNvGraphicFramePr>
          <p:nvPr>
            <p:extLst>
              <p:ext uri="{D42A27DB-BD31-4B8C-83A1-F6EECF244321}">
                <p14:modId xmlns:p14="http://schemas.microsoft.com/office/powerpoint/2010/main" val="119829890"/>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68</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228091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56</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Decido pela intuição, tomo decisões com base na minha percepção e sentimento, não penso muito para agir, apenas confio na minha experiencia. Sempre acerto e na maioria das vezes são boas decisões.</a:t>
            </a:r>
          </a:p>
        </p:txBody>
      </p:sp>
      <p:graphicFrame>
        <p:nvGraphicFramePr>
          <p:cNvPr id="16" name="Tabela 15">
            <a:extLst>
              <a:ext uri="{FF2B5EF4-FFF2-40B4-BE49-F238E27FC236}">
                <a16:creationId xmlns:a16="http://schemas.microsoft.com/office/drawing/2014/main" id="{25AB6FA9-4D4C-42B7-B590-C3166B467CDF}"/>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CE7EB334-D2FD-4444-89B3-BCBEA0F94B96}"/>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33F7B197-462C-4949-BF17-15FCB2563F21}"/>
              </a:ext>
            </a:extLst>
          </p:cNvPr>
          <p:cNvGraphicFramePr>
            <a:graphicFrameLocks noGrp="1"/>
          </p:cNvGraphicFramePr>
          <p:nvPr>
            <p:extLst>
              <p:ext uri="{D42A27DB-BD31-4B8C-83A1-F6EECF244321}">
                <p14:modId xmlns:p14="http://schemas.microsoft.com/office/powerpoint/2010/main" val="2762195385"/>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32</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0527236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57</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Não gosto de perder, gosto de estar à frente, sempre me dedico e invisto tempo e energia na preparação de qualquer atividade para estar entre os primeiros. Se não for para estar entre os primeiros, prefiro nem competir.</a:t>
            </a:r>
          </a:p>
        </p:txBody>
      </p:sp>
      <p:graphicFrame>
        <p:nvGraphicFramePr>
          <p:cNvPr id="16" name="Tabela 15">
            <a:extLst>
              <a:ext uri="{FF2B5EF4-FFF2-40B4-BE49-F238E27FC236}">
                <a16:creationId xmlns:a16="http://schemas.microsoft.com/office/drawing/2014/main" id="{E7E01D31-ADD8-4C10-88EC-6774993FE3EA}"/>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4229853E-14F2-4B58-B20C-9B7B9237BBE6}"/>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792C9F03-8BFF-42E1-8DEA-918B7952159C}"/>
              </a:ext>
            </a:extLst>
          </p:cNvPr>
          <p:cNvGraphicFramePr>
            <a:graphicFrameLocks noGrp="1"/>
          </p:cNvGraphicFramePr>
          <p:nvPr>
            <p:extLst>
              <p:ext uri="{D42A27DB-BD31-4B8C-83A1-F6EECF244321}">
                <p14:modId xmlns:p14="http://schemas.microsoft.com/office/powerpoint/2010/main" val="995817558"/>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60</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41920603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58</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015663"/>
          </a:xfrm>
          <a:prstGeom prst="rect">
            <a:avLst/>
          </a:prstGeom>
          <a:noFill/>
        </p:spPr>
        <p:txBody>
          <a:bodyPr wrap="square" rtlCol="0">
            <a:spAutoFit/>
          </a:bodyPr>
          <a:lstStyle/>
          <a:p>
            <a:r>
              <a:rPr lang="pt-BR" sz="2000" dirty="0">
                <a:latin typeface="Century Gothic" panose="020B0502020202020204" pitchFamily="34" charset="0"/>
              </a:rPr>
              <a:t>A estabilidade, a manutenção da ordem, a harmonia são situações que eu tenho habilidade e competência para criar e manter, uso a autoridade quando necessário e nunca perco o controle da situação.</a:t>
            </a:r>
          </a:p>
        </p:txBody>
      </p:sp>
      <p:graphicFrame>
        <p:nvGraphicFramePr>
          <p:cNvPr id="16" name="Tabela 15">
            <a:extLst>
              <a:ext uri="{FF2B5EF4-FFF2-40B4-BE49-F238E27FC236}">
                <a16:creationId xmlns:a16="http://schemas.microsoft.com/office/drawing/2014/main" id="{9F70BD4C-2CD2-4132-98E1-8EB53706EA02}"/>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AD5AAD96-7A04-43F8-B34D-95CABDB72EAF}"/>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9804CB10-A08B-4A6F-BBFE-C4AB8D4274BB}"/>
              </a:ext>
            </a:extLst>
          </p:cNvPr>
          <p:cNvGraphicFramePr>
            <a:graphicFrameLocks noGrp="1"/>
          </p:cNvGraphicFramePr>
          <p:nvPr>
            <p:extLst>
              <p:ext uri="{D42A27DB-BD31-4B8C-83A1-F6EECF244321}">
                <p14:modId xmlns:p14="http://schemas.microsoft.com/office/powerpoint/2010/main" val="127690539"/>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b="1" dirty="0">
                          <a:solidFill>
                            <a:srgbClr val="FF0000"/>
                          </a:solidFill>
                          <a:latin typeface="Century Gothic" panose="020B0502020202020204" pitchFamily="34" charset="0"/>
                        </a:rPr>
                        <a:t>64</a:t>
                      </a: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111254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59</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Quando percebo que a situação oferece o mínimo de risco, não tenho acanhamento de recuar e aguardar o momento adequado para retomar. Prefiro não colocar em risco o que já conquistei. A prudência e o zelo pelo que já foi conquistado é um traço característico de minha personalidade.</a:t>
            </a:r>
          </a:p>
        </p:txBody>
      </p:sp>
      <p:graphicFrame>
        <p:nvGraphicFramePr>
          <p:cNvPr id="16" name="Tabela 15">
            <a:extLst>
              <a:ext uri="{FF2B5EF4-FFF2-40B4-BE49-F238E27FC236}">
                <a16:creationId xmlns:a16="http://schemas.microsoft.com/office/drawing/2014/main" id="{34BDCC5A-FA48-41C1-8A86-D4822125E562}"/>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AA696E12-A535-4F61-8283-2909F5BFCA6B}"/>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C648A705-FEE5-4DEC-ACBE-BB39985608E7}"/>
              </a:ext>
            </a:extLst>
          </p:cNvPr>
          <p:cNvGraphicFramePr>
            <a:graphicFrameLocks noGrp="1"/>
          </p:cNvGraphicFramePr>
          <p:nvPr>
            <p:extLst>
              <p:ext uri="{D42A27DB-BD31-4B8C-83A1-F6EECF244321}">
                <p14:modId xmlns:p14="http://schemas.microsoft.com/office/powerpoint/2010/main" val="4139493131"/>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88</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352451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60</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68462"/>
            <a:ext cx="11568752" cy="1323439"/>
          </a:xfrm>
          <a:prstGeom prst="rect">
            <a:avLst/>
          </a:prstGeom>
          <a:noFill/>
        </p:spPr>
        <p:txBody>
          <a:bodyPr wrap="square" rtlCol="0">
            <a:spAutoFit/>
          </a:bodyPr>
          <a:lstStyle/>
          <a:p>
            <a:r>
              <a:rPr lang="pt-BR" sz="2000" dirty="0">
                <a:latin typeface="Century Gothic" panose="020B0502020202020204" pitchFamily="34" charset="0"/>
              </a:rPr>
              <a:t>Quando percebo que há alguma  possibilidade de êxito, assumo o arrisco e sigo adiante. Nunca confio só na minha intuição e sorte. Trabalho duro para minimizar a possibilidade de ser malsucedido. No final, mesmo tendo êxito, sou taxado como inconsequente, não me incomodo, afinal, qualquer que seja o resultado o julgamento é o mesmo</a:t>
            </a:r>
          </a:p>
        </p:txBody>
      </p:sp>
      <p:graphicFrame>
        <p:nvGraphicFramePr>
          <p:cNvPr id="16" name="Tabela 15">
            <a:extLst>
              <a:ext uri="{FF2B5EF4-FFF2-40B4-BE49-F238E27FC236}">
                <a16:creationId xmlns:a16="http://schemas.microsoft.com/office/drawing/2014/main" id="{AED5A6DF-7591-4879-99F2-F3CD72A0541A}"/>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79C00D94-DEF5-4B23-A997-95A3F3E190F1}"/>
              </a:ext>
            </a:extLst>
          </p:cNvPr>
          <p:cNvGraphicFramePr>
            <a:graphicFrameLocks noGrp="1"/>
          </p:cNvGraphicFramePr>
          <p:nvPr>
            <p:extLst>
              <p:ext uri="{D42A27DB-BD31-4B8C-83A1-F6EECF244321}">
                <p14:modId xmlns:p14="http://schemas.microsoft.com/office/powerpoint/2010/main" val="2568979771"/>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DB7140C1-6D2F-449A-8A7D-060553D6B062}"/>
              </a:ext>
            </a:extLst>
          </p:cNvPr>
          <p:cNvGraphicFramePr>
            <a:graphicFrameLocks noGrp="1"/>
          </p:cNvGraphicFramePr>
          <p:nvPr>
            <p:extLst>
              <p:ext uri="{D42A27DB-BD31-4B8C-83A1-F6EECF244321}">
                <p14:modId xmlns:p14="http://schemas.microsoft.com/office/powerpoint/2010/main" val="1832051361"/>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28</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6973492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5F4EA7-C217-4A2E-96A4-FEAA96FC3C76}"/>
              </a:ext>
            </a:extLst>
          </p:cNvPr>
          <p:cNvGrpSpPr/>
          <p:nvPr/>
        </p:nvGrpSpPr>
        <p:grpSpPr>
          <a:xfrm>
            <a:off x="5406259" y="1362121"/>
            <a:ext cx="1379482" cy="1600200"/>
            <a:chOff x="751507" y="1354347"/>
            <a:chExt cx="3576987" cy="4149307"/>
          </a:xfrm>
        </p:grpSpPr>
        <p:sp>
          <p:nvSpPr>
            <p:cNvPr id="4" name="Hexagon 3">
              <a:extLst>
                <a:ext uri="{FF2B5EF4-FFF2-40B4-BE49-F238E27FC236}">
                  <a16:creationId xmlns:a16="http://schemas.microsoft.com/office/drawing/2014/main" id="{2E8EA302-5D00-43DD-8477-8B155978C3E6}"/>
                </a:ext>
              </a:extLst>
            </p:cNvPr>
            <p:cNvSpPr/>
            <p:nvPr/>
          </p:nvSpPr>
          <p:spPr>
            <a:xfrm rot="5400000">
              <a:off x="465347" y="1640508"/>
              <a:ext cx="4149306" cy="3576986"/>
            </a:xfrm>
            <a:prstGeom prst="hexagon">
              <a:avLst>
                <a:gd name="adj" fmla="val 23071"/>
                <a:gd name="vf" fmla="val 115470"/>
              </a:avLst>
            </a:prstGeom>
            <a:noFill/>
            <a:ln w="254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Diamond 4">
              <a:extLst>
                <a:ext uri="{FF2B5EF4-FFF2-40B4-BE49-F238E27FC236}">
                  <a16:creationId xmlns:a16="http://schemas.microsoft.com/office/drawing/2014/main" id="{8DCB46F9-79C0-4716-9002-45A62EA826C1}"/>
                </a:ext>
              </a:extLst>
            </p:cNvPr>
            <p:cNvSpPr/>
            <p:nvPr/>
          </p:nvSpPr>
          <p:spPr>
            <a:xfrm>
              <a:off x="751508" y="1354347"/>
              <a:ext cx="3576986" cy="1652377"/>
            </a:xfrm>
            <a:prstGeom prst="diamond">
              <a:avLst/>
            </a:prstGeom>
            <a:noFill/>
            <a:ln w="254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Diamond 5">
              <a:extLst>
                <a:ext uri="{FF2B5EF4-FFF2-40B4-BE49-F238E27FC236}">
                  <a16:creationId xmlns:a16="http://schemas.microsoft.com/office/drawing/2014/main" id="{37CDF671-967A-4271-9D69-FDE4E158E0DB}"/>
                </a:ext>
              </a:extLst>
            </p:cNvPr>
            <p:cNvSpPr/>
            <p:nvPr/>
          </p:nvSpPr>
          <p:spPr>
            <a:xfrm>
              <a:off x="751508" y="3851277"/>
              <a:ext cx="3576986" cy="1652377"/>
            </a:xfrm>
            <a:prstGeom prst="diamond">
              <a:avLst/>
            </a:prstGeom>
            <a:noFill/>
            <a:ln w="254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CBD7FCDC-2A08-4D12-A80A-D2C2269B767E}"/>
                </a:ext>
              </a:extLst>
            </p:cNvPr>
            <p:cNvCxnSpPr>
              <a:stCxn id="5" idx="0"/>
              <a:endCxn id="6" idx="0"/>
            </p:cNvCxnSpPr>
            <p:nvPr/>
          </p:nvCxnSpPr>
          <p:spPr>
            <a:xfrm>
              <a:off x="2540001" y="1354347"/>
              <a:ext cx="0" cy="249693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3218537" y="3206603"/>
            <a:ext cx="5754927" cy="997196"/>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72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Thank You</a:t>
            </a:r>
          </a:p>
        </p:txBody>
      </p:sp>
      <p:cxnSp>
        <p:nvCxnSpPr>
          <p:cNvPr id="21" name="Straight Connector 20">
            <a:extLst>
              <a:ext uri="{FF2B5EF4-FFF2-40B4-BE49-F238E27FC236}">
                <a16:creationId xmlns:a16="http://schemas.microsoft.com/office/drawing/2014/main" id="{09428E77-ADCE-492D-98FC-28D2BBD655E3}"/>
              </a:ext>
            </a:extLst>
          </p:cNvPr>
          <p:cNvCxnSpPr>
            <a:cxnSpLocks/>
            <a:stCxn id="5" idx="0"/>
          </p:cNvCxnSpPr>
          <p:nvPr/>
        </p:nvCxnSpPr>
        <p:spPr>
          <a:xfrm flipV="1">
            <a:off x="6096000" y="0"/>
            <a:ext cx="0" cy="136212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18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1</a:t>
            </a:r>
          </a:p>
        </p:txBody>
      </p:sp>
      <p:graphicFrame>
        <p:nvGraphicFramePr>
          <p:cNvPr id="5" name="Tabela 4">
            <a:extLst>
              <a:ext uri="{FF2B5EF4-FFF2-40B4-BE49-F238E27FC236}">
                <a16:creationId xmlns:a16="http://schemas.microsoft.com/office/drawing/2014/main" id="{83A0C71E-DD73-4787-9963-9501F0D2EC6F}"/>
              </a:ext>
            </a:extLst>
          </p:cNvPr>
          <p:cNvGraphicFramePr>
            <a:graphicFrameLocks noGrp="1"/>
          </p:cNvGraphicFramePr>
          <p:nvPr>
            <p:extLst>
              <p:ext uri="{D42A27DB-BD31-4B8C-83A1-F6EECF244321}">
                <p14:modId xmlns:p14="http://schemas.microsoft.com/office/powerpoint/2010/main" val="3727568144"/>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569660"/>
          </a:xfrm>
          <a:prstGeom prst="rect">
            <a:avLst/>
          </a:prstGeom>
          <a:noFill/>
        </p:spPr>
        <p:txBody>
          <a:bodyPr wrap="square" rtlCol="0">
            <a:spAutoFit/>
          </a:bodyPr>
          <a:lstStyle/>
          <a:p>
            <a:r>
              <a:rPr lang="pt-BR" sz="2400" dirty="0">
                <a:latin typeface="Century Gothic" panose="020B0502020202020204" pitchFamily="34" charset="0"/>
              </a:rPr>
              <a:t>Gosto de analisar números, realizar análise de causa-efeito, testar hipóteses e utilizar estatística. Nunca tomo decisões com base em emoções, sempre considero os indicadores numéricos.</a:t>
            </a:r>
          </a:p>
          <a:p>
            <a:endParaRPr lang="pt-BR" sz="2400" dirty="0">
              <a:latin typeface="Century Gothic" panose="020B0502020202020204" pitchFamily="34" charset="0"/>
            </a:endParaRPr>
          </a:p>
        </p:txBody>
      </p:sp>
      <p:graphicFrame>
        <p:nvGraphicFramePr>
          <p:cNvPr id="6" name="Tabela 5">
            <a:extLst>
              <a:ext uri="{FF2B5EF4-FFF2-40B4-BE49-F238E27FC236}">
                <a16:creationId xmlns:a16="http://schemas.microsoft.com/office/drawing/2014/main" id="{2B76A29E-5744-4E10-902B-1D7F7529D682}"/>
              </a:ext>
            </a:extLst>
          </p:cNvPr>
          <p:cNvGraphicFramePr>
            <a:graphicFrameLocks noGrp="1"/>
          </p:cNvGraphicFramePr>
          <p:nvPr>
            <p:extLst>
              <p:ext uri="{D42A27DB-BD31-4B8C-83A1-F6EECF244321}">
                <p14:modId xmlns:p14="http://schemas.microsoft.com/office/powerpoint/2010/main" val="1920265909"/>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7" name="Tabela 3">
            <a:extLst>
              <a:ext uri="{FF2B5EF4-FFF2-40B4-BE49-F238E27FC236}">
                <a16:creationId xmlns:a16="http://schemas.microsoft.com/office/drawing/2014/main" id="{678126C7-2D5B-4EF5-B2E8-28F0D973AD9E}"/>
              </a:ext>
            </a:extLst>
          </p:cNvPr>
          <p:cNvGraphicFramePr>
            <a:graphicFrameLocks noGrp="1"/>
          </p:cNvGraphicFramePr>
          <p:nvPr>
            <p:extLst>
              <p:ext uri="{D42A27DB-BD31-4B8C-83A1-F6EECF244321}">
                <p14:modId xmlns:p14="http://schemas.microsoft.com/office/powerpoint/2010/main" val="1416896288"/>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80</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380087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2</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569660"/>
          </a:xfrm>
          <a:prstGeom prst="rect">
            <a:avLst/>
          </a:prstGeom>
          <a:noFill/>
        </p:spPr>
        <p:txBody>
          <a:bodyPr wrap="square" rtlCol="0">
            <a:spAutoFit/>
          </a:bodyPr>
          <a:lstStyle/>
          <a:p>
            <a:r>
              <a:rPr lang="pt-BR" sz="2400" dirty="0">
                <a:latin typeface="Century Gothic" panose="020B0502020202020204" pitchFamily="34" charset="0"/>
              </a:rPr>
              <a:t>A lógica, a ordem cronológica a sequenciação são preocupações constantes nas minhas atividades. Me incomoda profundamente ver coisas fora da ordem e ambientes sem uma organização minuciosa visível.</a:t>
            </a:r>
          </a:p>
          <a:p>
            <a:endParaRPr lang="pt-BR" sz="2400" dirty="0">
              <a:latin typeface="Century Gothic" panose="020B0502020202020204" pitchFamily="34" charset="0"/>
            </a:endParaRPr>
          </a:p>
        </p:txBody>
      </p:sp>
      <p:graphicFrame>
        <p:nvGraphicFramePr>
          <p:cNvPr id="16" name="Tabela 15">
            <a:extLst>
              <a:ext uri="{FF2B5EF4-FFF2-40B4-BE49-F238E27FC236}">
                <a16:creationId xmlns:a16="http://schemas.microsoft.com/office/drawing/2014/main" id="{5C3E6EE8-5DBE-4FBA-8E90-34F885B2CA5E}"/>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443EC32E-E03B-4AFF-89FE-A9931E4B926B}"/>
              </a:ext>
            </a:extLst>
          </p:cNvPr>
          <p:cNvGraphicFramePr>
            <a:graphicFrameLocks noGrp="1"/>
          </p:cNvGraphicFramePr>
          <p:nvPr>
            <p:extLst>
              <p:ext uri="{D42A27DB-BD31-4B8C-83A1-F6EECF244321}">
                <p14:modId xmlns:p14="http://schemas.microsoft.com/office/powerpoint/2010/main" val="3388725359"/>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1A083F7D-0A9A-4BF0-8B05-0DFE5D2424B0}"/>
              </a:ext>
            </a:extLst>
          </p:cNvPr>
          <p:cNvGraphicFramePr>
            <a:graphicFrameLocks noGrp="1"/>
          </p:cNvGraphicFramePr>
          <p:nvPr>
            <p:extLst>
              <p:ext uri="{D42A27DB-BD31-4B8C-83A1-F6EECF244321}">
                <p14:modId xmlns:p14="http://schemas.microsoft.com/office/powerpoint/2010/main" val="3238896893"/>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44</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140640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F40CDC1-B3FF-40FC-AE69-714175B8AAAF}"/>
              </a:ext>
            </a:extLst>
          </p:cNvPr>
          <p:cNvGrpSpPr/>
          <p:nvPr/>
        </p:nvGrpSpPr>
        <p:grpSpPr>
          <a:xfrm>
            <a:off x="304800" y="136525"/>
            <a:ext cx="978322" cy="1134854"/>
            <a:chOff x="751507" y="1354347"/>
            <a:chExt cx="3576987" cy="4149307"/>
          </a:xfrm>
        </p:grpSpPr>
        <p:sp>
          <p:nvSpPr>
            <p:cNvPr id="22" name="Hexagon 21">
              <a:extLst>
                <a:ext uri="{FF2B5EF4-FFF2-40B4-BE49-F238E27FC236}">
                  <a16:creationId xmlns:a16="http://schemas.microsoft.com/office/drawing/2014/main" id="{690E24A0-20F7-4EAA-879A-215ABFA6467D}"/>
                </a:ext>
              </a:extLst>
            </p:cNvPr>
            <p:cNvSpPr/>
            <p:nvPr/>
          </p:nvSpPr>
          <p:spPr>
            <a:xfrm rot="5400000">
              <a:off x="465347" y="1640508"/>
              <a:ext cx="4149306" cy="3576986"/>
            </a:xfrm>
            <a:prstGeom prst="hexagon">
              <a:avLst>
                <a:gd name="adj" fmla="val 23071"/>
                <a:gd name="vf" fmla="val 115470"/>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175A3516-2450-455C-BE24-5C36DABC48CF}"/>
                </a:ext>
              </a:extLst>
            </p:cNvPr>
            <p:cNvSpPr/>
            <p:nvPr/>
          </p:nvSpPr>
          <p:spPr>
            <a:xfrm>
              <a:off x="751508" y="135434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Diamond 23">
              <a:extLst>
                <a:ext uri="{FF2B5EF4-FFF2-40B4-BE49-F238E27FC236}">
                  <a16:creationId xmlns:a16="http://schemas.microsoft.com/office/drawing/2014/main" id="{8779979C-DBEE-49B5-8D63-4A8DE3EA5FDD}"/>
                </a:ext>
              </a:extLst>
            </p:cNvPr>
            <p:cNvSpPr/>
            <p:nvPr/>
          </p:nvSpPr>
          <p:spPr>
            <a:xfrm>
              <a:off x="751508" y="3851277"/>
              <a:ext cx="3576986" cy="1652377"/>
            </a:xfrm>
            <a:prstGeom prst="diamond">
              <a:avLst/>
            </a:prstGeom>
            <a:noFill/>
            <a:ln w="12700" cap="rnd">
              <a:solidFill>
                <a:srgbClr val="0070C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51276D20-1376-426C-9AF2-F5DE6111480A}"/>
                </a:ext>
              </a:extLst>
            </p:cNvPr>
            <p:cNvCxnSpPr>
              <a:stCxn id="23" idx="0"/>
              <a:endCxn id="24" idx="0"/>
            </p:cNvCxnSpPr>
            <p:nvPr/>
          </p:nvCxnSpPr>
          <p:spPr>
            <a:xfrm>
              <a:off x="2540001" y="1354347"/>
              <a:ext cx="0" cy="249693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itle 37">
            <a:extLst>
              <a:ext uri="{FF2B5EF4-FFF2-40B4-BE49-F238E27FC236}">
                <a16:creationId xmlns:a16="http://schemas.microsoft.com/office/drawing/2014/main" id="{6249239C-C973-4A2E-B0CE-9E1AC4517D1E}"/>
              </a:ext>
            </a:extLst>
          </p:cNvPr>
          <p:cNvSpPr txBox="1">
            <a:spLocks/>
          </p:cNvSpPr>
          <p:nvPr/>
        </p:nvSpPr>
        <p:spPr>
          <a:xfrm>
            <a:off x="533400" y="399253"/>
            <a:ext cx="400812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Century Gothic" panose="020B0502020202020204" pitchFamily="34" charset="0"/>
                <a:ea typeface="+mj-ea"/>
                <a:cs typeface="Segoe UI" panose="020B0502040204020203" pitchFamily="34" charset="0"/>
              </a:rPr>
              <a:t>About Me</a:t>
            </a:r>
          </a:p>
        </p:txBody>
      </p:sp>
      <p:sp>
        <p:nvSpPr>
          <p:cNvPr id="2" name="Date Placeholder 1">
            <a:extLst>
              <a:ext uri="{FF2B5EF4-FFF2-40B4-BE49-F238E27FC236}">
                <a16:creationId xmlns:a16="http://schemas.microsoft.com/office/drawing/2014/main" id="{D922F8E4-63B2-411B-B3A0-B17EA25BA8B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A11F35-0964-4227-87BC-21224D182A3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B88EF2A1-5F52-4CD4-B792-0BB093771E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833993-81E1-45C6-8AF0-C9311456D74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12D97658-B186-45DB-8952-BF77C023C2EF}"/>
              </a:ext>
            </a:extLst>
          </p:cNvPr>
          <p:cNvSpPr/>
          <p:nvPr/>
        </p:nvSpPr>
        <p:spPr>
          <a:xfrm>
            <a:off x="0" y="1346348"/>
            <a:ext cx="12192000" cy="244682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Rectangle: Rounded Corners 144">
            <a:extLst>
              <a:ext uri="{FF2B5EF4-FFF2-40B4-BE49-F238E27FC236}">
                <a16:creationId xmlns:a16="http://schemas.microsoft.com/office/drawing/2014/main" id="{F664D55E-09DC-47A2-ABF3-699BDD4638D9}"/>
              </a:ext>
            </a:extLst>
          </p:cNvPr>
          <p:cNvSpPr/>
          <p:nvPr/>
        </p:nvSpPr>
        <p:spPr>
          <a:xfrm rot="2700000">
            <a:off x="5654877" y="906954"/>
            <a:ext cx="882246" cy="882246"/>
          </a:xfrm>
          <a:prstGeom prst="roundRect">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Freeform 3447">
            <a:extLst>
              <a:ext uri="{FF2B5EF4-FFF2-40B4-BE49-F238E27FC236}">
                <a16:creationId xmlns:a16="http://schemas.microsoft.com/office/drawing/2014/main" id="{4F188ED1-C7AA-4888-83A0-9D55EBA024AE}"/>
              </a:ext>
            </a:extLst>
          </p:cNvPr>
          <p:cNvSpPr>
            <a:spLocks noEditPoints="1"/>
          </p:cNvSpPr>
          <p:nvPr/>
        </p:nvSpPr>
        <p:spPr bwMode="auto">
          <a:xfrm>
            <a:off x="5808027" y="1058375"/>
            <a:ext cx="575946" cy="575946"/>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aixaDeTexto 130">
            <a:extLst>
              <a:ext uri="{FF2B5EF4-FFF2-40B4-BE49-F238E27FC236}">
                <a16:creationId xmlns:a16="http://schemas.microsoft.com/office/drawing/2014/main" id="{2826A85F-0C2D-4154-B9EC-281B87FFDDCC}"/>
              </a:ext>
            </a:extLst>
          </p:cNvPr>
          <p:cNvSpPr txBox="1"/>
          <p:nvPr/>
        </p:nvSpPr>
        <p:spPr>
          <a:xfrm>
            <a:off x="1131" y="3750698"/>
            <a:ext cx="3007637" cy="2446824"/>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pt-BR" sz="15300" b="1" cap="all" dirty="0">
                <a:ln w="0"/>
                <a:latin typeface="Verdana" panose="020B0604030504040204" pitchFamily="34" charset="0"/>
                <a:ea typeface="Verdana" panose="020B0604030504040204" pitchFamily="34" charset="0"/>
                <a:cs typeface="Verdana" panose="020B0604030504040204" pitchFamily="34" charset="0"/>
              </a:rPr>
              <a:t>3</a:t>
            </a:r>
          </a:p>
        </p:txBody>
      </p:sp>
      <p:sp>
        <p:nvSpPr>
          <p:cNvPr id="9" name="CaixaDeTexto 8">
            <a:extLst>
              <a:ext uri="{FF2B5EF4-FFF2-40B4-BE49-F238E27FC236}">
                <a16:creationId xmlns:a16="http://schemas.microsoft.com/office/drawing/2014/main" id="{93B1385E-27E1-408A-B977-62874A400A72}"/>
              </a:ext>
            </a:extLst>
          </p:cNvPr>
          <p:cNvSpPr txBox="1"/>
          <p:nvPr/>
        </p:nvSpPr>
        <p:spPr>
          <a:xfrm>
            <a:off x="304800" y="1971920"/>
            <a:ext cx="11568752" cy="1631216"/>
          </a:xfrm>
          <a:prstGeom prst="rect">
            <a:avLst/>
          </a:prstGeom>
          <a:noFill/>
        </p:spPr>
        <p:txBody>
          <a:bodyPr wrap="square" rtlCol="0">
            <a:spAutoFit/>
          </a:bodyPr>
          <a:lstStyle/>
          <a:p>
            <a:r>
              <a:rPr lang="pt-BR" sz="2000" dirty="0">
                <a:latin typeface="Century Gothic" panose="020B0502020202020204" pitchFamily="34" charset="0"/>
              </a:rPr>
              <a:t>Gosto de ambientes que estão em constantes mudanças.</a:t>
            </a:r>
          </a:p>
          <a:p>
            <a:r>
              <a:rPr lang="pt-BR" sz="2000" dirty="0">
                <a:latin typeface="Century Gothic" panose="020B0502020202020204" pitchFamily="34" charset="0"/>
              </a:rPr>
              <a:t>Acompanho de perto as transformações que o mundo vem passando, invisto tempo e recursos financeiros para atualizar-me, seja no contexto da tecnologia, da gestão administrativa ou do comportamento.</a:t>
            </a:r>
          </a:p>
          <a:p>
            <a:endParaRPr lang="pt-BR" sz="2000" dirty="0">
              <a:latin typeface="Century Gothic" panose="020B0502020202020204" pitchFamily="34" charset="0"/>
            </a:endParaRPr>
          </a:p>
        </p:txBody>
      </p:sp>
      <p:graphicFrame>
        <p:nvGraphicFramePr>
          <p:cNvPr id="16" name="Tabela 15">
            <a:extLst>
              <a:ext uri="{FF2B5EF4-FFF2-40B4-BE49-F238E27FC236}">
                <a16:creationId xmlns:a16="http://schemas.microsoft.com/office/drawing/2014/main" id="{72E22E69-890C-415F-AB87-C7886E7FC008}"/>
              </a:ext>
            </a:extLst>
          </p:cNvPr>
          <p:cNvGraphicFramePr>
            <a:graphicFrameLocks noGrp="1"/>
          </p:cNvGraphicFramePr>
          <p:nvPr>
            <p:extLst>
              <p:ext uri="{D42A27DB-BD31-4B8C-83A1-F6EECF244321}">
                <p14:modId xmlns:p14="http://schemas.microsoft.com/office/powerpoint/2010/main" val="2554137005"/>
              </p:ext>
            </p:extLst>
          </p:nvPr>
        </p:nvGraphicFramePr>
        <p:xfrm>
          <a:off x="3008768" y="4303350"/>
          <a:ext cx="9007520" cy="1496276"/>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832466905"/>
                    </a:ext>
                  </a:extLst>
                </a:gridCol>
                <a:gridCol w="1801504">
                  <a:extLst>
                    <a:ext uri="{9D8B030D-6E8A-4147-A177-3AD203B41FA5}">
                      <a16:colId xmlns:a16="http://schemas.microsoft.com/office/drawing/2014/main" val="3818512144"/>
                    </a:ext>
                  </a:extLst>
                </a:gridCol>
                <a:gridCol w="1801504">
                  <a:extLst>
                    <a:ext uri="{9D8B030D-6E8A-4147-A177-3AD203B41FA5}">
                      <a16:colId xmlns:a16="http://schemas.microsoft.com/office/drawing/2014/main" val="314533056"/>
                    </a:ext>
                  </a:extLst>
                </a:gridCol>
                <a:gridCol w="1801504">
                  <a:extLst>
                    <a:ext uri="{9D8B030D-6E8A-4147-A177-3AD203B41FA5}">
                      <a16:colId xmlns:a16="http://schemas.microsoft.com/office/drawing/2014/main" val="2254616200"/>
                    </a:ext>
                  </a:extLst>
                </a:gridCol>
                <a:gridCol w="1801504">
                  <a:extLst>
                    <a:ext uri="{9D8B030D-6E8A-4147-A177-3AD203B41FA5}">
                      <a16:colId xmlns:a16="http://schemas.microsoft.com/office/drawing/2014/main" val="4160065486"/>
                    </a:ext>
                  </a:extLst>
                </a:gridCol>
              </a:tblGrid>
              <a:tr h="1496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NADA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POUQUÍSSIMO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UM POUCO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MUITO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b="0" dirty="0">
                          <a:latin typeface="Century Gothic" panose="020B0502020202020204" pitchFamily="34" charset="0"/>
                        </a:rPr>
                        <a:t>TOTALMENTE A VER COMIGO</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45561627"/>
                  </a:ext>
                </a:extLst>
              </a:tr>
            </a:tbl>
          </a:graphicData>
        </a:graphic>
      </p:graphicFrame>
      <p:graphicFrame>
        <p:nvGraphicFramePr>
          <p:cNvPr id="17" name="Tabela 16">
            <a:extLst>
              <a:ext uri="{FF2B5EF4-FFF2-40B4-BE49-F238E27FC236}">
                <a16:creationId xmlns:a16="http://schemas.microsoft.com/office/drawing/2014/main" id="{2257600E-4687-422B-A342-D1A6AE64F566}"/>
              </a:ext>
            </a:extLst>
          </p:cNvPr>
          <p:cNvGraphicFramePr>
            <a:graphicFrameLocks noGrp="1"/>
          </p:cNvGraphicFramePr>
          <p:nvPr>
            <p:extLst>
              <p:ext uri="{D42A27DB-BD31-4B8C-83A1-F6EECF244321}">
                <p14:modId xmlns:p14="http://schemas.microsoft.com/office/powerpoint/2010/main" val="3388725359"/>
              </p:ext>
            </p:extLst>
          </p:nvPr>
        </p:nvGraphicFramePr>
        <p:xfrm>
          <a:off x="3030802" y="3935743"/>
          <a:ext cx="8928000" cy="370840"/>
        </p:xfrm>
        <a:graphic>
          <a:graphicData uri="http://schemas.openxmlformats.org/drawingml/2006/table">
            <a:tbl>
              <a:tblPr firstRow="1" bandRow="1">
                <a:tableStyleId>{5C22544A-7EE6-4342-B048-85BDC9FD1C3A}</a:tableStyleId>
              </a:tblPr>
              <a:tblGrid>
                <a:gridCol w="357120">
                  <a:extLst>
                    <a:ext uri="{9D8B030D-6E8A-4147-A177-3AD203B41FA5}">
                      <a16:colId xmlns:a16="http://schemas.microsoft.com/office/drawing/2014/main" val="2462014080"/>
                    </a:ext>
                  </a:extLst>
                </a:gridCol>
                <a:gridCol w="357120">
                  <a:extLst>
                    <a:ext uri="{9D8B030D-6E8A-4147-A177-3AD203B41FA5}">
                      <a16:colId xmlns:a16="http://schemas.microsoft.com/office/drawing/2014/main" val="3298334230"/>
                    </a:ext>
                  </a:extLst>
                </a:gridCol>
                <a:gridCol w="357120">
                  <a:extLst>
                    <a:ext uri="{9D8B030D-6E8A-4147-A177-3AD203B41FA5}">
                      <a16:colId xmlns:a16="http://schemas.microsoft.com/office/drawing/2014/main" val="3695487668"/>
                    </a:ext>
                  </a:extLst>
                </a:gridCol>
                <a:gridCol w="357120">
                  <a:extLst>
                    <a:ext uri="{9D8B030D-6E8A-4147-A177-3AD203B41FA5}">
                      <a16:colId xmlns:a16="http://schemas.microsoft.com/office/drawing/2014/main" val="3000388282"/>
                    </a:ext>
                  </a:extLst>
                </a:gridCol>
                <a:gridCol w="357120">
                  <a:extLst>
                    <a:ext uri="{9D8B030D-6E8A-4147-A177-3AD203B41FA5}">
                      <a16:colId xmlns:a16="http://schemas.microsoft.com/office/drawing/2014/main" val="3005033695"/>
                    </a:ext>
                  </a:extLst>
                </a:gridCol>
                <a:gridCol w="357120">
                  <a:extLst>
                    <a:ext uri="{9D8B030D-6E8A-4147-A177-3AD203B41FA5}">
                      <a16:colId xmlns:a16="http://schemas.microsoft.com/office/drawing/2014/main" val="127954352"/>
                    </a:ext>
                  </a:extLst>
                </a:gridCol>
                <a:gridCol w="357120">
                  <a:extLst>
                    <a:ext uri="{9D8B030D-6E8A-4147-A177-3AD203B41FA5}">
                      <a16:colId xmlns:a16="http://schemas.microsoft.com/office/drawing/2014/main" val="504022231"/>
                    </a:ext>
                  </a:extLst>
                </a:gridCol>
                <a:gridCol w="357120">
                  <a:extLst>
                    <a:ext uri="{9D8B030D-6E8A-4147-A177-3AD203B41FA5}">
                      <a16:colId xmlns:a16="http://schemas.microsoft.com/office/drawing/2014/main" val="534986267"/>
                    </a:ext>
                  </a:extLst>
                </a:gridCol>
                <a:gridCol w="357120">
                  <a:extLst>
                    <a:ext uri="{9D8B030D-6E8A-4147-A177-3AD203B41FA5}">
                      <a16:colId xmlns:a16="http://schemas.microsoft.com/office/drawing/2014/main" val="2406041219"/>
                    </a:ext>
                  </a:extLst>
                </a:gridCol>
                <a:gridCol w="357120">
                  <a:extLst>
                    <a:ext uri="{9D8B030D-6E8A-4147-A177-3AD203B41FA5}">
                      <a16:colId xmlns:a16="http://schemas.microsoft.com/office/drawing/2014/main" val="1644948499"/>
                    </a:ext>
                  </a:extLst>
                </a:gridCol>
                <a:gridCol w="357120">
                  <a:extLst>
                    <a:ext uri="{9D8B030D-6E8A-4147-A177-3AD203B41FA5}">
                      <a16:colId xmlns:a16="http://schemas.microsoft.com/office/drawing/2014/main" val="772685577"/>
                    </a:ext>
                  </a:extLst>
                </a:gridCol>
                <a:gridCol w="357120">
                  <a:extLst>
                    <a:ext uri="{9D8B030D-6E8A-4147-A177-3AD203B41FA5}">
                      <a16:colId xmlns:a16="http://schemas.microsoft.com/office/drawing/2014/main" val="1465887775"/>
                    </a:ext>
                  </a:extLst>
                </a:gridCol>
                <a:gridCol w="357120">
                  <a:extLst>
                    <a:ext uri="{9D8B030D-6E8A-4147-A177-3AD203B41FA5}">
                      <a16:colId xmlns:a16="http://schemas.microsoft.com/office/drawing/2014/main" val="3681972260"/>
                    </a:ext>
                  </a:extLst>
                </a:gridCol>
                <a:gridCol w="357120">
                  <a:extLst>
                    <a:ext uri="{9D8B030D-6E8A-4147-A177-3AD203B41FA5}">
                      <a16:colId xmlns:a16="http://schemas.microsoft.com/office/drawing/2014/main" val="272081740"/>
                    </a:ext>
                  </a:extLst>
                </a:gridCol>
                <a:gridCol w="357120">
                  <a:extLst>
                    <a:ext uri="{9D8B030D-6E8A-4147-A177-3AD203B41FA5}">
                      <a16:colId xmlns:a16="http://schemas.microsoft.com/office/drawing/2014/main" val="1112384159"/>
                    </a:ext>
                  </a:extLst>
                </a:gridCol>
                <a:gridCol w="357120">
                  <a:extLst>
                    <a:ext uri="{9D8B030D-6E8A-4147-A177-3AD203B41FA5}">
                      <a16:colId xmlns:a16="http://schemas.microsoft.com/office/drawing/2014/main" val="1180476600"/>
                    </a:ext>
                  </a:extLst>
                </a:gridCol>
                <a:gridCol w="357120">
                  <a:extLst>
                    <a:ext uri="{9D8B030D-6E8A-4147-A177-3AD203B41FA5}">
                      <a16:colId xmlns:a16="http://schemas.microsoft.com/office/drawing/2014/main" val="1953938654"/>
                    </a:ext>
                  </a:extLst>
                </a:gridCol>
                <a:gridCol w="357120">
                  <a:extLst>
                    <a:ext uri="{9D8B030D-6E8A-4147-A177-3AD203B41FA5}">
                      <a16:colId xmlns:a16="http://schemas.microsoft.com/office/drawing/2014/main" val="19861156"/>
                    </a:ext>
                  </a:extLst>
                </a:gridCol>
                <a:gridCol w="357120">
                  <a:extLst>
                    <a:ext uri="{9D8B030D-6E8A-4147-A177-3AD203B41FA5}">
                      <a16:colId xmlns:a16="http://schemas.microsoft.com/office/drawing/2014/main" val="3308423300"/>
                    </a:ext>
                  </a:extLst>
                </a:gridCol>
                <a:gridCol w="357120">
                  <a:extLst>
                    <a:ext uri="{9D8B030D-6E8A-4147-A177-3AD203B41FA5}">
                      <a16:colId xmlns:a16="http://schemas.microsoft.com/office/drawing/2014/main" val="1174324364"/>
                    </a:ext>
                  </a:extLst>
                </a:gridCol>
                <a:gridCol w="357120">
                  <a:extLst>
                    <a:ext uri="{9D8B030D-6E8A-4147-A177-3AD203B41FA5}">
                      <a16:colId xmlns:a16="http://schemas.microsoft.com/office/drawing/2014/main" val="2889851791"/>
                    </a:ext>
                  </a:extLst>
                </a:gridCol>
                <a:gridCol w="357120">
                  <a:extLst>
                    <a:ext uri="{9D8B030D-6E8A-4147-A177-3AD203B41FA5}">
                      <a16:colId xmlns:a16="http://schemas.microsoft.com/office/drawing/2014/main" val="1135670790"/>
                    </a:ext>
                  </a:extLst>
                </a:gridCol>
                <a:gridCol w="357120">
                  <a:extLst>
                    <a:ext uri="{9D8B030D-6E8A-4147-A177-3AD203B41FA5}">
                      <a16:colId xmlns:a16="http://schemas.microsoft.com/office/drawing/2014/main" val="1737402452"/>
                    </a:ext>
                  </a:extLst>
                </a:gridCol>
                <a:gridCol w="357120">
                  <a:extLst>
                    <a:ext uri="{9D8B030D-6E8A-4147-A177-3AD203B41FA5}">
                      <a16:colId xmlns:a16="http://schemas.microsoft.com/office/drawing/2014/main" val="2083764135"/>
                    </a:ext>
                  </a:extLst>
                </a:gridCol>
                <a:gridCol w="357120">
                  <a:extLst>
                    <a:ext uri="{9D8B030D-6E8A-4147-A177-3AD203B41FA5}">
                      <a16:colId xmlns:a16="http://schemas.microsoft.com/office/drawing/2014/main" val="1306800101"/>
                    </a:ext>
                  </a:extLst>
                </a:gridCol>
              </a:tblGrid>
              <a:tr h="370840">
                <a:tc>
                  <a:txBody>
                    <a:bodyPr/>
                    <a:lstStyle/>
                    <a:p>
                      <a:pPr algn="ctr"/>
                      <a:r>
                        <a:rPr lang="pt-BR" sz="900" dirty="0">
                          <a:solidFill>
                            <a:sysClr val="windowText" lastClr="000000"/>
                          </a:solidFill>
                        </a:rPr>
                        <a:t>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28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36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48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56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84</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88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96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pt-BR" sz="900" dirty="0">
                          <a:solidFill>
                            <a:sysClr val="windowText" lastClr="000000"/>
                          </a:solidFill>
                        </a:rPr>
                        <a:t>100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2154097552"/>
                  </a:ext>
                </a:extLst>
              </a:tr>
            </a:tbl>
          </a:graphicData>
        </a:graphic>
      </p:graphicFrame>
      <p:graphicFrame>
        <p:nvGraphicFramePr>
          <p:cNvPr id="18" name="Tabela 3">
            <a:extLst>
              <a:ext uri="{FF2B5EF4-FFF2-40B4-BE49-F238E27FC236}">
                <a16:creationId xmlns:a16="http://schemas.microsoft.com/office/drawing/2014/main" id="{650EC741-C7E7-4A1A-822E-F5D577149EAF}"/>
              </a:ext>
            </a:extLst>
          </p:cNvPr>
          <p:cNvGraphicFramePr>
            <a:graphicFrameLocks noGrp="1"/>
          </p:cNvGraphicFramePr>
          <p:nvPr>
            <p:extLst>
              <p:ext uri="{D42A27DB-BD31-4B8C-83A1-F6EECF244321}">
                <p14:modId xmlns:p14="http://schemas.microsoft.com/office/powerpoint/2010/main" val="3485468679"/>
              </p:ext>
            </p:extLst>
          </p:nvPr>
        </p:nvGraphicFramePr>
        <p:xfrm>
          <a:off x="3008768" y="5892567"/>
          <a:ext cx="8950035" cy="518160"/>
        </p:xfrm>
        <a:graphic>
          <a:graphicData uri="http://schemas.openxmlformats.org/drawingml/2006/table">
            <a:tbl>
              <a:tblPr firstRow="1" bandRow="1">
                <a:tableStyleId>{5940675A-B579-460E-94D1-54222C63F5DA}</a:tableStyleId>
              </a:tblPr>
              <a:tblGrid>
                <a:gridCol w="1790007">
                  <a:extLst>
                    <a:ext uri="{9D8B030D-6E8A-4147-A177-3AD203B41FA5}">
                      <a16:colId xmlns:a16="http://schemas.microsoft.com/office/drawing/2014/main" val="3262751161"/>
                    </a:ext>
                  </a:extLst>
                </a:gridCol>
                <a:gridCol w="1790007">
                  <a:extLst>
                    <a:ext uri="{9D8B030D-6E8A-4147-A177-3AD203B41FA5}">
                      <a16:colId xmlns:a16="http://schemas.microsoft.com/office/drawing/2014/main" val="1992090843"/>
                    </a:ext>
                  </a:extLst>
                </a:gridCol>
                <a:gridCol w="1790007">
                  <a:extLst>
                    <a:ext uri="{9D8B030D-6E8A-4147-A177-3AD203B41FA5}">
                      <a16:colId xmlns:a16="http://schemas.microsoft.com/office/drawing/2014/main" val="4059887982"/>
                    </a:ext>
                  </a:extLst>
                </a:gridCol>
                <a:gridCol w="1790007">
                  <a:extLst>
                    <a:ext uri="{9D8B030D-6E8A-4147-A177-3AD203B41FA5}">
                      <a16:colId xmlns:a16="http://schemas.microsoft.com/office/drawing/2014/main" val="2821552098"/>
                    </a:ext>
                  </a:extLst>
                </a:gridCol>
                <a:gridCol w="1790007">
                  <a:extLst>
                    <a:ext uri="{9D8B030D-6E8A-4147-A177-3AD203B41FA5}">
                      <a16:colId xmlns:a16="http://schemas.microsoft.com/office/drawing/2014/main" val="3982217448"/>
                    </a:ext>
                  </a:extLst>
                </a:gridCol>
              </a:tblGrid>
              <a:tr h="241199">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endParaRPr lang="pt-BR" sz="2800" b="1"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800" dirty="0">
                          <a:solidFill>
                            <a:srgbClr val="FF0000"/>
                          </a:solidFill>
                          <a:latin typeface="Century Gothic" panose="020B0502020202020204" pitchFamily="34" charset="0"/>
                        </a:rPr>
                        <a:t>84</a:t>
                      </a:r>
                      <a:endParaRPr lang="pt-BR" sz="2800" dirty="0">
                        <a:solidFill>
                          <a:srgbClr val="FF0000"/>
                        </a:solidFill>
                        <a:latin typeface="Century Gothic" panose="020B0502020202020204" pitchFamily="34" charset="0"/>
                      </a:endParaRPr>
                    </a:p>
                  </a:txBody>
                  <a:tcPr anchor="ct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24546"/>
                  </a:ext>
                </a:extLst>
              </a:tr>
            </a:tbl>
          </a:graphicData>
        </a:graphic>
      </p:graphicFrame>
    </p:spTree>
    <p:extLst>
      <p:ext uri="{BB962C8B-B14F-4D97-AF65-F5344CB8AC3E}">
        <p14:creationId xmlns:p14="http://schemas.microsoft.com/office/powerpoint/2010/main" val="239820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8" Type="http://schemas.microsoft.com/office/2011/relationships/webextension" Target="webextension8.xml"/><Relationship Id="rId3" Type="http://schemas.microsoft.com/office/2011/relationships/webextension" Target="webextension3.xml"/><Relationship Id="rId7" Type="http://schemas.microsoft.com/office/2011/relationships/webextension" Target="webextension7.xml"/><Relationship Id="rId12" Type="http://schemas.microsoft.com/office/2011/relationships/webextension" Target="webextension12.xml"/><Relationship Id="rId2" Type="http://schemas.microsoft.com/office/2011/relationships/webextension" Target="webextension2.xml"/><Relationship Id="rId1" Type="http://schemas.microsoft.com/office/2011/relationships/webextension" Target="webextension1.xml"/><Relationship Id="rId6" Type="http://schemas.microsoft.com/office/2011/relationships/webextension" Target="webextension6.xml"/><Relationship Id="rId11" Type="http://schemas.microsoft.com/office/2011/relationships/webextension" Target="webextension11.xml"/><Relationship Id="rId5" Type="http://schemas.microsoft.com/office/2011/relationships/webextension" Target="webextension5.xml"/><Relationship Id="rId10" Type="http://schemas.microsoft.com/office/2011/relationships/webextension" Target="webextension10.xml"/><Relationship Id="rId4" Type="http://schemas.microsoft.com/office/2011/relationships/webextension" Target="webextension4.xml"/><Relationship Id="rId9" Type="http://schemas.microsoft.com/office/2011/relationships/webextension" Target="webextension9.xml"/></Relationships>
</file>

<file path=ppt/webextensions/taskpanes.xml><?xml version="1.0" encoding="utf-8"?>
<wetp:taskpanes xmlns:wetp="http://schemas.microsoft.com/office/webextensions/taskpanes/2010/11">
  <wetp:taskpane dockstate="right" visibility="0" width="350" row="16">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 dockstate="right" visibility="0" width="350" row="6">
    <wetp:webextensionref xmlns:r="http://schemas.openxmlformats.org/officeDocument/2006/relationships" r:id="rId3"/>
  </wetp:taskpane>
  <wetp:taskpane dockstate="right" visibility="0" width="350" row="20">
    <wetp:webextensionref xmlns:r="http://schemas.openxmlformats.org/officeDocument/2006/relationships" r:id="rId4"/>
  </wetp:taskpane>
  <wetp:taskpane dockstate="right" visibility="0" width="350" row="8">
    <wetp:webextensionref xmlns:r="http://schemas.openxmlformats.org/officeDocument/2006/relationships" r:id="rId5"/>
  </wetp:taskpane>
  <wetp:taskpane dockstate="right" visibility="0" width="350" row="9">
    <wetp:webextensionref xmlns:r="http://schemas.openxmlformats.org/officeDocument/2006/relationships" r:id="rId6"/>
  </wetp:taskpane>
  <wetp:taskpane dockstate="right" visibility="0" width="350" row="10">
    <wetp:webextensionref xmlns:r="http://schemas.openxmlformats.org/officeDocument/2006/relationships" r:id="rId7"/>
  </wetp:taskpane>
  <wetp:taskpane dockstate="right" visibility="0" width="350" row="19">
    <wetp:webextensionref xmlns:r="http://schemas.openxmlformats.org/officeDocument/2006/relationships" r:id="rId8"/>
  </wetp:taskpane>
  <wetp:taskpane dockstate="right" visibility="0" width="350" row="13">
    <wetp:webextensionref xmlns:r="http://schemas.openxmlformats.org/officeDocument/2006/relationships" r:id="rId9"/>
  </wetp:taskpane>
  <wetp:taskpane dockstate="right" visibility="0" width="350" row="18">
    <wetp:webextensionref xmlns:r="http://schemas.openxmlformats.org/officeDocument/2006/relationships" r:id="rId10"/>
  </wetp:taskpane>
  <wetp:taskpane dockstate="right" visibility="0" width="350" row="15">
    <wetp:webextensionref xmlns:r="http://schemas.openxmlformats.org/officeDocument/2006/relationships" r:id="rId11"/>
  </wetp:taskpane>
  <wetp:taskpane dockstate="right" visibility="0" width="350" row="21">
    <wetp:webextensionref xmlns:r="http://schemas.openxmlformats.org/officeDocument/2006/relationships" r:id="rId12"/>
  </wetp:taskpane>
</wetp:taskpanes>
</file>

<file path=ppt/webextensions/webextension1.xml><?xml version="1.0" encoding="utf-8"?>
<we:webextension xmlns:we="http://schemas.microsoft.com/office/webextensions/webextension/2010/11" id="{A0C0897A-8BE1-4159-A7A6-71631043B301}">
  <we:reference id="wa104380649" version="4.1.0.1907" store="pt-BR" storeType="OMEX"/>
  <we:alternateReferences>
    <we:reference id="wa104380649" version="4.1.0.1907" store="WA104380649" storeType="OMEX"/>
  </we:alternateReferences>
  <we:properties/>
  <we:bindings/>
  <we:snapshot xmlns:r="http://schemas.openxmlformats.org/officeDocument/2006/relationships"/>
</we:webextension>
</file>

<file path=ppt/webextensions/webextension10.xml><?xml version="1.0" encoding="utf-8"?>
<we:webextension xmlns:we="http://schemas.microsoft.com/office/webextensions/webextension/2010/11" id="{E9BB1D1E-689D-49A8-B6DC-A525C626336E}">
  <we:reference id="wa104381555" version="1.0.0.0" store="pt-BR" storeType="OMEX"/>
  <we:alternateReferences>
    <we:reference id="wa104381555" version="1.0.0.0" store="WA104381555" storeType="OMEX"/>
  </we:alternateReferences>
  <we:properties/>
  <we:bindings/>
  <we:snapshot xmlns:r="http://schemas.openxmlformats.org/officeDocument/2006/relationships"/>
</we:webextension>
</file>

<file path=ppt/webextensions/webextension11.xml><?xml version="1.0" encoding="utf-8"?>
<we:webextension xmlns:we="http://schemas.microsoft.com/office/webextensions/webextension/2010/11" id="{7870263D-AA89-452E-8FAE-443AAC8E17CA}">
  <we:reference id="wa104381155" version="1.1.0.0" store="pt-BR" storeType="OMEX"/>
  <we:alternateReferences>
    <we:reference id="wa104381155" version="1.1.0.0" store="WA104381155" storeType="OMEX"/>
  </we:alternateReferences>
  <we:properties/>
  <we:bindings/>
  <we:snapshot xmlns:r="http://schemas.openxmlformats.org/officeDocument/2006/relationships"/>
</we:webextension>
</file>

<file path=ppt/webextensions/webextension12.xml><?xml version="1.0" encoding="utf-8"?>
<we:webextension xmlns:we="http://schemas.microsoft.com/office/webextensions/webextension/2010/11" id="{678627B9-CEE3-4AF7-B35D-BD9CDF1A9DBA}">
  <we:reference id="wa104379997" version="2.0.0.0" store="pt-BR" storeType="OMEX"/>
  <we:alternateReferences>
    <we:reference id="wa104379997" version="2.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06E2144-DC8D-4268-90A9-2D650184DD76}">
  <we:reference id="wa104380317" version="1.0.0.0" store="pt-BR" storeType="OMEX"/>
  <we:alternateReferences>
    <we:reference id="WA104380317" version="1.0.0.0" store="WA104380317"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C4691337-EEBF-42ED-80E0-CC97681FF11A}">
  <we:reference id="wa104379193" version="1.0.0.0" store="pt-BR" storeType="OMEX"/>
  <we:alternateReferences>
    <we:reference id="WA104379193" version="1.0.0.0" store="WA104379193"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610D3253-00A5-4336-977E-AD20EF31F578}">
  <we:reference id="wa104380510" version="1.0.0.3" store="pt-BR" storeType="OMEX"/>
  <we:alternateReferences>
    <we:reference id="wa104380510" version="1.0.0.3" store="WA104380510"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71A61E7A-E200-44F3-BFBA-AF7763E55FAC}">
  <we:reference id="wa104379804" version="1.0.0.0" store="pt-BR" storeType="OMEX"/>
  <we:alternateReferences>
    <we:reference id="WA104379804" version="1.0.0.0" store="WA104379804" storeType="OMEX"/>
  </we:alternateReferences>
  <we:properties/>
  <we:bindings/>
  <we:snapshot xmlns:r="http://schemas.openxmlformats.org/officeDocument/2006/relationships"/>
</we:webextension>
</file>

<file path=ppt/webextensions/webextension6.xml><?xml version="1.0" encoding="utf-8"?>
<we:webextension xmlns:we="http://schemas.microsoft.com/office/webextensions/webextension/2010/11" id="{9DF98B73-C80C-4051-9670-8FAAC1A05737}">
  <we:reference id="wa104363616" version="1.0.0.0" store="pt-BR" storeType="OMEX"/>
  <we:alternateReferences>
    <we:reference id="WA104363616" version="1.0.0.0" store="WA104363616" storeType="OMEX"/>
  </we:alternateReferences>
  <we:properties/>
  <we:bindings/>
  <we:snapshot xmlns:r="http://schemas.openxmlformats.org/officeDocument/2006/relationships"/>
</we:webextension>
</file>

<file path=ppt/webextensions/webextension7.xml><?xml version="1.0" encoding="utf-8"?>
<we:webextension xmlns:we="http://schemas.microsoft.com/office/webextensions/webextension/2010/11" id="{995B2B21-2007-416A-9FB9-9E6D79163F6C}">
  <we:reference id="wa104038830" version="1.0.0.3" store="pt-BR" storeType="OMEX"/>
  <we:alternateReferences>
    <we:reference id="WA104038830" version="1.0.0.3" store="WA104038830" storeType="OMEX"/>
  </we:alternateReferences>
  <we:properties/>
  <we:bindings/>
  <we:snapshot xmlns:r="http://schemas.openxmlformats.org/officeDocument/2006/relationships"/>
</we:webextension>
</file>

<file path=ppt/webextensions/webextension8.xml><?xml version="1.0" encoding="utf-8"?>
<we:webextension xmlns:we="http://schemas.microsoft.com/office/webextensions/webextension/2010/11" id="{AE6C9B23-96CD-4139-90EA-630D71C96E90}">
  <we:reference id="wa104380907" version="1.0.0.0" store="pt-BR" storeType="OMEX"/>
  <we:alternateReferences>
    <we:reference id="wa104380907" version="1.0.0.0" store="WA104380907" storeType="OMEX"/>
  </we:alternateReferences>
  <we:properties/>
  <we:bindings/>
  <we:snapshot xmlns:r="http://schemas.openxmlformats.org/officeDocument/2006/relationships"/>
</we:webextension>
</file>

<file path=ppt/webextensions/webextension9.xml><?xml version="1.0" encoding="utf-8"?>
<we:webextension xmlns:we="http://schemas.microsoft.com/office/webextensions/webextension/2010/11" id="{1F488DD3-26D1-4D02-B3CE-44EB5CED4EA0}">
  <we:reference id="wa104381139" version="1.0.0.0" store="pt-BR" storeType="OMEX"/>
  <we:alternateReferences>
    <we:reference id="wa104381139" version="1.0.0.0" store="WA10438113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11982</TotalTime>
  <Words>6515</Words>
  <Application>Microsoft Office PowerPoint</Application>
  <PresentationFormat>Widescreen</PresentationFormat>
  <Paragraphs>2374</Paragraphs>
  <Slides>67</Slides>
  <Notes>0</Notes>
  <HiddenSlides>0</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67</vt:i4>
      </vt:variant>
    </vt:vector>
  </HeadingPairs>
  <TitlesOfParts>
    <vt:vector size="75" baseType="lpstr">
      <vt:lpstr>Arial</vt:lpstr>
      <vt:lpstr>Calibri</vt:lpstr>
      <vt:lpstr>Calibri Light</vt:lpstr>
      <vt:lpstr>Century Gothic</vt:lpstr>
      <vt:lpstr>Corbel</vt:lpstr>
      <vt:lpstr>Verdana</vt:lpstr>
      <vt:lpstr>Office Theme</vt:lpstr>
      <vt:lpstr>7_Office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Profile</dc:title>
  <dc:creator>Daniel Luz</dc:creator>
  <cp:lastModifiedBy>Valdir Marcheuski Junior</cp:lastModifiedBy>
  <cp:revision>391</cp:revision>
  <dcterms:created xsi:type="dcterms:W3CDTF">2019-08-09T01:53:32Z</dcterms:created>
  <dcterms:modified xsi:type="dcterms:W3CDTF">2021-01-04T21:22:03Z</dcterms:modified>
</cp:coreProperties>
</file>