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2" r:id="rId1"/>
    <p:sldMasterId id="2147483660" r:id="rId2"/>
    <p:sldMasterId id="2147483687" r:id="rId3"/>
    <p:sldMasterId id="2147483688" r:id="rId4"/>
  </p:sldMasterIdLst>
  <p:notesMasterIdLst>
    <p:notesMasterId r:id="rId19"/>
  </p:notesMasterIdLst>
  <p:handoutMasterIdLst>
    <p:handoutMasterId r:id="rId20"/>
  </p:handoutMasterIdLst>
  <p:sldIdLst>
    <p:sldId id="279" r:id="rId5"/>
    <p:sldId id="284" r:id="rId6"/>
    <p:sldId id="293" r:id="rId7"/>
    <p:sldId id="297" r:id="rId8"/>
    <p:sldId id="294" r:id="rId9"/>
    <p:sldId id="301" r:id="rId10"/>
    <p:sldId id="305" r:id="rId11"/>
    <p:sldId id="304" r:id="rId12"/>
    <p:sldId id="302" r:id="rId13"/>
    <p:sldId id="303" r:id="rId14"/>
    <p:sldId id="312" r:id="rId15"/>
    <p:sldId id="307" r:id="rId16"/>
    <p:sldId id="311" r:id="rId17"/>
    <p:sldId id="292" r:id="rId18"/>
  </p:sldIdLst>
  <p:sldSz cx="12192000" cy="6858000"/>
  <p:notesSz cx="6858000" cy="9144000"/>
  <p:embeddedFontLst>
    <p:embeddedFont>
      <p:font typeface="Comic Sans MS" panose="030F0702030302020204" pitchFamily="66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Muessig" initials="SM" lastIdx="1" clrIdx="0">
    <p:extLst>
      <p:ext uri="{19B8F6BF-5375-455C-9EA6-DF929625EA0E}">
        <p15:presenceInfo xmlns:p15="http://schemas.microsoft.com/office/powerpoint/2012/main" userId="S::783655@derby.ac.uk::7cbef656-c224-4823-a7ca-5bdfffe516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FD0"/>
    <a:srgbClr val="AB9668"/>
    <a:srgbClr val="E83A5F"/>
    <a:srgbClr val="9DA0A1"/>
    <a:srgbClr val="EDF4F5"/>
    <a:srgbClr val="FEF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2D3F93-201F-984F-9D48-7900922AF766}" v="4" dt="2024-10-12T19:17:46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604652-5E11-4230-9000-8C35082972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5CF6F-D16A-4F0E-B917-05BE8D0834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A0036-09DF-4D2A-AEFF-E9AB792F28D5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F2FA1-71D1-470E-B479-A40F328294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055A2-8A6C-43FA-9F2D-E10D53E42C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8236D-37A7-43F7-9CEB-34F295D135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409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74208-728D-D446-8F2A-557B5FF9CB05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B9F09-74A6-D04B-8146-D9B1DE98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3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787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DDF8-4F5B-615D-A4FD-D18FA14AE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0F01A-EDEE-9E8D-9D38-E92E76382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C453B0-C67B-8116-5E46-947796342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1A157-6DB7-0B85-53AE-E35CB1B95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F0B54-491F-BBEE-B591-35C2BE7B9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C49B23-802E-BFC6-4441-04113396F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BABBCD-1964-5A4D-BEFD-AC5BD5EF4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E6AB3-509E-3EAD-D477-000311A7C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00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B715A-7CC4-1771-2D60-4B080BFA8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824E3C-5C38-EADF-8700-F94AD0D9ED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038A5A-CD96-EB92-07BE-223C47676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617FD-2B56-1513-AFF1-991C768F7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0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8AD10-CAA3-02C0-127E-9325D0829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647CB-FB07-9888-3048-1AD38281D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087739-3515-2336-C219-DDB84018B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21348-19A3-E7F9-AF52-B8115F99F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78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9F7D6-B447-712A-66BB-391D8E8C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93A40-73B4-D7A5-F92C-4DC1046CF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59291-0472-7363-8EE2-6EC9CB8BC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AE9C4-FCDE-7FC8-6FAF-381696080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8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D47C2-B699-C6FC-DF21-852534258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4EAB8-0A75-1DB6-1446-041CF56A0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DDAA7-4B8C-1811-F1E8-9B75995A2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20FCF-5DF1-6A70-8CE9-6FEF2AC56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44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A973-0B05-D6E2-CBFE-8C702A29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9187BF-73D0-F788-32F7-B1A6120CC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EEBC2-AC65-508B-2D05-740FC3F1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6374C-14E7-8F51-95C9-7E10E8916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A7CF0-36FA-4E79-C450-9230CD298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1AD61-DB73-4404-B812-1AF0812FF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5B491B-E57A-71C6-20F0-60951ECDE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 = y + 1 defines an infinite loop!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28DD8-01CE-B53B-48FA-251A0610A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2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D7AE0-F0BE-79C2-9E7E-972B886EE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8FBF9-F48F-F3A7-7061-86C8024BD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7EAF57-171B-B444-2E14-CBDC2DD8C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F2FC6-5C66-D81A-908F-166B2C6AF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78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E63BA-4124-FC89-2627-AF2283C2A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A8C676-FFD2-4508-686E-9D176D506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CA388-6E15-DC8D-38DB-51E99FFD8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FFBBC-C5E8-AD5B-C13F-C5FF7C253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9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D2844-034B-F5DA-2E88-E11A94D8E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9F03C2-1C1E-ECFC-E1B5-12BB495B5A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303318-A159-6193-7DF8-A9BD1CB6C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0399F-4338-842C-6006-06DAD1FDF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4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BF630-8EA5-8CCB-F5BD-A4AD8E2D2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A52F98-7993-1FCC-9539-4E2EC8802F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4DEB08-3B7C-FF98-3A92-FB129E1E4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ED73A-7399-127F-150B-F858890C7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82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D7710-3639-7FFC-0240-DC8F09921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D945E-434F-55AA-C3A5-B0D805211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D5E98D-17D5-0070-62C2-7E97D29AF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6AB8-D1E2-9B7E-6E76-560504DF79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B9F09-74A6-D04B-8146-D9B1DE984E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2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iversity of Derby Logo">
            <a:extLst>
              <a:ext uri="{FF2B5EF4-FFF2-40B4-BE49-F238E27FC236}">
                <a16:creationId xmlns:a16="http://schemas.microsoft.com/office/drawing/2014/main" id="{56D74247-88E8-486E-9FA8-3C25A135B1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041" y="373818"/>
            <a:ext cx="976408" cy="989171"/>
          </a:xfrm>
          <a:prstGeom prst="rect">
            <a:avLst/>
          </a:prstGeom>
        </p:spPr>
      </p:pic>
      <p:pic>
        <p:nvPicPr>
          <p:cNvPr id="2" name="Picture 1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4733D3B3-40AE-BF86-CE7B-439049903ED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735" y="5924332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5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Slide Option 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iversity of Derby Logo">
            <a:extLst>
              <a:ext uri="{FF2B5EF4-FFF2-40B4-BE49-F238E27FC236}">
                <a16:creationId xmlns:a16="http://schemas.microsoft.com/office/drawing/2014/main" id="{EB9286DE-D286-45D1-B9D6-B0AF16D897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76" y="373818"/>
            <a:ext cx="970338" cy="9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88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Slide Option 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iversity of Derby Logo">
            <a:extLst>
              <a:ext uri="{FF2B5EF4-FFF2-40B4-BE49-F238E27FC236}">
                <a16:creationId xmlns:a16="http://schemas.microsoft.com/office/drawing/2014/main" id="{EB9286DE-D286-45D1-B9D6-B0AF16D897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76" y="373818"/>
            <a:ext cx="970338" cy="9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3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Slide Option 4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iversity of Derby Logo">
            <a:extLst>
              <a:ext uri="{FF2B5EF4-FFF2-40B4-BE49-F238E27FC236}">
                <a16:creationId xmlns:a16="http://schemas.microsoft.com/office/drawing/2014/main" id="{EB9286DE-D286-45D1-B9D6-B0AF16D897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76" y="373818"/>
            <a:ext cx="970338" cy="9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2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Inn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2ADAF4DC-3D58-BE65-22A7-3427D5211A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413" y="6182886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68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Title Slide Optio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0457326B-AEDA-C427-159C-58A4826275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65" y="5924331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7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Option 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Derby Logo">
            <a:extLst>
              <a:ext uri="{FF2B5EF4-FFF2-40B4-BE49-F238E27FC236}">
                <a16:creationId xmlns:a16="http://schemas.microsoft.com/office/drawing/2014/main" id="{5CD4B156-5E4A-ED68-2B68-0F51AA2842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76" y="373818"/>
            <a:ext cx="970338" cy="983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BA232F-E2A5-4C45-76E7-2E89173DE5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735" y="5927383"/>
            <a:ext cx="418005" cy="5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6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iversity of Derby Logo">
            <a:extLst>
              <a:ext uri="{FF2B5EF4-FFF2-40B4-BE49-F238E27FC236}">
                <a16:creationId xmlns:a16="http://schemas.microsoft.com/office/drawing/2014/main" id="{444FD617-6C2D-4513-9458-B423D236DB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76" y="373818"/>
            <a:ext cx="970338" cy="983022"/>
          </a:xfrm>
          <a:prstGeom prst="rect">
            <a:avLst/>
          </a:prstGeom>
        </p:spPr>
      </p:pic>
      <p:pic>
        <p:nvPicPr>
          <p:cNvPr id="3" name="Picture 2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A63E25F7-3764-70C6-B801-0C3349C879B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735" y="5924332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7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4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iversity of Derby Logo">
            <a:extLst>
              <a:ext uri="{FF2B5EF4-FFF2-40B4-BE49-F238E27FC236}">
                <a16:creationId xmlns:a16="http://schemas.microsoft.com/office/drawing/2014/main" id="{298B09FA-9037-457E-ABF5-4606C5BB6C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041" y="373818"/>
            <a:ext cx="976408" cy="9891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38C34E-C9C6-4766-4940-7D750675CB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735" y="5927383"/>
            <a:ext cx="418005" cy="5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9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2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BA232F-E2A5-4C45-76E7-2E89173DE5B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735" y="5927383"/>
            <a:ext cx="418005" cy="567510"/>
          </a:xfrm>
          <a:prstGeom prst="rect">
            <a:avLst/>
          </a:prstGeom>
        </p:spPr>
      </p:pic>
      <p:pic>
        <p:nvPicPr>
          <p:cNvPr id="8" name="Picture 7" descr="University of Derby Logo">
            <a:extLst>
              <a:ext uri="{FF2B5EF4-FFF2-40B4-BE49-F238E27FC236}">
                <a16:creationId xmlns:a16="http://schemas.microsoft.com/office/drawing/2014/main" id="{BE29B393-711A-C9F2-0837-B448E88B3D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041" y="373818"/>
            <a:ext cx="976408" cy="9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Inn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2ADAF4DC-3D58-BE65-22A7-3427D5211A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413" y="6182886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/Blue Accessibility Option">
    <p:bg>
      <p:bgPr>
        <a:solidFill>
          <a:srgbClr val="ED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B1E41A37-450A-2EDE-73FF-B31D1C5E0A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413" y="6182886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5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slexia Accessibility Option">
    <p:bg>
      <p:bgPr>
        <a:solidFill>
          <a:srgbClr val="FE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yellow rectangular sign with white text&#10;&#10;Description automatically generated">
            <a:extLst>
              <a:ext uri="{FF2B5EF4-FFF2-40B4-BE49-F238E27FC236}">
                <a16:creationId xmlns:a16="http://schemas.microsoft.com/office/drawing/2014/main" id="{884D7F82-3B95-DE3F-8695-78964CA688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413" y="6182886"/>
            <a:ext cx="418005" cy="5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2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Slide Option 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iversity of Derby Logo">
            <a:extLst>
              <a:ext uri="{FF2B5EF4-FFF2-40B4-BE49-F238E27FC236}">
                <a16:creationId xmlns:a16="http://schemas.microsoft.com/office/drawing/2014/main" id="{EB9286DE-D286-45D1-B9D6-B0AF16D897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76" y="373818"/>
            <a:ext cx="970338" cy="9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1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76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0" r:id="rId2"/>
    <p:sldLayoutId id="2147483685" r:id="rId3"/>
    <p:sldLayoutId id="2147483686" r:id="rId4"/>
    <p:sldLayoutId id="214748368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46C0F0-6525-4640-8756-D75A5DA09724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47B83616-CECF-476F-A98B-502B4428A4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BB7826-BDB1-4376-8783-E00BD22989CB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47619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60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9" r:id="rId2"/>
    <p:sldLayoutId id="2147483680" r:id="rId3"/>
    <p:sldLayoutId id="2147483681" r:id="rId4"/>
    <p:sldLayoutId id="214748369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D7BD53-FEB5-4B7E-A03C-B2E105D4E37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041" y="373818"/>
            <a:ext cx="976407" cy="989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18B86-6EAC-48BC-934C-E30B4D7295A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9690" y="734801"/>
            <a:ext cx="1063361" cy="26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5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openclipart.org/detail/50287/fwd__bubble_hand_drawn-by-rejon-17766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openclipart.org/detail/50287/fwd__bubble_hand_drawn-by-rejon-177666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3540E-CBCF-46A7-8746-963FF11322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7198" y="1745152"/>
            <a:ext cx="6799263" cy="13239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CM524</a:t>
            </a:r>
            <a:b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Functional Programming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E6D359-338A-F391-293A-EC630323A706}"/>
              </a:ext>
            </a:extLst>
          </p:cNvPr>
          <p:cNvSpPr txBox="1">
            <a:spLocks/>
          </p:cNvSpPr>
          <p:nvPr/>
        </p:nvSpPr>
        <p:spPr>
          <a:xfrm>
            <a:off x="267198" y="3544111"/>
            <a:ext cx="4656494" cy="193899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 Youbing Zhao</a:t>
            </a:r>
            <a:endParaRPr lang="en-GB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Prof Stephan Reiff-</a:t>
            </a:r>
            <a:r>
              <a:rPr lang="en-GB" sz="2400" b="1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Marganiec</a:t>
            </a: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University of Derby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GB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2025-2026</a:t>
            </a:r>
          </a:p>
        </p:txBody>
      </p:sp>
    </p:spTree>
    <p:extLst>
      <p:ext uri="{BB962C8B-B14F-4D97-AF65-F5344CB8AC3E}">
        <p14:creationId xmlns:p14="http://schemas.microsoft.com/office/powerpoint/2010/main" val="3736335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FAFA4-8AF7-71B8-D8B8-047BD2A65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EA3F6E-76E7-FE65-91F4-B68219FD92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map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159A7EB-C9FE-26CA-2729-780F9A673A8E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higher order function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come back to these, but for now let’s just use it …</a:t>
            </a: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map :: (a -&gt; b) -&gt; [a] -&gt; [b]</a:t>
            </a:r>
          </a:p>
          <a:p>
            <a:pPr algn="l"/>
            <a:endParaRPr lang="en-US" b="1" dirty="0">
              <a:solidFill>
                <a:srgbClr val="CECFD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‘Wow, what is that?’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look at it: it is a function (called map) that takes a function and a list as arguments and returns a list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is really cool, as it lets you apply the function to every element in the list!  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ghci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&gt; map :: (add 5) [1, 2, 3, 4, 5] 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ghci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&gt; [6, 7, 8, 9, 10]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artoon of a person raising her hand&#10;&#10;Description automatically generated">
            <a:extLst>
              <a:ext uri="{FF2B5EF4-FFF2-40B4-BE49-F238E27FC236}">
                <a16:creationId xmlns:a16="http://schemas.microsoft.com/office/drawing/2014/main" id="{80BEBF95-C94D-1271-7857-07A192548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809" y="3003550"/>
            <a:ext cx="622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2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D2287-3D97-0C21-FF8C-E29842CBC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64E239-6A8F-3292-A7B0-107DE47F948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map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4B788D5-7836-A72D-99B1-2BA9CDFD840F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Could you write map?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map :: (a -&gt; b) -&gt; [a] -&gt; [b]</a:t>
            </a:r>
          </a:p>
          <a:p>
            <a:pPr algn="l"/>
            <a:endParaRPr lang="en-US" b="1" dirty="0">
              <a:solidFill>
                <a:srgbClr val="CECFD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‘Sure’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Indeed: it is just a function on lists and we have seen all we need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try! </a:t>
            </a:r>
            <a:endParaRPr lang="en-US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artoon of a person raising her hand&#10;&#10;Description automatically generated">
            <a:extLst>
              <a:ext uri="{FF2B5EF4-FFF2-40B4-BE49-F238E27FC236}">
                <a16:creationId xmlns:a16="http://schemas.microsoft.com/office/drawing/2014/main" id="{6B49AF07-9E20-E0D6-D2C4-C21809869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8809" y="3003550"/>
            <a:ext cx="622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7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26829-8FA6-65BB-FD92-97F334A76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B6B282-DF88-29CD-B42D-159CFCD7F2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A slightly bigger example: Caesar Cypher 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3EFD2B-33C6-E0CC-69E8-4EEE0A22AC57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Ceasar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Cypher is an encryption technique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very safe … it shifts all characters by a set amount and warps around at end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 shift by 10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STEPHAN -&gt; CDOZRKX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might need a few library things to make life easier, so import some stuff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	import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Data.Char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 (chr,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ord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isAlpha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isUpper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,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isLower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omic Sans MS" panose="030F0902030302020204" pitchFamily="66" charset="0"/>
              </a:rPr>
              <a:t>)</a:t>
            </a:r>
            <a:endParaRPr lang="en-US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4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0BC0A-2284-9C20-06BD-FF3A731BC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6421A4-2414-1E4D-CBAB-E9B9D873C0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Running our </a:t>
            </a:r>
            <a:r>
              <a:rPr lang="en-US" sz="3200" dirty="0" err="1"/>
              <a:t>programme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C4A8AD2-E7DE-449D-3159-A7C0F2690461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ghci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&gt;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caesarEncode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10 "STEPHAN"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"CDOZRKX"</a:t>
            </a: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ghci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&gt;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caesarDecode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10 "CDOZRKX"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"STEPHAN"</a:t>
            </a: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ghci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&gt; </a:t>
            </a: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Let’s develop the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programme</a:t>
            </a:r>
            <a:r>
              <a:rPr lang="en-US" b="1">
                <a:latin typeface="Comic Sans MS" panose="030F0902030302020204" pitchFamily="66" charset="0"/>
                <a:cs typeface="Arial" panose="020B0604020202020204" pitchFamily="34" charset="0"/>
              </a:rPr>
              <a:t> </a:t>
            </a:r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948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757D1-7997-A1C6-2E45-C5DC4964A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FF85-D0B3-F8C6-19DD-AD706E448F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7198" y="1745152"/>
            <a:ext cx="6799263" cy="218521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week we looked at types and classes as well as lists and tuples.</a:t>
            </a:r>
            <a:br>
              <a:rPr lang="en-GB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lang="en-GB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en-GB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Next week</a:t>
            </a:r>
            <a:r>
              <a:rPr lang="en-GB" sz="24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Recursive functions</a:t>
            </a:r>
            <a:r>
              <a:rPr lang="en-GB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!</a:t>
            </a:r>
            <a:br>
              <a:rPr lang="en-GB" sz="24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GB" sz="4000" i="0" u="none" strike="noStrike" kern="1200" cap="none" spc="0" normalizeH="0" baseline="0" noProof="0" dirty="0">
              <a:solidFill>
                <a:schemeClr val="tx1"/>
              </a:solidFill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5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7CCD-A396-05AE-2AFE-A270C514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ED9D1-3415-6641-0A15-90C3EC9F01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7198" y="1745152"/>
            <a:ext cx="6799263" cy="169277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</a:t>
            </a: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CM524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Functional Programming</a:t>
            </a:r>
            <a:b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Lecture 3</a:t>
            </a:r>
            <a:b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321FFB-D1F6-61DE-21FE-EF8B0E0EDECE}"/>
              </a:ext>
            </a:extLst>
          </p:cNvPr>
          <p:cNvSpPr txBox="1">
            <a:spLocks/>
          </p:cNvSpPr>
          <p:nvPr/>
        </p:nvSpPr>
        <p:spPr>
          <a:xfrm>
            <a:off x="267198" y="4805326"/>
            <a:ext cx="4656494" cy="193899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 Youbing Zhao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Prof Stephan Reiff-</a:t>
            </a:r>
            <a:r>
              <a:rPr lang="en-GB" sz="2400" b="1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Marganiec</a:t>
            </a: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University of Derby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endParaRPr lang="en-GB" sz="2400" b="1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GB" sz="2400" b="1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2025-2026</a:t>
            </a:r>
          </a:p>
        </p:txBody>
      </p:sp>
    </p:spTree>
    <p:extLst>
      <p:ext uri="{BB962C8B-B14F-4D97-AF65-F5344CB8AC3E}">
        <p14:creationId xmlns:p14="http://schemas.microsoft.com/office/powerpoint/2010/main" val="439625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7D9C8-C3C9-E844-58BE-30241D615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5AA48C-28CB-7B75-5AF0-D777BEF64B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Today</a:t>
            </a:r>
            <a:endParaRPr kumimoji="0" lang="en-GB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85FBD3C-D6AE-C9BF-606E-EBDCAAD9155E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Guards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Currying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9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270B6-F482-C67E-04BF-C202383E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B6C6E3-45C0-F2B8-A10C-B649E8E475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Flashback!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00B026E-074C-1002-72B0-AEC80377BC03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time we looked at types, the week before we looked at functions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Maths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wrote some simple functions in the lab last week   </a:t>
            </a:r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x :: 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::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read as has type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 map input to output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Pure functions: same input leads to same output (no side effects!)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8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9DC79-899E-CCAF-6D61-E7689B9FB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110E07-198F-E247-05E3-597F1DA8C1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Function definitions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BACDA1-CF68-518C-009B-0F37417ECD26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functionName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:: Type -&gt; Type -&gt; Type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functionName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input1 input2 = expression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add :: Int -&gt; Int -&gt; Int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add x y = x + y</a:t>
            </a: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39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D8FFA-EE68-C367-4D1D-4554D6899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829499-07E5-4630-A7BE-A22BAC8044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Pattern matching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52EFDA9-C093-EC7F-DD9B-2A4C78ADA48C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not :: Bool -&gt; Bool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not True = False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not False = True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first :: (a, b) -&gt; a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first (x, _) = 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 your turn …</a:t>
            </a:r>
            <a:endParaRPr lang="en-US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third :: (a, b, c) -&gt; c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to return 3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element in tuple</a:t>
            </a: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isA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:: Char -&gt; True	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 to say if the Char is an ‘a’</a:t>
            </a:r>
          </a:p>
        </p:txBody>
      </p:sp>
    </p:spTree>
    <p:extLst>
      <p:ext uri="{BB962C8B-B14F-4D97-AF65-F5344CB8AC3E}">
        <p14:creationId xmlns:p14="http://schemas.microsoft.com/office/powerpoint/2010/main" val="346271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6472-D2E5-A936-2F95-E57B1C2AC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F48F78-1A85-0B5F-B28A-BC989B91BF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Guards … 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AFD2F4-8B2A-0C82-46D0-40B010FF4E68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pattern matching to give you conditional clauses!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abs :: Int -&gt; Int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abs x 	| x &gt;= 0    = x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     		| otherwise = -x</a:t>
            </a: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 your turn …</a:t>
            </a:r>
            <a:endParaRPr lang="en-US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lists?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x:xs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 []?</a:t>
            </a: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	reverse :: [a] -&gt; [a]	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function to reverse a list</a:t>
            </a: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18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94BBC-4B59-B197-9985-09DF0C44A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769CCC-BFBC-D184-0537-EDAF486775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Lambda functions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C9A48EA-B484-FA66-D433-A6EEB8391E26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Anonymous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Functions that don’t need names!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when a function is only used once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\x y -&gt; x + y</a:t>
            </a: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ghci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&gt; (\x y) 4 5</a:t>
            </a: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ghci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&gt; 9</a:t>
            </a: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really useful when it comes to maps and folds which we will visit next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FCE3F-6EE3-01AE-DEEC-BB44F90B6CF4}"/>
              </a:ext>
            </a:extLst>
          </p:cNvPr>
          <p:cNvSpPr txBox="1"/>
          <p:nvPr/>
        </p:nvSpPr>
        <p:spPr>
          <a:xfrm>
            <a:off x="9626600" y="2095500"/>
            <a:ext cx="9060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/>
              <a:t>𝛌</a:t>
            </a:r>
          </a:p>
        </p:txBody>
      </p:sp>
    </p:spTree>
    <p:extLst>
      <p:ext uri="{BB962C8B-B14F-4D97-AF65-F5344CB8AC3E}">
        <p14:creationId xmlns:p14="http://schemas.microsoft.com/office/powerpoint/2010/main" val="1390568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4823-5035-5C1F-6FC1-B879F64F1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96EF05-B7A8-2C4F-0D23-A3B8BCAB17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76813" y="378734"/>
            <a:ext cx="10488901" cy="62532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/>
              <a:t>Partial application: curried functions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09E779-4F38-14D4-B6C3-6E055F8461A7}"/>
              </a:ext>
            </a:extLst>
          </p:cNvPr>
          <p:cNvSpPr txBox="1">
            <a:spLocks/>
          </p:cNvSpPr>
          <p:nvPr/>
        </p:nvSpPr>
        <p:spPr>
          <a:xfrm>
            <a:off x="376813" y="1206274"/>
            <a:ext cx="11716378" cy="4656554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Applying a function to fewer arguments than it needs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will evaluate function on provided arguments and returns a new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addThreeNos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:: Int -&gt;Int -&gt; Int -&gt; Int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addThreeNos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x y z = x + y + z</a:t>
            </a: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addFive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=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addThreeNos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5 				(\y z -&gt; 5 + y + z)			</a:t>
            </a:r>
          </a:p>
          <a:p>
            <a:pPr algn="l"/>
            <a:endParaRPr lang="en-US" b="1" dirty="0">
              <a:latin typeface="Comic Sans MS" panose="030F0902030302020204" pitchFamily="66" charset="0"/>
              <a:cs typeface="Arial" panose="020B0604020202020204" pitchFamily="34" charset="0"/>
            </a:endParaRP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ghci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&gt; </a:t>
            </a:r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addFive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 3 4 </a:t>
            </a:r>
          </a:p>
          <a:p>
            <a:pPr algn="l"/>
            <a:r>
              <a:rPr lang="en-US" b="1" dirty="0" err="1">
                <a:latin typeface="Comic Sans MS" panose="030F0902030302020204" pitchFamily="66" charset="0"/>
                <a:cs typeface="Arial" panose="020B0604020202020204" pitchFamily="34" charset="0"/>
              </a:rPr>
              <a:t>ghci</a:t>
            </a:r>
            <a:r>
              <a:rPr lang="en-US" b="1" dirty="0">
                <a:latin typeface="Comic Sans MS" panose="030F0902030302020204" pitchFamily="66" charset="0"/>
                <a:cs typeface="Arial" panose="020B0604020202020204" pitchFamily="34" charset="0"/>
              </a:rPr>
              <a:t>&gt; 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712774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Op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Inner Slide Op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Title Slide Op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Title Slide Op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723</Words>
  <Application>Microsoft Office PowerPoint</Application>
  <PresentationFormat>Widescreen</PresentationFormat>
  <Paragraphs>148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Arial</vt:lpstr>
      <vt:lpstr>Comic Sans MS</vt:lpstr>
      <vt:lpstr>Title Slide Options</vt:lpstr>
      <vt:lpstr>Default Inner Slide Options</vt:lpstr>
      <vt:lpstr>Section Title Slide Options</vt:lpstr>
      <vt:lpstr>End Title Slide Option</vt:lpstr>
      <vt:lpstr>5CM524 Functional Programming</vt:lpstr>
      <vt:lpstr>5CM524 Functional Programming Lecture 3 Functions</vt:lpstr>
      <vt:lpstr>Today</vt:lpstr>
      <vt:lpstr>Flashback!</vt:lpstr>
      <vt:lpstr>Function definitions</vt:lpstr>
      <vt:lpstr>Pattern matching</vt:lpstr>
      <vt:lpstr>Guards … </vt:lpstr>
      <vt:lpstr>Lambda functions</vt:lpstr>
      <vt:lpstr>Partial application: curried functions</vt:lpstr>
      <vt:lpstr>map</vt:lpstr>
      <vt:lpstr>map</vt:lpstr>
      <vt:lpstr>A slightly bigger example: Caesar Cypher </vt:lpstr>
      <vt:lpstr>Running our programme</vt:lpstr>
      <vt:lpstr>This week we looked at types and classes as well as lists and tuples.  Next week: Recursive functions!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Muessig</dc:creator>
  <cp:lastModifiedBy>Youbing Zhao</cp:lastModifiedBy>
  <cp:revision>6</cp:revision>
  <dcterms:created xsi:type="dcterms:W3CDTF">2021-03-18T09:19:43Z</dcterms:created>
  <dcterms:modified xsi:type="dcterms:W3CDTF">2025-08-23T11:40:33Z</dcterms:modified>
</cp:coreProperties>
</file>