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2" r:id="rId1"/>
    <p:sldMasterId id="2147483660" r:id="rId2"/>
    <p:sldMasterId id="2147483687" r:id="rId3"/>
    <p:sldMasterId id="2147483688" r:id="rId4"/>
  </p:sldMasterIdLst>
  <p:notesMasterIdLst>
    <p:notesMasterId r:id="rId22"/>
  </p:notesMasterIdLst>
  <p:handoutMasterIdLst>
    <p:handoutMasterId r:id="rId23"/>
  </p:handoutMasterIdLst>
  <p:sldIdLst>
    <p:sldId id="279" r:id="rId5"/>
    <p:sldId id="284" r:id="rId6"/>
    <p:sldId id="293" r:id="rId7"/>
    <p:sldId id="297" r:id="rId8"/>
    <p:sldId id="317" r:id="rId9"/>
    <p:sldId id="318" r:id="rId10"/>
    <p:sldId id="294" r:id="rId11"/>
    <p:sldId id="301" r:id="rId12"/>
    <p:sldId id="320" r:id="rId13"/>
    <p:sldId id="305" r:id="rId14"/>
    <p:sldId id="304" r:id="rId15"/>
    <p:sldId id="303" r:id="rId16"/>
    <p:sldId id="316" r:id="rId17"/>
    <p:sldId id="302" r:id="rId18"/>
    <p:sldId id="313" r:id="rId19"/>
    <p:sldId id="314" r:id="rId20"/>
    <p:sldId id="292" r:id="rId21"/>
  </p:sldIdLst>
  <p:sldSz cx="12192000" cy="6858000"/>
  <p:notesSz cx="6858000" cy="9144000"/>
  <p:embeddedFontLst>
    <p:embeddedFont>
      <p:font typeface="Comic Sans MS" panose="030F0702030302020204" pitchFamily="66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Muessig" initials="SM" lastIdx="1" clrIdx="0">
    <p:extLst>
      <p:ext uri="{19B8F6BF-5375-455C-9EA6-DF929625EA0E}">
        <p15:presenceInfo xmlns:p15="http://schemas.microsoft.com/office/powerpoint/2012/main" userId="S::783655@derby.ac.uk::7cbef656-c224-4823-a7ca-5bdfffe516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D0"/>
    <a:srgbClr val="AB9668"/>
    <a:srgbClr val="E83A5F"/>
    <a:srgbClr val="9DA0A1"/>
    <a:srgbClr val="EDF4F5"/>
    <a:srgbClr val="FEF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B3DDF-E47F-5F41-A846-66607F7E8A42}" v="2" dt="2024-10-17T14:23:46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519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Reiff-Marganiec" userId="01d46c1f-18bd-4200-a0f3-6735a5e2e25c" providerId="ADAL" clId="{AF8B3DDF-E47F-5F41-A846-66607F7E8A42}"/>
    <pc:docChg chg="custSel addSld modSld sldOrd">
      <pc:chgData name="Stephan Reiff-Marganiec" userId="01d46c1f-18bd-4200-a0f3-6735a5e2e25c" providerId="ADAL" clId="{AF8B3DDF-E47F-5F41-A846-66607F7E8A42}" dt="2024-10-17T15:35:46.774" v="333" actId="20577"/>
      <pc:docMkLst>
        <pc:docMk/>
      </pc:docMkLst>
      <pc:sldChg chg="modNotesTx">
        <pc:chgData name="Stephan Reiff-Marganiec" userId="01d46c1f-18bd-4200-a0f3-6735a5e2e25c" providerId="ADAL" clId="{AF8B3DDF-E47F-5F41-A846-66607F7E8A42}" dt="2024-10-17T15:34:52.276" v="332" actId="20577"/>
        <pc:sldMkLst>
          <pc:docMk/>
          <pc:sldMk cId="643184459" sldId="297"/>
        </pc:sldMkLst>
      </pc:sldChg>
      <pc:sldChg chg="modNotesTx">
        <pc:chgData name="Stephan Reiff-Marganiec" userId="01d46c1f-18bd-4200-a0f3-6735a5e2e25c" providerId="ADAL" clId="{AF8B3DDF-E47F-5F41-A846-66607F7E8A42}" dt="2024-10-17T15:35:46.774" v="333" actId="20577"/>
        <pc:sldMkLst>
          <pc:docMk/>
          <pc:sldMk cId="3462713569" sldId="301"/>
        </pc:sldMkLst>
      </pc:sldChg>
      <pc:sldChg chg="modSp add mod ord modNotesTx">
        <pc:chgData name="Stephan Reiff-Marganiec" userId="01d46c1f-18bd-4200-a0f3-6735a5e2e25c" providerId="ADAL" clId="{AF8B3DDF-E47F-5F41-A846-66607F7E8A42}" dt="2024-10-17T14:54:03.715" v="331" actId="255"/>
        <pc:sldMkLst>
          <pc:docMk/>
          <pc:sldMk cId="341011676" sldId="314"/>
        </pc:sldMkLst>
        <pc:spChg chg="mod">
          <ac:chgData name="Stephan Reiff-Marganiec" userId="01d46c1f-18bd-4200-a0f3-6735a5e2e25c" providerId="ADAL" clId="{AF8B3DDF-E47F-5F41-A846-66607F7E8A42}" dt="2024-10-17T14:51:18.818" v="33" actId="20577"/>
          <ac:spMkLst>
            <pc:docMk/>
            <pc:sldMk cId="341011676" sldId="314"/>
            <ac:spMk id="4" creationId="{B69E9A84-1C88-751C-5F28-CC54DEC01D4B}"/>
          </ac:spMkLst>
        </pc:spChg>
        <pc:spChg chg="mod">
          <ac:chgData name="Stephan Reiff-Marganiec" userId="01d46c1f-18bd-4200-a0f3-6735a5e2e25c" providerId="ADAL" clId="{AF8B3DDF-E47F-5F41-A846-66607F7E8A42}" dt="2024-10-17T14:54:03.715" v="331" actId="255"/>
          <ac:spMkLst>
            <pc:docMk/>
            <pc:sldMk cId="341011676" sldId="314"/>
            <ac:spMk id="5" creationId="{78A351EE-9712-CD93-A90B-FE7FFDD4FF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604652-5E11-4230-9000-8C35082972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5CF6F-D16A-4F0E-B917-05BE8D0834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A0036-09DF-4D2A-AEFF-E9AB792F28D5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F2FA1-71D1-470E-B479-A40F32829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055A2-8A6C-43FA-9F2D-E10D53E42C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8236D-37A7-43F7-9CEB-34F295D1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9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4208-728D-D446-8F2A-557B5FF9CB05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B9F09-74A6-D04B-8146-D9B1DE98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7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D2844-034B-F5DA-2E88-E11A94D8E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F03C2-1C1E-ECFC-E1B5-12BB495B5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03318-A159-6193-7DF8-A9BD1CB6C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through an example on how this one works. Point out the base case of single element list and how we have two base cases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0399F-4338-842C-6006-06DAD1FDF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BF630-8EA5-8CCB-F5BD-A4AD8E2D2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52F98-7993-1FCC-9539-4E2EC8802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DEB08-3B7C-FF98-3A92-FB129E1E4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with a couple of examples, working up from empty lists, single element lists to a longer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ED73A-7399-127F-150B-F858890C7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2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DDF8-4F5B-615D-A4FD-D18FA14A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0F01A-EDEE-9E8D-9D38-E92E76382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453B0-C67B-8116-5E46-947796342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where did on previous slide</a:t>
            </a:r>
          </a:p>
          <a:p>
            <a:endParaRPr lang="en-US" dirty="0"/>
          </a:p>
          <a:p>
            <a:r>
              <a:rPr lang="en-US" dirty="0"/>
              <a:t>Here is an example for let: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calculate :: Float -&gt; Float -&gt; Float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calculate x y =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let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sumXY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= x + y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    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productXY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= x * y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in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sumXY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+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productXY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Expression evaluated as function is in ‘in’; let defines some bits on the way. Just makes things look tidier (sometimes)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A157-6DB7-0B85-53AE-E35CB1B95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DDF8-4F5B-615D-A4FD-D18FA14A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0F01A-EDEE-9E8D-9D38-E92E76382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453B0-C67B-8116-5E46-947796342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where did on previous slide</a:t>
            </a:r>
          </a:p>
          <a:p>
            <a:endParaRPr lang="en-US" dirty="0"/>
          </a:p>
          <a:p>
            <a:r>
              <a:rPr lang="en-US" dirty="0"/>
              <a:t>Here is an example for let: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calculate :: Float -&gt; Float -&gt; Float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calculate x y =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let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sumXY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= x + y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    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productXY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= x * y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in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sumXY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+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productXY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Expression evaluated as function is in ‘in’; let defines some bits on the way. Just makes things look tidier (sometimes)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A157-6DB7-0B85-53AE-E35CB1B95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D7710-3639-7FFC-0240-DC8F09921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D945E-434F-55AA-C3A5-B0D805211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5E98D-17D5-0070-62C2-7E97D29AF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talk through.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6AB8-D1E2-9B7E-6E76-560504DF7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8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040D7-ABFA-1050-E5F1-7E59CE3ED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5E096-D6C7-0559-19F1-08DEE2887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9A6D3-2A84-2E1B-1E2A-191D24D63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talk through.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5BE8D-9998-0495-4F24-EAD212DB6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640-7EE2-25DC-47B6-3620428C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69AC1-8928-AE63-8B30-1B57C8C0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AC29C-E0D9-8FF0-7F49-77E93A48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7433-ADD5-5B01-CE0A-154211DAA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0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F7D6-B447-712A-66BB-391D8E8C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93A40-73B4-D7A5-F92C-4DC1046CF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59291-0472-7363-8EE2-6EC9CB8BC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AE9C4-FCDE-7FC8-6FAF-381696080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D47C2-B699-C6FC-DF21-85253425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4EAB8-0A75-1DB6-1446-041CF56A0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DDAA7-4B8C-1811-F1E8-9B75995A2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20FCF-5DF1-6A70-8CE9-6FEF2AC56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A973-0B05-D6E2-CBFE-8C702A2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9187BF-73D0-F788-32F7-B1A6120CC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EEBC2-AC65-508B-2D05-740FC3F1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374C-14E7-8F51-95C9-7E10E8916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A7CF0-36FA-4E79-C450-9230CD298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1AD61-DB73-4404-B812-1AF0812FF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B491B-E57A-71C6-20F0-60951ECDE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8DD8-01CE-B53B-48FA-251A0610A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2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A973-0B05-D6E2-CBFE-8C702A2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9187BF-73D0-F788-32F7-B1A6120CC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EEBC2-AC65-508B-2D05-740FC3F1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374C-14E7-8F51-95C9-7E10E8916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A973-0B05-D6E2-CBFE-8C702A2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9187BF-73D0-F788-32F7-B1A6120CC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EEBC2-AC65-508B-2D05-740FC3F1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374C-14E7-8F51-95C9-7E10E8916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D7AE0-F0BE-79C2-9E7E-972B886EE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8FBF9-F48F-F3A7-7061-86C8024BD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EAF57-171B-B444-2E14-CBDC2DD8C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the function through by looking at the stack of calls/ rewrite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2FC6-5C66-D81A-908F-166B2C6AF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E63BA-4124-FC89-2627-AF2283C2A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A8C676-FFD2-4508-686E-9D176D506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CA388-6E15-DC8D-38DB-51E99FFD8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FFBBC-C5E8-AD5B-C13F-C5FF7C253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E63BA-4124-FC89-2627-AF2283C2A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A8C676-FFD2-4508-686E-9D176D506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CA388-6E15-DC8D-38DB-51E99FFD8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FFBBC-C5E8-AD5B-C13F-C5FF7C253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iversity of Derby Logo">
            <a:extLst>
              <a:ext uri="{FF2B5EF4-FFF2-40B4-BE49-F238E27FC236}">
                <a16:creationId xmlns:a16="http://schemas.microsoft.com/office/drawing/2014/main" id="{56D74247-88E8-486E-9FA8-3C25A135B1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041" y="373818"/>
            <a:ext cx="976408" cy="989171"/>
          </a:xfrm>
          <a:prstGeom prst="rect">
            <a:avLst/>
          </a:prstGeom>
        </p:spPr>
      </p:pic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4733D3B3-40AE-BF86-CE7B-439049903E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35" y="5924332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Slide Option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versity of Derby Logo">
            <a:extLst>
              <a:ext uri="{FF2B5EF4-FFF2-40B4-BE49-F238E27FC236}">
                <a16:creationId xmlns:a16="http://schemas.microsoft.com/office/drawing/2014/main" id="{EB9286DE-D286-45D1-B9D6-B0AF16D897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Slide Option 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versity of Derby Logo">
            <a:extLst>
              <a:ext uri="{FF2B5EF4-FFF2-40B4-BE49-F238E27FC236}">
                <a16:creationId xmlns:a16="http://schemas.microsoft.com/office/drawing/2014/main" id="{EB9286DE-D286-45D1-B9D6-B0AF16D897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Slide Option 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versity of Derby Logo">
            <a:extLst>
              <a:ext uri="{FF2B5EF4-FFF2-40B4-BE49-F238E27FC236}">
                <a16:creationId xmlns:a16="http://schemas.microsoft.com/office/drawing/2014/main" id="{EB9286DE-D286-45D1-B9D6-B0AF16D897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2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Inn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2ADAF4DC-3D58-BE65-22A7-3427D5211A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13" y="6182886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 Slide O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0457326B-AEDA-C427-159C-58A4826275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65" y="5924331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Option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Derby Logo">
            <a:extLst>
              <a:ext uri="{FF2B5EF4-FFF2-40B4-BE49-F238E27FC236}">
                <a16:creationId xmlns:a16="http://schemas.microsoft.com/office/drawing/2014/main" id="{5CD4B156-5E4A-ED68-2B68-0F51AA2842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A232F-E2A5-4C45-76E7-2E89173DE5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735" y="5927383"/>
            <a:ext cx="418005" cy="5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6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versity of Derby Logo">
            <a:extLst>
              <a:ext uri="{FF2B5EF4-FFF2-40B4-BE49-F238E27FC236}">
                <a16:creationId xmlns:a16="http://schemas.microsoft.com/office/drawing/2014/main" id="{444FD617-6C2D-4513-9458-B423D236DB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  <p:pic>
        <p:nvPicPr>
          <p:cNvPr id="3" name="Picture 2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A63E25F7-3764-70C6-B801-0C3349C879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35" y="5924332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versity of Derby Logo">
            <a:extLst>
              <a:ext uri="{FF2B5EF4-FFF2-40B4-BE49-F238E27FC236}">
                <a16:creationId xmlns:a16="http://schemas.microsoft.com/office/drawing/2014/main" id="{298B09FA-9037-457E-ABF5-4606C5BB6C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041" y="373818"/>
            <a:ext cx="976408" cy="9891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38C34E-C9C6-4766-4940-7D750675CB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735" y="5927383"/>
            <a:ext cx="418005" cy="5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A232F-E2A5-4C45-76E7-2E89173DE5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735" y="5927383"/>
            <a:ext cx="418005" cy="567510"/>
          </a:xfrm>
          <a:prstGeom prst="rect">
            <a:avLst/>
          </a:prstGeom>
        </p:spPr>
      </p:pic>
      <p:pic>
        <p:nvPicPr>
          <p:cNvPr id="8" name="Picture 7" descr="University of Derby Logo">
            <a:extLst>
              <a:ext uri="{FF2B5EF4-FFF2-40B4-BE49-F238E27FC236}">
                <a16:creationId xmlns:a16="http://schemas.microsoft.com/office/drawing/2014/main" id="{BE29B393-711A-C9F2-0837-B448E88B3D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041" y="373818"/>
            <a:ext cx="976408" cy="9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Inn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2ADAF4DC-3D58-BE65-22A7-3427D5211A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13" y="6182886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/Blue Accessibility Option">
    <p:bg>
      <p:bgPr>
        <a:solidFill>
          <a:srgbClr val="ED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B1E41A37-450A-2EDE-73FF-B31D1C5E0A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13" y="6182886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slexia Accessibility Option">
    <p:bg>
      <p:bgPr>
        <a:solidFill>
          <a:srgbClr val="FE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884D7F82-3B95-DE3F-8695-78964CA688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13" y="6182886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Slide Option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versity of Derby Logo">
            <a:extLst>
              <a:ext uri="{FF2B5EF4-FFF2-40B4-BE49-F238E27FC236}">
                <a16:creationId xmlns:a16="http://schemas.microsoft.com/office/drawing/2014/main" id="{EB9286DE-D286-45D1-B9D6-B0AF16D897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7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0" r:id="rId2"/>
    <p:sldLayoutId id="2147483685" r:id="rId3"/>
    <p:sldLayoutId id="2147483686" r:id="rId4"/>
    <p:sldLayoutId id="214748368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46C0F0-6525-4640-8756-D75A5DA09724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7B83616-CECF-476F-A98B-502B4428A4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BB7826-BDB1-4376-8783-E00BD22989CB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47619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6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9" r:id="rId2"/>
    <p:sldLayoutId id="2147483680" r:id="rId3"/>
    <p:sldLayoutId id="2147483681" r:id="rId4"/>
    <p:sldLayoutId id="214748369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D7BD53-FEB5-4B7E-A03C-B2E105D4E3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041" y="373818"/>
            <a:ext cx="976407" cy="989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18B86-6EAC-48BC-934C-E30B4D7295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9690" y="734801"/>
            <a:ext cx="1063361" cy="2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540E-CBCF-46A7-8746-963FF11322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98" y="1745152"/>
            <a:ext cx="6799263" cy="13239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CM524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Functional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E6D359-338A-F391-293A-EC630323A706}"/>
              </a:ext>
            </a:extLst>
          </p:cNvPr>
          <p:cNvSpPr txBox="1">
            <a:spLocks/>
          </p:cNvSpPr>
          <p:nvPr/>
        </p:nvSpPr>
        <p:spPr>
          <a:xfrm>
            <a:off x="267198" y="3544111"/>
            <a:ext cx="4656494" cy="193899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 Youbing Zhao</a:t>
            </a:r>
            <a:endParaRPr lang="en-GB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 Stephan Reiff-</a:t>
            </a:r>
            <a:r>
              <a:rPr lang="en-GB" sz="2400" b="1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Marganiec</a:t>
            </a: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University of Derby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GB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2025-2026</a:t>
            </a:r>
          </a:p>
        </p:txBody>
      </p:sp>
    </p:spTree>
    <p:extLst>
      <p:ext uri="{BB962C8B-B14F-4D97-AF65-F5344CB8AC3E}">
        <p14:creationId xmlns:p14="http://schemas.microsoft.com/office/powerpoint/2010/main" val="373633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6472-D2E5-A936-2F95-E57B1C2AC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48F78-1A85-0B5F-B28A-BC989B91BF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Check if a list is sorted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AFD2F4-8B2A-0C82-46D0-40B010FF4E68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pattern matching to give you conditional clauses!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isSorted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[Int] -&gt; Bool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isSorted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[]       = True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isSorted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[_]      = True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isSorted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x:y:xs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 = (x &lt;= y) &amp;&amp;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isSorted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y:xs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	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8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94BBC-4B59-B197-9985-09DF0C44A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69CCC-BFBC-D184-0537-EDAF486775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Insertion Sort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9A48EA-B484-FA66-D433-A6EEB8391E26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-- Insert a single element into a sorted list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insert :: Int -&gt; [Int] -&gt; [Int]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insert x [] = [x]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insert x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y:ys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	 | x &lt;= y    = x : y :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 -- Insert before the first larger element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 	 | otherwise = y : insert x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 -- Continue inserting into the tail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-- Insertion sort function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insertionSort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[Int] -&gt; [Int]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insertionSort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[] = []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insertionSort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x:xs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 = insert x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insertionSort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56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FAFA4-8AF7-71B8-D8B8-047BD2A6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EA3F6E-76E7-FE65-91F4-B68219FD92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where and let 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59A7EB-C9FE-26CA-2729-780F9A673A8E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local bindings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local bindings or helper functions within a larger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used to simplify or organize the code by breaking it into smaller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Scope:</a:t>
            </a: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introduces bindings within an expression, and its scope is limited to that expression.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defines bindings for the entire function, and the bindings are written after the function body.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Placement: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part of the expression and can appear anywhere within the function.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comes after the function's main body.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2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FAFA4-8AF7-71B8-D8B8-047BD2A6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EA3F6E-76E7-FE65-91F4-B68219FD92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where and let examples 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59A7EB-C9FE-26CA-2729-780F9A673A8E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98670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taxable x = x - allowance </a:t>
            </a:r>
          </a:p>
          <a:p>
            <a:pPr lvl="2"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where </a:t>
            </a:r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allowance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= 12570.0</a:t>
            </a:r>
          </a:p>
          <a:p>
            <a:pPr lvl="2"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lvl="2" algn="l"/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tax x =</a:t>
            </a:r>
          </a:p>
          <a:p>
            <a:pPr lvl="2" algn="l"/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	let rate = 0.2</a:t>
            </a:r>
          </a:p>
          <a:p>
            <a:pPr lvl="2" algn="l"/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	in  taxable x * rate</a:t>
            </a:r>
          </a:p>
          <a:p>
            <a:pPr lvl="2"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lvl="2"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tax x =</a:t>
            </a:r>
          </a:p>
          <a:p>
            <a:pPr lvl="2"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let (rate, allowance)  = (0.2, </a:t>
            </a:r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12570.0)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lvl="2"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in ( x - allowance) * rate</a:t>
            </a:r>
          </a:p>
          <a:p>
            <a:pPr lvl="2"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lvl="2" algn="l"/>
            <a:r>
              <a:rPr lang="en-US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double_tax</a:t>
            </a:r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 x =</a:t>
            </a:r>
          </a:p>
          <a:p>
            <a:pPr lvl="2" algn="l"/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	2 * let (rate, allowance)  = (0.2, 12570.0)</a:t>
            </a:r>
          </a:p>
          <a:p>
            <a:pPr lvl="2" algn="l"/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	in ( x - allowance) * rate</a:t>
            </a:r>
          </a:p>
          <a:p>
            <a:pPr lvl="2"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lvl="2" algn="l"/>
            <a:r>
              <a:rPr lang="it-IT" b="1" dirty="0">
                <a:latin typeface="Comic Sans MS" panose="030F0902030302020204" pitchFamily="66" charset="0"/>
                <a:cs typeface="Arial" panose="020B0604020202020204" pitchFamily="34" charset="0"/>
              </a:rPr>
              <a:t>let area r = r * r * </a:t>
            </a:r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pi</a:t>
            </a:r>
            <a:endParaRPr lang="it-IT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lvl="2" algn="l"/>
            <a:r>
              <a:rPr lang="it-IT" b="1" dirty="0">
                <a:latin typeface="Comic Sans MS" panose="030F0902030302020204" pitchFamily="66" charset="0"/>
                <a:cs typeface="Arial" panose="020B0604020202020204" pitchFamily="34" charset="0"/>
              </a:rPr>
              <a:t>in (</a:t>
            </a:r>
            <a:r>
              <a:rPr lang="it-IT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area</a:t>
            </a:r>
            <a:r>
              <a:rPr lang="it-IT" b="1" dirty="0">
                <a:latin typeface="Comic Sans MS" panose="030F0902030302020204" pitchFamily="66" charset="0"/>
                <a:cs typeface="Arial" panose="020B0604020202020204" pitchFamily="34" charset="0"/>
              </a:rPr>
              <a:t> 5, </a:t>
            </a:r>
            <a:r>
              <a:rPr lang="it-IT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area</a:t>
            </a:r>
            <a:r>
              <a:rPr lang="it-IT" b="1" dirty="0">
                <a:latin typeface="Comic Sans MS" panose="030F0902030302020204" pitchFamily="66" charset="0"/>
                <a:cs typeface="Arial" panose="020B0604020202020204" pitchFamily="34" charset="0"/>
              </a:rPr>
              <a:t> 2,</a:t>
            </a:r>
            <a:r>
              <a:rPr lang="it-IT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 area 1</a:t>
            </a:r>
            <a:r>
              <a:rPr lang="it-IT" b="1" dirty="0"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0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4823-5035-5C1F-6FC1-B879F64F1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96EF05-B7A8-2C4F-0D23-A3B8BCAB17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Merge Sort (1)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09E779-4F38-14D4-B6C3-6E055F8461A7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has two slides: merging two lists and the control that splits into 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halfs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-- Merges two sorted lists into one sorted list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merge :: [Int] -&gt; [Int] -&gt; [Int]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merge []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ys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merge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[] =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merge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x:xs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y:ys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	 | x &lt;= y   = x : merge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y:ys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 	| otherwise = y : merge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x:xs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ys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1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B2C8-967F-86C3-8152-5CF6F87C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5651E9-A2C9-63A4-DB70-28BCBA0705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Merge Sort (2)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A09EF0-623F-BE71-9653-86970807FEFA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-- Merge sort function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mergeSort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[Int] -&gt; [Int]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mergeSort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[] = []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mergeSort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[x] = [x]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mergeSort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= merge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mergeSort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left)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mergeSort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right)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 where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   (left, right) =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splitAt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(length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`div` 2)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Note: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splitAt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 :: Int -&gt; [a] -&gt; ([a], [a])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a list at a given index (in use above in middle). It returns a tuple with two lists!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0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F2F3-233D-5019-EFE5-218F0BD5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9E9A84-1C88-751C-5F28-CC54DEC01D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Defining recursive functions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A351EE-9712-CD93-A90B-FE7FFDD4FFC7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remember one thing from today then let it be this: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defining recursive functions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type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enumerate cases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simple cases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other cases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is hopefully obvious, (2) is thinking through what cases you have, (3) and (4) are about coding; first the cases without recursive calls then the ones with.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757D1-7997-A1C6-2E45-C5DC4964A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FF85-D0B3-F8C6-19DD-AD706E448F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98" y="1745152"/>
            <a:ext cx="6799263" cy="255454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week we looked at recursive functions and sorting of lists.</a:t>
            </a:r>
            <a:b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week: recursive </a:t>
            </a:r>
            <a:r>
              <a:rPr lang="en-GB" sz="24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functions and trees </a:t>
            </a:r>
            <a: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(which you will need for the assignment)</a:t>
            </a:r>
            <a:b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GB" sz="4000" i="0" u="none" strike="noStrike" kern="1200" cap="none" spc="0" normalizeH="0" baseline="0" noProof="0" dirty="0">
              <a:solidFill>
                <a:schemeClr val="tx1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7CCD-A396-05AE-2AFE-A270C514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D9D1-3415-6641-0A15-90C3EC9F01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98" y="1745152"/>
            <a:ext cx="6799263" cy="16927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CM524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Functional Programming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Lecture 4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Recursive Functions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321FFB-D1F6-61DE-21FE-EF8B0E0EDECE}"/>
              </a:ext>
            </a:extLst>
          </p:cNvPr>
          <p:cNvSpPr txBox="1">
            <a:spLocks/>
          </p:cNvSpPr>
          <p:nvPr/>
        </p:nvSpPr>
        <p:spPr>
          <a:xfrm>
            <a:off x="267198" y="4779622"/>
            <a:ext cx="4656494" cy="193899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 Youbing Zhao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 Stephan Reiff-</a:t>
            </a:r>
            <a:r>
              <a:rPr lang="en-GB" sz="2400" b="1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Marganiec</a:t>
            </a: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University of Derby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GB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2025-2026</a:t>
            </a:r>
          </a:p>
        </p:txBody>
      </p:sp>
    </p:spTree>
    <p:extLst>
      <p:ext uri="{BB962C8B-B14F-4D97-AF65-F5344CB8AC3E}">
        <p14:creationId xmlns:p14="http://schemas.microsoft.com/office/powerpoint/2010/main" val="4396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D9C8-C3C9-E844-58BE-30241D61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5AA48C-28CB-7B75-5AF0-D777BEF64B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Today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5FBD3C-D6AE-C9BF-606E-EBDCAAD9155E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Sorting Algorithms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9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70B6-F482-C67E-04BF-C202383E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6C6E3-45C0-F2B8-A10C-B649E8E475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Recursive functions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00B026E-074C-1002-72B0-AEC80377BC03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recursion?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function that calls itself to solve a smaller instance of the same problem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 function that is defined in terms of itself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Recursion in Haskell replaces iteration (loops)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ideas: Base case and recursive case.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Recursion is commonly used to process lists, trees, and other recursive data structures.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example:</a:t>
            </a:r>
            <a:endParaRPr lang="en-US" sz="24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lvl="1" algn="l"/>
            <a:r>
              <a:rPr lang="en-US" sz="2400" b="1" dirty="0">
                <a:latin typeface="Comic Sans MS" panose="030F0902030302020204" pitchFamily="66" charset="0"/>
                <a:cs typeface="Arial" panose="020B0604020202020204" pitchFamily="34" charset="0"/>
              </a:rPr>
              <a:t>	factorial :: Int -&gt; Int</a:t>
            </a:r>
          </a:p>
          <a:p>
            <a:pPr lvl="1" algn="l"/>
            <a:r>
              <a:rPr lang="en-US" sz="2400" b="1" dirty="0">
                <a:latin typeface="Comic Sans MS" panose="030F0902030302020204" pitchFamily="66" charset="0"/>
                <a:cs typeface="Arial" panose="020B0604020202020204" pitchFamily="34" charset="0"/>
              </a:rPr>
              <a:t>	factorial 0 = 1</a:t>
            </a:r>
          </a:p>
          <a:p>
            <a:pPr lvl="1" algn="l"/>
            <a:r>
              <a:rPr lang="en-US" sz="2400" b="1" dirty="0">
                <a:latin typeface="Comic Sans MS" panose="030F0902030302020204" pitchFamily="66" charset="0"/>
                <a:cs typeface="Arial" panose="020B0604020202020204" pitchFamily="34" charset="0"/>
              </a:rPr>
              <a:t>	factorial n = n * factorial (n - 1)</a:t>
            </a:r>
          </a:p>
        </p:txBody>
      </p:sp>
    </p:spTree>
    <p:extLst>
      <p:ext uri="{BB962C8B-B14F-4D97-AF65-F5344CB8AC3E}">
        <p14:creationId xmlns:p14="http://schemas.microsoft.com/office/powerpoint/2010/main" val="64318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D9C8-C3C9-E844-58BE-30241D61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5AA48C-28CB-7B75-5AF0-D777BEF64B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Recursive functions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5FBD3C-D6AE-C9BF-606E-EBDCAAD9155E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 example:</a:t>
            </a:r>
            <a:endParaRPr lang="en-US" altLang="zh-CN" sz="24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2400" b="1" dirty="0">
                <a:latin typeface="Comic Sans MS" panose="030F0902030302020204" pitchFamily="66" charset="0"/>
                <a:cs typeface="Arial" panose="020B0604020202020204" pitchFamily="34" charset="0"/>
              </a:rPr>
              <a:t>	factorial :: Int -&gt; Int</a:t>
            </a:r>
          </a:p>
          <a:p>
            <a:pPr lvl="1" algn="l"/>
            <a:r>
              <a:rPr lang="en-US" altLang="zh-CN" sz="2400" b="1" dirty="0">
                <a:latin typeface="Comic Sans MS" panose="030F0902030302020204" pitchFamily="66" charset="0"/>
                <a:cs typeface="Arial" panose="020B0604020202020204" pitchFamily="34" charset="0"/>
              </a:rPr>
              <a:t>	factorial 0 = 1</a:t>
            </a:r>
          </a:p>
          <a:p>
            <a:pPr lvl="1" algn="l"/>
            <a:r>
              <a:rPr lang="en-US" altLang="zh-CN" sz="2400" b="1" dirty="0">
                <a:latin typeface="Comic Sans MS" panose="030F0902030302020204" pitchFamily="66" charset="0"/>
                <a:cs typeface="Arial" panose="020B0604020202020204" pitchFamily="34" charset="0"/>
              </a:rPr>
              <a:t>	factorial n = n * factorial (n - 1)</a:t>
            </a:r>
          </a:p>
          <a:p>
            <a:pPr lvl="1" algn="l"/>
            <a:endParaRPr lang="en-US" sz="2400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Can you write a recursive function for Fibonacci sequence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fib(0) =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fib(1) =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fib(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n) = fib(n-1) + fib(n-2)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D9C8-C3C9-E844-58BE-30241D61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5AA48C-28CB-7B75-5AF0-D777BEF64B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Recursive functions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5FBD3C-D6AE-C9BF-606E-EBDCAAD9155E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Can you write a recursive function for Fibonacci sequence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fib(0) =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fib(1) =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fib(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n) = fib(n-1) + fib(n-2)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fib :: Int -&gt; Int</a:t>
            </a:r>
          </a:p>
          <a:p>
            <a:pPr algn="l" fontAlgn="base"/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fib 0 = 0</a:t>
            </a:r>
          </a:p>
          <a:p>
            <a:pPr algn="l" fontAlgn="base"/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fib 1 = 1</a:t>
            </a:r>
          </a:p>
          <a:p>
            <a:pPr algn="l" fontAlgn="base"/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fib n = fib (n-2) + fib (n - 1)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5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9DC79-899E-CCAF-6D61-E7689B9FB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110E07-198F-E247-05E3-597F1DA8C1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Anatomy of recursive functions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BACDA1-CF68-518C-009B-0F37417ECD26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case: The condition that stops the recursion, preventing infinite loops.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case: The part of the function where it calls itself with a "smaller" input.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example: Sum of a list of integers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sumList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[Int] -&gt; Int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-- Base case: empty list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sumList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[]     = 0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-- Recursive case: add head to sum of the rest of the list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sumList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x:xs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) = x +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sumList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9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8FFA-EE68-C367-4D1D-4554D6899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29499-07E5-4630-A7BE-A22BAC8044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Your turn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2EFDA9-C093-EC7F-DD9B-2A4C78ADA48C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your turn …</a:t>
            </a: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lengthList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[a] -&gt; Int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to calculate length of a list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maxInList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[Int] -&gt; Int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to find largest value in list</a:t>
            </a:r>
          </a:p>
        </p:txBody>
      </p:sp>
    </p:spTree>
    <p:extLst>
      <p:ext uri="{BB962C8B-B14F-4D97-AF65-F5344CB8AC3E}">
        <p14:creationId xmlns:p14="http://schemas.microsoft.com/office/powerpoint/2010/main" val="346271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8FFA-EE68-C367-4D1D-4554D6899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29499-07E5-4630-A7BE-A22BAC8044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Answer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2EFDA9-C093-EC7F-DD9B-2A4C78ADA48C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 latinLnBrk="0"/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lengthList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 :: [a] -&gt; Int</a:t>
            </a:r>
          </a:p>
          <a:p>
            <a:pPr algn="l" rtl="0" fontAlgn="base" latinLnBrk="0"/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lengthList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 [] = 0</a:t>
            </a:r>
          </a:p>
          <a:p>
            <a:pPr algn="l" rtl="0" fontAlgn="base" latinLnBrk="0"/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lengthList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 (_:</a:t>
            </a:r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) = 1 + </a:t>
            </a:r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lengthList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 </a:t>
            </a:r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endParaRPr lang="en-GB" altLang="zh-CN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 rtl="0" fontAlgn="base" latinLnBrk="0"/>
            <a:b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maxInList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 :: [Int] -&gt; Int</a:t>
            </a:r>
          </a:p>
          <a:p>
            <a:pPr algn="l" rtl="0" fontAlgn="base" latinLnBrk="0"/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maxInList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 [x] = x</a:t>
            </a:r>
          </a:p>
          <a:p>
            <a:pPr algn="l" rtl="0" fontAlgn="base" latinLnBrk="0"/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maxInList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 (</a:t>
            </a:r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x:xs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) = max x (</a:t>
            </a:r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maxInList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 </a:t>
            </a:r>
            <a:r>
              <a:rPr lang="en-GB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xs</a:t>
            </a:r>
            <a:r>
              <a:rPr lang="en-GB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</a:p>
          <a:p>
            <a:pPr algn="l" rtl="0" fontAlgn="base" latinLnBrk="0"/>
            <a:endParaRPr lang="en-GB" altLang="zh-CN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Comic Sans MS" panose="030F0902030302020204" pitchFamily="66" charset="0"/>
                <a:cs typeface="Arial" panose="020B0604020202020204" pitchFamily="34" charset="0"/>
              </a:rPr>
              <a:t>why there are parentheses  for </a:t>
            </a:r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x:xs</a:t>
            </a:r>
            <a:r>
              <a:rPr lang="en-US" altLang="zh-CN" b="1" dirty="0">
                <a:latin typeface="Comic Sans MS" panose="030F0902030302020204" pitchFamily="66" charset="0"/>
                <a:cs typeface="Arial" panose="020B0604020202020204" pitchFamily="34" charset="0"/>
              </a:rPr>
              <a:t>) ?</a:t>
            </a:r>
          </a:p>
          <a:p>
            <a:pPr algn="l"/>
            <a:r>
              <a:rPr lang="en-US" altLang="zh-CN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altLang="zh-CN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Function application binds tighter than any infix operator.</a:t>
            </a:r>
          </a:p>
          <a:p>
            <a:pPr algn="l" rtl="0" fontAlgn="base" latinLnBrk="0"/>
            <a:endParaRPr lang="en-GB" altLang="zh-CN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626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Op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Inner Slide Op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Title Slide Op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Title Slide Op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1338</Words>
  <Application>Microsoft Office PowerPoint</Application>
  <PresentationFormat>Widescreen</PresentationFormat>
  <Paragraphs>207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-webkit-standard</vt:lpstr>
      <vt:lpstr>Calibri</vt:lpstr>
      <vt:lpstr>Arial</vt:lpstr>
      <vt:lpstr>Comic Sans MS</vt:lpstr>
      <vt:lpstr>Title Slide Options</vt:lpstr>
      <vt:lpstr>Default Inner Slide Options</vt:lpstr>
      <vt:lpstr>Section Title Slide Options</vt:lpstr>
      <vt:lpstr>End Title Slide Option</vt:lpstr>
      <vt:lpstr>5CM524 Functional Programming</vt:lpstr>
      <vt:lpstr>5CM524 Functional Programming Lecture 4 Recursive Functions 1</vt:lpstr>
      <vt:lpstr>Today</vt:lpstr>
      <vt:lpstr>Recursive functions</vt:lpstr>
      <vt:lpstr>Recursive functions</vt:lpstr>
      <vt:lpstr>Recursive functions</vt:lpstr>
      <vt:lpstr>Anatomy of recursive functions</vt:lpstr>
      <vt:lpstr>Your turn</vt:lpstr>
      <vt:lpstr>Answer</vt:lpstr>
      <vt:lpstr>Check if a list is sorted</vt:lpstr>
      <vt:lpstr>Insertion Sort</vt:lpstr>
      <vt:lpstr>where and let </vt:lpstr>
      <vt:lpstr>where and let examples </vt:lpstr>
      <vt:lpstr>Merge Sort (1)</vt:lpstr>
      <vt:lpstr>Merge Sort (2)</vt:lpstr>
      <vt:lpstr>Defining recursive functions</vt:lpstr>
      <vt:lpstr>This week we looked at recursive functions and sorting of lists.  Next week: recursive functions and trees (which you will need for the assignment)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Muessig</dc:creator>
  <cp:lastModifiedBy>Youbing Zhao</cp:lastModifiedBy>
  <cp:revision>45</cp:revision>
  <dcterms:created xsi:type="dcterms:W3CDTF">2021-03-18T09:19:43Z</dcterms:created>
  <dcterms:modified xsi:type="dcterms:W3CDTF">2025-08-23T11:40:13Z</dcterms:modified>
</cp:coreProperties>
</file>