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7" roundtripDataSignature="AMtx7mjlYr1Bhy+66QRq072NM88Ldw9B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Lato"/>
              <a:buNone/>
              <a:defRPr sz="42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17" name="Google Shape;17;p38"/>
          <p:cNvSpPr txBox="1"/>
          <p:nvPr/>
        </p:nvSpPr>
        <p:spPr>
          <a:xfrm>
            <a:off x="6590950" y="3866975"/>
            <a:ext cx="194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" name="Google Shape;18;p38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4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5" name="Google Shape;85;p4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47"/>
          <p:cNvSpPr txBox="1"/>
          <p:nvPr>
            <p:ph type="title"/>
          </p:nvPr>
        </p:nvSpPr>
        <p:spPr>
          <a:xfrm>
            <a:off x="721225" y="523413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8" name="Google Shape;88;p47"/>
          <p:cNvSpPr txBox="1"/>
          <p:nvPr>
            <p:ph idx="1" type="body"/>
          </p:nvPr>
        </p:nvSpPr>
        <p:spPr>
          <a:xfrm>
            <a:off x="721225" y="1452775"/>
            <a:ext cx="33009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4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4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92" name="Google Shape;92;p4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4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4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8" name="Google Shape;98;p4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5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1" name="Google Shape;101;p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5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ato"/>
              <a:buNone/>
              <a:defRPr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5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5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3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3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Lato"/>
              <a:buNone/>
              <a:defRPr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">
  <p:cSld name="TITLE_AND_BODY_1_1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Heads up!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4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4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40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Προσοχή! 1">
  <p:cSld name="TITLE_AND_BODY_1_1_1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Quick Revision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4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4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4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4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" name="Google Shape;43;p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4" name="Google Shape;44;p4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4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7" name="Google Shape;47;p4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8" name="Google Shape;48;p4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4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4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4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4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Τίτλος και κύριο μέρος - Εκτός ύλης">
  <p:cSld name="TITLE_AND_BODY_1">
    <p:bg>
      <p:bgPr>
        <a:solidFill>
          <a:schemeClr val="lt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Not relevant for the assessment of the module!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4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4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4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4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4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4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4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45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72" name="Google Shape;72;p45"/>
          <p:cNvSpPr txBox="1"/>
          <p:nvPr>
            <p:ph idx="1" type="body"/>
          </p:nvPr>
        </p:nvSpPr>
        <p:spPr>
          <a:xfrm>
            <a:off x="729325" y="1474150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3" name="Google Shape;73;p45"/>
          <p:cNvSpPr txBox="1"/>
          <p:nvPr>
            <p:ph idx="2" type="body"/>
          </p:nvPr>
        </p:nvSpPr>
        <p:spPr>
          <a:xfrm>
            <a:off x="4643600" y="1474075"/>
            <a:ext cx="3774300" cy="28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4" name="Google Shape;74;p4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4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8" name="Google Shape;78;p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46"/>
          <p:cNvSpPr txBox="1"/>
          <p:nvPr>
            <p:ph type="title"/>
          </p:nvPr>
        </p:nvSpPr>
        <p:spPr>
          <a:xfrm>
            <a:off x="727800" y="571925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Lato"/>
              <a:buNone/>
              <a:defRPr sz="2600"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1" name="Google Shape;81;p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Serial-position_effec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v.markos@mc-class.gr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killsforall.com/course/getting-started-cisco-packet-tracer" TargetMode="External"/><Relationship Id="rId4" Type="http://schemas.openxmlformats.org/officeDocument/2006/relationships/hyperlink" Target="https://skillsforall.com/course/exploring-networking-cisco-packet-tracer?courseLang=en-US" TargetMode="External"/><Relationship Id="rId5" Type="http://schemas.openxmlformats.org/officeDocument/2006/relationships/hyperlink" Target="https://skillsforall.com/course/exploring-iot-cisco-packet-tracer?courseLang=en-US" TargetMode="External"/><Relationship Id="rId6" Type="http://schemas.openxmlformats.org/officeDocument/2006/relationships/hyperlink" Target="https://skillsforall.com/career-path/network-technician?courseLang=en-U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forms.gle/6q2tuByroaan8kWH8" TargetMode="External"/><Relationship Id="rId4" Type="http://schemas.openxmlformats.org/officeDocument/2006/relationships/hyperlink" Target="https://forms.gle/6q2tuByroaan8kWH8" TargetMode="External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l"/>
              <a:t>Fundamentals of Networks and Security</a:t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729625" y="3172900"/>
            <a:ext cx="7688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Markos Vassilis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Mediterranean College</a:t>
            </a:r>
            <a:endParaRPr/>
          </a:p>
        </p:txBody>
      </p:sp>
      <p:sp>
        <p:nvSpPr>
          <p:cNvPr id="114" name="Google Shape;114;p1"/>
          <p:cNvSpPr txBox="1"/>
          <p:nvPr/>
        </p:nvSpPr>
        <p:spPr>
          <a:xfrm>
            <a:off x="6029600" y="4001275"/>
            <a:ext cx="2388000" cy="6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"/>
          <p:cNvSpPr txBox="1"/>
          <p:nvPr>
            <p:ph idx="2" type="subTitle"/>
          </p:nvPr>
        </p:nvSpPr>
        <p:spPr>
          <a:xfrm>
            <a:off x="6057025" y="3821800"/>
            <a:ext cx="2360700" cy="11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l"/>
              <a:t>Week 02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Clients and Servers 1 / n</a:t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most obvious way to organise devices in a network?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As </a:t>
            </a:r>
            <a:r>
              <a:rPr b="1" lang="el" sz="1600"/>
              <a:t>clients </a:t>
            </a:r>
            <a:r>
              <a:rPr lang="el" sz="1600"/>
              <a:t>and </a:t>
            </a:r>
            <a:r>
              <a:rPr b="1" lang="el" sz="1600"/>
              <a:t>servers: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Servers offer services and the corresponding software is usually loaded on a server optimised machine (aka the server) but Thurs may well not be the case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Clients consume the services offered by servers.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Can you imagine of potential benefits and drawbacks of such designs?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Well, this is part of this week's homework… ;)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Can a device be both a client and a server?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Stay tuned…</a:t>
            </a:r>
            <a:endParaRPr sz="1600"/>
          </a:p>
        </p:txBody>
      </p:sp>
      <p:sp>
        <p:nvSpPr>
          <p:cNvPr id="176" name="Google Shape;176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Clients and Servers 2 / n</a:t>
            </a:r>
            <a:endParaRPr/>
          </a:p>
        </p:txBody>
      </p:sp>
      <p:sp>
        <p:nvSpPr>
          <p:cNvPr id="182" name="Google Shape;182;p1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The case of </a:t>
            </a:r>
            <a:r>
              <a:rPr b="1" lang="el" sz="1600"/>
              <a:t>printers: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Old school printers were physically connected to whichever device needed them though old school cables (RS232 serial cables or parallel ones). Every character was steamed separately.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Modern printers are connected to a network of devices which intend to use them. Any device that wishes and knows how to, can talk to a network printer.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How is the software installed on each interested device that interfaces with the printer called?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Driver software. </a:t>
            </a:r>
            <a:endParaRPr sz="1600"/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Clients and Servers 3 / n</a:t>
            </a:r>
            <a:endParaRPr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More on the almighty “networked” printers 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What is a printer in a network: a </a:t>
            </a:r>
            <a:r>
              <a:rPr b="1" lang="el" sz="1600"/>
              <a:t>client </a:t>
            </a:r>
            <a:r>
              <a:rPr lang="el" sz="1600"/>
              <a:t>or a </a:t>
            </a:r>
            <a:r>
              <a:rPr b="1" lang="el" sz="1600"/>
              <a:t>server?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 client. But, then, who is the server in this use case?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so-called </a:t>
            </a:r>
            <a:r>
              <a:rPr b="1" lang="el" sz="1600"/>
              <a:t>printing queue: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“printing” because it provides printers with documents to print;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“queue" because it puts documents in order for the printer to consume them, so that more than one devices can communicate with it (the printer) at the same time.</a:t>
            </a:r>
            <a:endParaRPr sz="1600"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Clients and Servers 4 / n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How can the printer and the printing queue interact?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server can send the data directly to the printer (using a specific and often purpose specific address within the network). This is called a </a:t>
            </a:r>
            <a:r>
              <a:rPr b="1" lang="el" sz="1600"/>
              <a:t>push </a:t>
            </a:r>
            <a:r>
              <a:rPr lang="el" sz="1600"/>
              <a:t>because we push the data to the client.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But, what if we pretend to be the printer?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Alternatively, the printer can be logged into the network and then pull the data where it is. This is called a </a:t>
            </a:r>
            <a:r>
              <a:rPr b="1" lang="el" sz="1600"/>
              <a:t>pull.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Can we now pretend to be the printer?</a:t>
            </a:r>
            <a:endParaRPr sz="1600"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Clients and Servers 5 / n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Some wireless terms: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Wireless Access Points (WAP):</a:t>
            </a:r>
            <a:r>
              <a:rPr lang="el" sz="1600"/>
              <a:t> Extend the local network to wireless clients. They require at least one physical connection.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Wireless Routers:</a:t>
            </a:r>
            <a:r>
              <a:rPr lang="el" sz="1600"/>
              <a:t> Connect local clients to different networks. Again, they require at least one physical connection.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Wireless Extenders:</a:t>
            </a:r>
            <a:r>
              <a:rPr lang="el" sz="1600"/>
              <a:t> Receive and transmit the signal to other devices in the network (yet, really slow most of the times).</a:t>
            </a:r>
            <a:endParaRPr sz="1600"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Peer to Peer Networks</a:t>
            </a:r>
            <a:endParaRPr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Can a device act both as a </a:t>
            </a:r>
            <a:r>
              <a:rPr b="1" lang="el" sz="1600"/>
              <a:t>server</a:t>
            </a:r>
            <a:r>
              <a:rPr lang="el" sz="1600"/>
              <a:t> and as a </a:t>
            </a:r>
            <a:r>
              <a:rPr b="1" lang="el" sz="1600"/>
              <a:t>client</a:t>
            </a:r>
            <a:r>
              <a:rPr lang="el" sz="1600"/>
              <a:t>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Of course it can!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Peer-to-Peer (P2P):</a:t>
            </a:r>
            <a:r>
              <a:rPr lang="el" sz="1600"/>
              <a:t> In such networks every device acts sometimes as a provider / broadcaster (“server”) and sometimes as a receiver (“client”).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Use cases of P2P networks: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File sharing (e.g., BitTorrent, qBitTorrent)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Blockchain technologies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(Actually) anonymous browsing (e.g., Tor browser)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Can you imagine of potential benefits and drawbacks of such designs?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Of course, this is also part of your homework…</a:t>
            </a:r>
            <a:endParaRPr sz="1600"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Network Layouts</a:t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While networks might vary in size (e.g., home, office, corporate networks) they all share some similar constructs: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Some client devices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Some connections between those clients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Some servers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l" sz="1600"/>
              <a:t>Some sort of connection to the wild west of all other networks.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Remember, in principle, “connecting devices” serve the same purpose but utilising different means (e.g., Layer 2 switches vs Routers).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Most of the above constructs are “inside” the network, but not all (e.g., a server is not usually part of the “inside” of a home network).</a:t>
            </a:r>
            <a:endParaRPr sz="1600"/>
          </a:p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Home Networks 1 / n</a:t>
            </a:r>
            <a:endParaRPr/>
          </a:p>
        </p:txBody>
      </p:sp>
      <p:sp>
        <p:nvSpPr>
          <p:cNvPr id="224" name="Google Shape;224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25" name="Google Shape;2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2562" y="1378000"/>
            <a:ext cx="7098876" cy="360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Home Networks 2 / n</a:t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No local server (but local services are there).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wireless router has a central role, “distributing the network”.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wireless router makes your network accessible to a certain area around it.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No user authentication.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Wireless devices have one common fixed password but no usernames.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All services are provided by third-parties, however it all seems to be part of your network (e.g., Google).</a:t>
            </a:r>
            <a:endParaRPr sz="1600"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Remote Office Networks 1 / n</a:t>
            </a:r>
            <a:endParaRPr/>
          </a:p>
        </p:txBody>
      </p:sp>
      <p:sp>
        <p:nvSpPr>
          <p:cNvPr id="238" name="Google Shape;23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39" name="Google Shape;2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3313" y="1304975"/>
            <a:ext cx="7257364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A Quick Catch-up First…</a:t>
            </a:r>
            <a:endParaRPr/>
          </a:p>
        </p:txBody>
      </p:sp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3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Remote Office Networks 2 / n</a:t>
            </a:r>
            <a:endParaRPr/>
          </a:p>
        </p:txBody>
      </p:sp>
      <p:sp>
        <p:nvSpPr>
          <p:cNvPr id="245" name="Google Shape;245;p23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May include local server.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Services come from company servers (not from anywhere around the Internet).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Device authentication.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User authentication by ID and password to join.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Probably fixed router + WAP than wireless router.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External firewall (&gt;&gt; security).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Active network monitoring and maintenance.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Overall, it appears as split between “the in-company” and “the out-company” networks.</a:t>
            </a:r>
            <a:endParaRPr sz="1600"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Corporate Networks 1 / n</a:t>
            </a:r>
            <a:endParaRPr/>
          </a:p>
        </p:txBody>
      </p:sp>
      <p:sp>
        <p:nvSpPr>
          <p:cNvPr id="252" name="Google Shape;252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3813" y="1304975"/>
            <a:ext cx="6696387" cy="37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Corporate Networks 2 / n</a:t>
            </a:r>
            <a:endParaRPr/>
          </a:p>
        </p:txBody>
      </p:sp>
      <p:sp>
        <p:nvSpPr>
          <p:cNvPr id="259" name="Google Shape;259;p25"/>
          <p:cNvSpPr txBox="1"/>
          <p:nvPr>
            <p:ph idx="1" type="body"/>
          </p:nvPr>
        </p:nvSpPr>
        <p:spPr>
          <a:xfrm>
            <a:off x="729450" y="1378000"/>
            <a:ext cx="76887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Many private servers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Device authentication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User authentication by ID and password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WAP + Routers instead of purely wireless routers.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External firewalls + internal firewalls.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Active network monitoring and maintenance.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Overall, appears to be split into a major “company” network and a minor “off site” one.</a:t>
            </a:r>
            <a:endParaRPr b="1" sz="1600"/>
          </a:p>
        </p:txBody>
      </p:sp>
      <p:sp>
        <p:nvSpPr>
          <p:cNvPr id="260" name="Google Shape;26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1956000" y="4026700"/>
            <a:ext cx="5235600" cy="714300"/>
          </a:xfrm>
          <a:prstGeom prst="rect">
            <a:avLst/>
          </a:prstGeom>
          <a:solidFill>
            <a:srgbClr val="FCE5CD"/>
          </a:solidFill>
          <a:ln cap="flat" cmpd="sng" w="19050">
            <a:solidFill>
              <a:schemeClr val="accent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l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What do all three have in </a:t>
            </a:r>
            <a:r>
              <a:rPr b="1" i="0" lang="el" sz="16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common</a:t>
            </a:r>
            <a:r>
              <a:rPr b="1" i="0" lang="el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br>
              <a:rPr b="1" i="0" lang="el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0" i="0" lang="el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All devices need to somehow communicate!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Addendum: Common Network Symbols</a:t>
            </a:r>
            <a:endParaRPr/>
          </a:p>
        </p:txBody>
      </p:sp>
      <p:sp>
        <p:nvSpPr>
          <p:cNvPr id="267" name="Google Shape;26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268" name="Google Shape;26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1075" y="1287225"/>
            <a:ext cx="4401859" cy="37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What we saw today… 1 / n</a:t>
            </a:r>
            <a:endParaRPr/>
          </a:p>
        </p:txBody>
      </p:sp>
      <p:sp>
        <p:nvSpPr>
          <p:cNvPr id="274" name="Google Shape;274;p27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Provide definitions for the following terms: Client, Host, Server, and Peer.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Client: The one who utilises data / services.</a:t>
            </a:r>
            <a:br>
              <a:rPr lang="el" sz="1600"/>
            </a:br>
            <a:r>
              <a:rPr lang="el" sz="1600"/>
              <a:t>Host: The one that keeps data / information.</a:t>
            </a:r>
            <a:br>
              <a:rPr lang="el" sz="1600"/>
            </a:br>
            <a:r>
              <a:rPr lang="el" sz="1600"/>
              <a:t>Server: The one the provides data / services.</a:t>
            </a:r>
            <a:br>
              <a:rPr lang="el" sz="1600"/>
            </a:br>
            <a:r>
              <a:rPr lang="el" sz="1600"/>
              <a:t>Peer: Someone at the same level to someone else.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Briefly describe how a client-server network works.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The servers offer services to the clients which, in term, use these services (essentially, the network is split to providers and consumers).</a:t>
            </a:r>
            <a:endParaRPr sz="1600"/>
          </a:p>
        </p:txBody>
      </p:sp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What we saw today… 2 / n</a:t>
            </a:r>
            <a:endParaRPr/>
          </a:p>
        </p:txBody>
      </p:sp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729450" y="1378000"/>
            <a:ext cx="7688700" cy="37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a driver?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Software that is installed on each interested device within a network that interfaces with a target device (which corresponds to the driver).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a “Push”?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A “push” is the action of sending data directly from the server to a client, using the latter’s unique identifier (e.g., MAC address in a LAN network).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a “Pull”?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A “pull” is the action of accessing data from where they are kept by logging into a network.</a:t>
            </a:r>
            <a:endParaRPr sz="1600"/>
          </a:p>
        </p:txBody>
      </p:sp>
      <p:sp>
        <p:nvSpPr>
          <p:cNvPr id="282" name="Google Shape;28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What we say today… 3 / n</a:t>
            </a:r>
            <a:endParaRPr/>
          </a:p>
        </p:txBody>
      </p:sp>
      <p:sp>
        <p:nvSpPr>
          <p:cNvPr id="288" name="Google Shape;288;p29"/>
          <p:cNvSpPr txBox="1"/>
          <p:nvPr>
            <p:ph idx="1" type="body"/>
          </p:nvPr>
        </p:nvSpPr>
        <p:spPr>
          <a:xfrm>
            <a:off x="729450" y="1378000"/>
            <a:ext cx="7688700" cy="3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Is a Wireless Router the same as a WAP?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No, the wireless router creates a WAP, i.e., it enables us to connect to a network wirelessly, but a WAP is nothing more than that (i.e., it cannot perform any sort of routing).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Can a device act both as a client and as a server? If yes, name some use cases of such architectures.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Indeed, such networks where devices act as both providers and consumers are called Peer-to-Peer (P2P) networks and they are utilised in Blockchain, anonymous browsing, file-sharing etc.</a:t>
            </a:r>
            <a:endParaRPr sz="1600"/>
          </a:p>
        </p:txBody>
      </p:sp>
      <p:sp>
        <p:nvSpPr>
          <p:cNvPr id="289" name="Google Shape;28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What we saw today… 4 / n</a:t>
            </a:r>
            <a:endParaRPr/>
          </a:p>
        </p:txBody>
      </p:sp>
      <p:sp>
        <p:nvSpPr>
          <p:cNvPr id="295" name="Google Shape;295;p30"/>
          <p:cNvSpPr txBox="1"/>
          <p:nvPr>
            <p:ph idx="1" type="body"/>
          </p:nvPr>
        </p:nvSpPr>
        <p:spPr>
          <a:xfrm>
            <a:off x="729450" y="1378000"/>
            <a:ext cx="7688700" cy="36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Name three examples of networks of different scale.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Home networks &lt; Remote office networks &lt; Corporate networks.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Regardless of network size, what is a common underlying principle for all networks?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All devices within the network must communicate in some way.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the recency effect in cognitive psychology?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When asked to recall items of a list in any order, people tend to remember the last members of the list better than the rest. This is called the </a:t>
            </a:r>
            <a:r>
              <a:rPr i="1" lang="el" sz="1600"/>
              <a:t>recency effect</a:t>
            </a:r>
            <a:r>
              <a:rPr lang="el" sz="1600"/>
              <a:t>. For more: </a:t>
            </a:r>
            <a:r>
              <a:rPr lang="el" sz="1600" u="sng">
                <a:solidFill>
                  <a:schemeClr val="hlink"/>
                </a:solidFill>
                <a:hlinkClick r:id="rId3"/>
              </a:rPr>
              <a:t>https://en.wikipedia.org/wiki/Serial-position_effect</a:t>
            </a:r>
            <a:endParaRPr sz="1600"/>
          </a:p>
        </p:txBody>
      </p:sp>
      <p:sp>
        <p:nvSpPr>
          <p:cNvPr id="296" name="Google Shape;29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Homework</a:t>
            </a:r>
            <a:endParaRPr/>
          </a:p>
        </p:txBody>
      </p:sp>
      <p:sp>
        <p:nvSpPr>
          <p:cNvPr id="302" name="Google Shape;302;p31"/>
          <p:cNvSpPr txBox="1"/>
          <p:nvPr>
            <p:ph idx="1" type="body"/>
          </p:nvPr>
        </p:nvSpPr>
        <p:spPr>
          <a:xfrm>
            <a:off x="729450" y="1378000"/>
            <a:ext cx="7688700" cy="36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Consider Client-Server and P2P network designs. Using any resources you wish (which you should cite, of course), write a 300-400 words essay (or more) about: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the benefits and drawbacks of each design paradigm;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how they compare;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some examples where client - server designs are preferred over P2P ones and vice versa.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The word limit of 300 words is hard (meaning you should right at least 300 words) while you can exceed 400 words if you feel struck by inspiration.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Send your work at: </a:t>
            </a:r>
            <a:r>
              <a:rPr lang="el" sz="16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v.markos@mc-class.gr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(Reminder) NetAcad Courses</a:t>
            </a:r>
            <a:endParaRPr/>
          </a:p>
        </p:txBody>
      </p:sp>
      <p:sp>
        <p:nvSpPr>
          <p:cNvPr id="309" name="Google Shape;309;p3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500"/>
              <a:t>In the “Download Packet Tracer” page, above the “Download” section, you can find </a:t>
            </a:r>
            <a:r>
              <a:rPr b="1" lang="el" sz="1500"/>
              <a:t>three interesting courses</a:t>
            </a:r>
            <a:r>
              <a:rPr lang="el" sz="1500"/>
              <a:t> (</a:t>
            </a:r>
            <a:r>
              <a:rPr i="1" lang="el" sz="1500"/>
              <a:t>interesting course:</a:t>
            </a:r>
            <a:r>
              <a:rPr lang="el" sz="1500"/>
              <a:t> </a:t>
            </a:r>
            <a:r>
              <a:rPr i="1" lang="el" sz="1500"/>
              <a:t>a course is characterised as “interesting” to inform someone that they should take it, without telling them to do so directly</a:t>
            </a:r>
            <a:r>
              <a:rPr lang="el" sz="1500"/>
              <a:t>):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l" sz="1500" u="sng">
                <a:solidFill>
                  <a:schemeClr val="hlink"/>
                </a:solidFill>
                <a:hlinkClick r:id="rId3"/>
              </a:rPr>
              <a:t>Getting Started with Cisco Packet Tracer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 u="sng">
                <a:solidFill>
                  <a:schemeClr val="hlink"/>
                </a:solidFill>
                <a:hlinkClick r:id="rId4"/>
              </a:rPr>
              <a:t>Exploring Networking with Cisco Packet Tracer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l" sz="1500" u="sng">
                <a:solidFill>
                  <a:schemeClr val="hlink"/>
                </a:solidFill>
                <a:hlinkClick r:id="rId5"/>
              </a:rPr>
              <a:t>Exploring IoT with Cisco Packet Tracer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500"/>
              <a:t>Also interesting is the following NetAcad course: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l" sz="1500" u="sng">
                <a:solidFill>
                  <a:schemeClr val="hlink"/>
                </a:solidFill>
                <a:hlinkClick r:id="rId6"/>
              </a:rPr>
              <a:t>Network Technician</a:t>
            </a:r>
            <a:endParaRPr sz="1500"/>
          </a:p>
        </p:txBody>
      </p:sp>
      <p:sp>
        <p:nvSpPr>
          <p:cNvPr id="310" name="Google Shape;310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Quick Revision… 1 / n</a:t>
            </a: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729450" y="1474150"/>
            <a:ext cx="7688700" cy="3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“The Internet”?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A network of networks: a Layer 3 network where local networks are interlinked to each other, using appropriate addressing for each local network. Often referred to as a WAN (Wide Area Network).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Why not connect all devices with one another in a device network?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Because this would result in an immense number of connections, leading to increased setup, running and maintenance costs.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What is a prerequisite for the utilisation of a Layer 2 switch?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l" sz="1600"/>
              <a:t>Each device should have a </a:t>
            </a:r>
            <a:r>
              <a:rPr b="1" lang="el" sz="1600"/>
              <a:t>unique</a:t>
            </a:r>
            <a:r>
              <a:rPr lang="el" sz="1600"/>
              <a:t> name in order to be recognized by the switch.</a:t>
            </a:r>
            <a:endParaRPr sz="1600"/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Fun Time!</a:t>
            </a:r>
            <a:endParaRPr/>
          </a:p>
        </p:txBody>
      </p:sp>
      <p:sp>
        <p:nvSpPr>
          <p:cNvPr id="316" name="Google Shape;316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4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Packet Tracer</a:t>
            </a:r>
            <a:endParaRPr/>
          </a:p>
        </p:txBody>
      </p:sp>
      <p:sp>
        <p:nvSpPr>
          <p:cNvPr id="322" name="Google Shape;322;p34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l" sz="1600"/>
              <a:t>Have you completed all previous lab exercises? If not: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Open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1.5.4 Lab - My Local Network.pdf</a:t>
            </a:r>
            <a:r>
              <a:rPr lang="el" sz="1600"/>
              <a:t> and follow the instructions there.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Open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3.3.3 Packet Tracer - Deploy Devices.pdf</a:t>
            </a:r>
            <a:r>
              <a:rPr lang="el" sz="1600"/>
              <a:t> and follow the instructions there. You will also need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3.3.3 Packet Tracer - Deploy Devices.pka</a:t>
            </a:r>
            <a:r>
              <a:rPr lang="el" sz="1600"/>
              <a:t>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Open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3.3.4 Packet Tracer - Deploy and Cable Devices.pdf</a:t>
            </a:r>
            <a:r>
              <a:rPr lang="el" sz="1600"/>
              <a:t> and follow the instructions there. You will also need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3.3.4 Packet Tracer - Deploy and Cable Devices.pka</a:t>
            </a:r>
            <a:r>
              <a:rPr lang="el" sz="1600"/>
              <a:t>.</a:t>
            </a:r>
            <a:endParaRPr sz="1600"/>
          </a:p>
        </p:txBody>
      </p:sp>
      <p:sp>
        <p:nvSpPr>
          <p:cNvPr id="323" name="Google Shape;323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5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Introduction to WireShark</a:t>
            </a:r>
            <a:endParaRPr/>
          </a:p>
        </p:txBody>
      </p:sp>
      <p:sp>
        <p:nvSpPr>
          <p:cNvPr id="329" name="Google Shape;329;p35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Open </a:t>
            </a:r>
            <a:r>
              <a:rPr b="1" lang="el" sz="1600">
                <a:latin typeface="Consolas"/>
                <a:ea typeface="Consolas"/>
                <a:cs typeface="Consolas"/>
                <a:sym typeface="Consolas"/>
              </a:rPr>
              <a:t>Kurose and Ross - Wireshark_Intro_v8.0.pdf</a:t>
            </a:r>
            <a:r>
              <a:rPr lang="el" sz="1600"/>
              <a:t> and follow the instructions therein.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l" sz="1600"/>
              <a:t>Enjoy yourselves.</a:t>
            </a:r>
            <a:endParaRPr sz="1600"/>
          </a:p>
        </p:txBody>
      </p:sp>
      <p:sp>
        <p:nvSpPr>
          <p:cNvPr id="330" name="Google Shape;33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l"/>
              <a:t>Any Questions?</a:t>
            </a:r>
            <a:endParaRPr/>
          </a:p>
        </p:txBody>
      </p:sp>
      <p:sp>
        <p:nvSpPr>
          <p:cNvPr id="336" name="Google Shape;336;p36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"/>
              <a:t>Don’t forget to fill-in the questionnaire! (look right)</a:t>
            </a:r>
            <a:endParaRPr/>
          </a:p>
        </p:txBody>
      </p:sp>
      <p:sp>
        <p:nvSpPr>
          <p:cNvPr id="337" name="Google Shape;337;p36"/>
          <p:cNvSpPr txBox="1"/>
          <p:nvPr/>
        </p:nvSpPr>
        <p:spPr>
          <a:xfrm>
            <a:off x="4749150" y="3960900"/>
            <a:ext cx="43098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l" sz="1600" u="sng" cap="none" strike="noStrike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https://forms.gle/6q2tuByroaan8kWH8</a:t>
            </a:r>
            <a:endParaRPr b="1" i="0" sz="1600" u="none" cap="none" strike="no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339" name="Google Shape;339;p3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860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Quick Revision… 2 / n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729450" y="1474150"/>
            <a:ext cx="7688700" cy="3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 is a MAC (Media Access Control) Address?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A MAC address is a unique address assigned to any device connected to a Local Area Network (LAN).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 is the difference between a “Hub” and a “Layer 2 switch”?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The hub does not distinguish between the devices connected to it, letting information flow towards all devices in a network and, thus, increasing the chance of collision. Layer 2 switches avoid that by remembering which port is (physically) connected to which device (through the  devices’ MAC addresses).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 is the plural of LAN?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7837"/>
              <a:buNone/>
            </a:pPr>
            <a:r>
              <a:rPr lang="el" sz="1600"/>
              <a:t>The plural of LAN is still LAN, since acronyms are both singular and plural number.</a:t>
            </a:r>
            <a:endParaRPr sz="1600"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Quick Revision… 3 /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729450" y="1474150"/>
            <a:ext cx="7688700" cy="3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 is a Router?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A Router is a device which interlinks many different LAN in a way similar to which a Layer 2 switch does with devices within a LAN (similarities appear just at the abstract level, though!).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 is an IP (Internetwork Protocol)?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An IP is essentially “the way” in which a Router manages to properly handle the flow of signals (information) throughout an interlinked network of LAN.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Right or Wrong? Networking done through a Layer 2 switch is subject to changes.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7837"/>
              <a:buNone/>
            </a:pPr>
            <a:r>
              <a:rPr lang="el" sz="1600"/>
              <a:t>Wrong. Layer 2 switches rely on </a:t>
            </a:r>
            <a:r>
              <a:rPr b="1" lang="el" sz="1600"/>
              <a:t>physical</a:t>
            </a:r>
            <a:r>
              <a:rPr lang="el" sz="1600"/>
              <a:t> connectivity, thus they are not amenable to changes, but for the case when / where the physical connections between network devices change.</a:t>
            </a:r>
            <a:endParaRPr sz="1600"/>
          </a:p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Quick Revision… 4 / 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729450" y="1474150"/>
            <a:ext cx="7688700" cy="3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225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Right or Wrong? Layer 3 networking is amenable to changes.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Right. Layer 3 is implemented at the </a:t>
            </a:r>
            <a:r>
              <a:rPr b="1" lang="el" sz="1600"/>
              <a:t>logical level</a:t>
            </a:r>
            <a:r>
              <a:rPr lang="el" sz="1600"/>
              <a:t>, i.e., based on our views on how things “should” be, and does not rely on the physical connections between networks and / or network devices.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What’s the difference between “The Internet” and the WWW?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87837"/>
              <a:buNone/>
            </a:pPr>
            <a:r>
              <a:rPr lang="el" sz="1600"/>
              <a:t>The term “Internet” refers to interlinked local networks that build up a wider network, while “WWW” refers to the information that is kept in and flows through that network.</a:t>
            </a:r>
            <a:endParaRPr sz="1600"/>
          </a:p>
          <a:p>
            <a:pPr indent="-32258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l" sz="1600"/>
              <a:t>Mention some ways of network protection.</a:t>
            </a:r>
            <a:endParaRPr b="1"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87837"/>
              <a:buNone/>
            </a:pPr>
            <a:r>
              <a:rPr lang="el" sz="1600"/>
              <a:t>Some network security techniques include but don’t restrict to: Firewalls, Network Segmentation, Remote access VPN and other techniques that mostly rely on Layer 4.</a:t>
            </a:r>
            <a:endParaRPr sz="1600"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l"/>
              <a:t>More About Networks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A Typical Network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25" y="1294639"/>
            <a:ext cx="7858546" cy="373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title"/>
          </p:nvPr>
        </p:nvSpPr>
        <p:spPr>
          <a:xfrm>
            <a:off x="729450" y="5719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l"/>
              <a:t>Have you heard of these?</a:t>
            </a:r>
            <a:endParaRPr/>
          </a:p>
        </p:txBody>
      </p:sp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729450" y="1378000"/>
            <a:ext cx="7688700" cy="29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Host:</a:t>
            </a:r>
            <a:r>
              <a:rPr lang="el" sz="1600"/>
              <a:t> Something (aka a device) that holds some information / data (photos, videos, documents etc).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Client:</a:t>
            </a:r>
            <a:r>
              <a:rPr lang="el" sz="1600"/>
              <a:t> A device that utilises information or services provided by something else (i.e., a provider).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Server:</a:t>
            </a:r>
            <a:r>
              <a:rPr lang="el" sz="1600"/>
              <a:t> Something that provides a service (e.g., data or data processing, fetching remotely stored information). Typically, the term refers to the </a:t>
            </a:r>
            <a:r>
              <a:rPr b="1" lang="el" sz="1600"/>
              <a:t>software</a:t>
            </a:r>
            <a:r>
              <a:rPr lang="el" sz="1600"/>
              <a:t> implementing the service, however we often use the term for the box in which the software lives (aka the </a:t>
            </a:r>
            <a:r>
              <a:rPr b="1" lang="el" sz="1600"/>
              <a:t>hardware</a:t>
            </a:r>
            <a:r>
              <a:rPr lang="el" sz="1600"/>
              <a:t>).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l" sz="1600"/>
              <a:t>Peers:</a:t>
            </a:r>
            <a:r>
              <a:rPr lang="el" sz="1600"/>
              <a:t> Two or more things living and / or acting at the same level, e.g. you, co-workers, devices with the same status in a network etc. </a:t>
            </a:r>
            <a:endParaRPr sz="1600"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